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7" r:id="rId29"/>
    <p:sldId id="282" r:id="rId30"/>
    <p:sldId id="283" r:id="rId31"/>
    <p:sldId id="284" r:id="rId32"/>
    <p:sldId id="288" r:id="rId3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58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10C657B-DE05-4CED-B090-D90A869066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639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EA057A1F-A6CB-4A3B-93A1-9E37359E9C04}" type="slidenum">
              <a:rPr lang="en-US" altLang="zh-CN" smtClean="0"/>
              <a:pPr eaLnBrk="1" hangingPunct="1"/>
              <a:t>4</a:t>
            </a:fld>
            <a:endParaRPr lang="en-US" altLang="zh-CN" smtClean="0"/>
          </a:p>
        </p:txBody>
      </p:sp>
      <p:sp>
        <p:nvSpPr>
          <p:cNvPr id="3686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8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pPr eaLnBrk="1" hangingPunct="1">
              <a:spcBef>
                <a:spcPct val="0"/>
              </a:spcBef>
            </a:pPr>
            <a:endParaRPr lang="zh-CN" altLang="zh-CN" dirty="0" smtClean="0"/>
          </a:p>
        </p:txBody>
      </p:sp>
      <p:sp>
        <p:nvSpPr>
          <p:cNvPr id="36869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F5532D7F-84CC-4412-9D9F-B5E0B3512606}" type="slidenum">
              <a:rPr lang="en-US" altLang="zh-CN" sz="1200">
                <a:latin typeface="Calibri" pitchFamily="34" charset="0"/>
              </a:rPr>
              <a:pPr algn="r" eaLnBrk="1" hangingPunct="1"/>
              <a:t>4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6463A-4F76-4FDD-9A39-F150E1B20C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9370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947E2-FB8E-4657-BEC8-E3C4B2A379A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1045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D5E77-C887-49F4-85BC-07E0099730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5448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6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944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22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19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187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8189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326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957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F453F-DCD6-4FEC-8AAA-1457D18B756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94066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285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9569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089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D3D9E-5971-45B4-8BB8-B7122A7FE5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0302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3E683-9276-4D8D-82CC-B93E933803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3874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A3848-4104-42C4-B9F5-8644FF8677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3675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D0613-6DFB-4217-A2A6-EA159D2BBE4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74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A7B77-762D-4487-8678-B38E3B746E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0815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F255A-717E-4335-AE0A-6BA3722495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46323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C9C3C-B5C5-41C9-9019-EA0B520D6E3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738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C3E9675-8900-4573-84BA-1266F3570A4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2018/10/5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20123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jzhan.com/mp3/7s/51291.html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27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4" descr="山底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6788"/>
            <a:ext cx="9144000" cy="337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文本框 3"/>
          <p:cNvSpPr txBox="1">
            <a:spLocks noChangeArrowheads="1"/>
          </p:cNvSpPr>
          <p:nvPr/>
        </p:nvSpPr>
        <p:spPr bwMode="auto">
          <a:xfrm>
            <a:off x="7777163" y="4579938"/>
            <a:ext cx="677862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Calibri" pitchFamily="34" charset="0"/>
              </a:rPr>
              <a:t>散文</a:t>
            </a:r>
            <a:endParaRPr kumimoji="1" lang="zh-CN" altLang="en-US" sz="3200" b="1" dirty="0">
              <a:solidFill>
                <a:srgbClr val="FF0000"/>
              </a:solidFill>
              <a:latin typeface="Hei"/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2314575" y="914400"/>
            <a:ext cx="59150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5200" b="1" dirty="0">
                <a:solidFill>
                  <a:srgbClr val="006600"/>
                </a:solidFill>
                <a:latin typeface="汉仪大宋简" pitchFamily="49" charset="-122"/>
                <a:ea typeface="汉仪大宋简" pitchFamily="49" charset="-122"/>
              </a:rPr>
              <a:t>走一步，再走一步</a:t>
            </a:r>
            <a:endParaRPr lang="zh-CN" altLang="en-US" sz="5200" b="1" dirty="0">
              <a:solidFill>
                <a:srgbClr val="006600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22" name="圆角矩形 21"/>
          <p:cNvSpPr>
            <a:spLocks noChangeArrowheads="1"/>
          </p:cNvSpPr>
          <p:nvPr/>
        </p:nvSpPr>
        <p:spPr bwMode="auto">
          <a:xfrm>
            <a:off x="923083" y="1905000"/>
            <a:ext cx="7226300" cy="134938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 w="9525" algn="ctr">
            <a:noFill/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006600"/>
              </a:solidFill>
              <a:latin typeface="+mn-lt"/>
              <a:ea typeface="+mn-ea"/>
            </a:endParaRPr>
          </a:p>
        </p:txBody>
      </p:sp>
      <p:sp>
        <p:nvSpPr>
          <p:cNvPr id="5126" name="AutoShape 11"/>
          <p:cNvSpPr>
            <a:spLocks noChangeArrowheads="1"/>
          </p:cNvSpPr>
          <p:nvPr/>
        </p:nvSpPr>
        <p:spPr bwMode="gray">
          <a:xfrm>
            <a:off x="1064112" y="831681"/>
            <a:ext cx="1182687" cy="1181100"/>
          </a:xfrm>
          <a:prstGeom prst="diamond">
            <a:avLst/>
          </a:prstGeom>
          <a:solidFill>
            <a:srgbClr val="006600"/>
          </a:solidFill>
          <a:ln w="38100">
            <a:noFill/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defTabSz="457200" eaLnBrk="0" hangingPunct="0">
              <a:defRPr/>
            </a:pPr>
            <a:endParaRPr lang="en-US" altLang="ko-KR" sz="2800" b="1">
              <a:solidFill>
                <a:srgbClr val="006600"/>
              </a:solidFill>
              <a:latin typeface="Calibri" pitchFamily="34" charset="0"/>
              <a:ea typeface="Gulim" pitchFamily="34" charset="-127"/>
            </a:endParaRPr>
          </a:p>
        </p:txBody>
      </p:sp>
      <p:sp>
        <p:nvSpPr>
          <p:cNvPr id="3079" name="文本框 49"/>
          <p:cNvSpPr txBox="1">
            <a:spLocks noChangeArrowheads="1"/>
          </p:cNvSpPr>
          <p:nvPr/>
        </p:nvSpPr>
        <p:spPr bwMode="auto">
          <a:xfrm>
            <a:off x="1064112" y="990600"/>
            <a:ext cx="10294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4800" b="1" dirty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15</a:t>
            </a:r>
          </a:p>
        </p:txBody>
      </p:sp>
      <p:pic>
        <p:nvPicPr>
          <p:cNvPr id="3080" name="Picture 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4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AutoShape 18" descr="http://img3.imgtn.bdimg.com/it/u=287956326,2076146697&amp;fm=21&amp;gp=0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/>
            <a:endParaRPr lang="zh-CN" altLang="zh-CN">
              <a:latin typeface="Calibri" pitchFamily="34" charset="0"/>
            </a:endParaRPr>
          </a:p>
        </p:txBody>
      </p:sp>
      <p:sp>
        <p:nvSpPr>
          <p:cNvPr id="3082" name="AutoShape 20" descr="http://img3.imgtn.bdimg.com/it/u=287956326,2076146697&amp;fm=21&amp;gp=0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/>
            <a:endParaRPr lang="zh-CN" altLang="zh-CN">
              <a:latin typeface="Calibri" pitchFamily="34" charset="0"/>
            </a:endParaRPr>
          </a:p>
        </p:txBody>
      </p:sp>
      <p:pic>
        <p:nvPicPr>
          <p:cNvPr id="3083" name="图片 16" descr="200921224833500778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2482935"/>
            <a:ext cx="3875544" cy="300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1943215" y="5981254"/>
            <a:ext cx="5186035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26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图片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图片 3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6959600" y="1477963"/>
            <a:ext cx="20828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271" name="文本框 49"/>
          <p:cNvSpPr txBox="1">
            <a:spLocks noChangeArrowheads="1"/>
          </p:cNvSpPr>
          <p:nvPr/>
        </p:nvSpPr>
        <p:spPr bwMode="auto">
          <a:xfrm>
            <a:off x="7048500" y="1489075"/>
            <a:ext cx="20431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en-US" altLang="zh-CN" sz="16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417" name="Rectangle 20"/>
          <p:cNvSpPr>
            <a:spLocks noChangeArrowheads="1"/>
          </p:cNvSpPr>
          <p:nvPr/>
        </p:nvSpPr>
        <p:spPr bwMode="auto">
          <a:xfrm>
            <a:off x="1031875" y="2009775"/>
            <a:ext cx="6594475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zh-CN" altLang="zh-CN" sz="2400" b="1" dirty="0">
                <a:latin typeface="+mn-ea"/>
                <a:ea typeface="+mn-ea"/>
              </a:rPr>
              <a:t>1.</a:t>
            </a:r>
            <a:r>
              <a:rPr lang="zh-CN" altLang="zh-CN" sz="2400" b="1" dirty="0">
                <a:latin typeface="Calibri" pitchFamily="34" charset="0"/>
              </a:rPr>
              <a:t>从课文内容看，标题“走一步，再走一步”</a:t>
            </a:r>
            <a:endParaRPr lang="en-US" altLang="zh-CN" sz="2400" b="1" dirty="0">
              <a:latin typeface="Calibri" pitchFamily="34" charset="0"/>
            </a:endParaRPr>
          </a:p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Calibri" pitchFamily="34" charset="0"/>
              </a:rPr>
              <a:t>    </a:t>
            </a:r>
            <a:r>
              <a:rPr lang="zh-CN" altLang="zh-CN" sz="2400" b="1" dirty="0">
                <a:latin typeface="Calibri" pitchFamily="34" charset="0"/>
              </a:rPr>
              <a:t>是什么意思? </a:t>
            </a:r>
            <a:endParaRPr lang="zh-CN" altLang="zh-CN" sz="2400" dirty="0">
              <a:latin typeface="+mn-ea"/>
              <a:ea typeface="+mn-ea"/>
            </a:endParaRPr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1230313" y="3055938"/>
            <a:ext cx="7083425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【</a:t>
            </a:r>
            <a:r>
              <a:rPr 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答案</a:t>
            </a: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】</a:t>
            </a:r>
            <a:r>
              <a:rPr lang="zh-CN" altLang="zh-CN" sz="2400" b="1" dirty="0">
                <a:latin typeface="Calibri" pitchFamily="34" charset="0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+mn-ea"/>
                <a:ea typeface="+mn-ea"/>
              </a:rPr>
              <a:t>“走一步 ，再</a:t>
            </a:r>
            <a:r>
              <a:rPr lang="zh-CN" altLang="zh-CN" sz="2400" b="1" dirty="0">
                <a:solidFill>
                  <a:srgbClr val="0000FF"/>
                </a:solidFill>
                <a:latin typeface="+mn-ea"/>
              </a:rPr>
              <a:t>走</a:t>
            </a:r>
            <a:r>
              <a:rPr lang="zh-CN" altLang="zh-CN" sz="2400" b="1" dirty="0">
                <a:solidFill>
                  <a:srgbClr val="0000FF"/>
                </a:solidFill>
                <a:latin typeface="+mn-ea"/>
                <a:ea typeface="+mn-ea"/>
              </a:rPr>
              <a:t>一步”第一层意思是指“我”在父亲的鼓励下克服困难的过程。第二层意思是指在人生道路上，艰难险阻并不可怕，大困难可以化整为零，化难为易，只要一步一步的战胜小困难，就能到达成功的彼岸 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21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827088" y="2205038"/>
            <a:ext cx="7305675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82588" defTabSz="457200" eaLnBrk="0" hangingPunct="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2.</a:t>
            </a:r>
            <a:r>
              <a:rPr lang="zh-CN" altLang="zh-CN" sz="2400" b="1" dirty="0">
                <a:latin typeface="+mn-ea"/>
                <a:ea typeface="+mn-ea"/>
              </a:rPr>
              <a:t>文中我的心理变化是怎样的？</a:t>
            </a:r>
            <a:endParaRPr lang="zh-CN" altLang="zh-CN" sz="2400" dirty="0">
              <a:latin typeface="+mn-ea"/>
              <a:ea typeface="+mn-ea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959600" y="1477963"/>
            <a:ext cx="20828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296" name="文本框 49"/>
          <p:cNvSpPr txBox="1">
            <a:spLocks noChangeArrowheads="1"/>
          </p:cNvSpPr>
          <p:nvPr/>
        </p:nvSpPr>
        <p:spPr bwMode="auto">
          <a:xfrm>
            <a:off x="7048500" y="1489075"/>
            <a:ext cx="20431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en-US" altLang="zh-CN" sz="16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1357313" y="2797175"/>
            <a:ext cx="6443662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【</a:t>
            </a:r>
            <a:r>
              <a:rPr 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答案</a:t>
            </a: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】</a:t>
            </a:r>
            <a:r>
              <a:rPr lang="zh-CN" altLang="zh-CN" sz="2400" b="1" dirty="0">
                <a:solidFill>
                  <a:srgbClr val="0000FF"/>
                </a:solidFill>
                <a:latin typeface="+mn-ea"/>
                <a:ea typeface="+mn-ea"/>
              </a:rPr>
              <a:t>渴望—犹豫—畏惧—疲乏—有了信心—信心更强—巨大成就感。</a:t>
            </a:r>
            <a:endParaRPr lang="zh-CN" altLang="zh-CN" sz="24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14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图片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466" name="Rectangle 18"/>
          <p:cNvSpPr>
            <a:spLocks noChangeArrowheads="1"/>
          </p:cNvSpPr>
          <p:nvPr/>
        </p:nvSpPr>
        <p:spPr bwMode="auto">
          <a:xfrm>
            <a:off x="1087438" y="2335213"/>
            <a:ext cx="7270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457200">
              <a:defRPr/>
            </a:pPr>
            <a:r>
              <a:rPr lang="zh-CN" altLang="zh-CN" sz="2400" b="1" dirty="0">
                <a:latin typeface="+mn-ea"/>
                <a:ea typeface="+mn-ea"/>
              </a:rPr>
              <a:t>1.文章开头介绍天气的炎热，有什么作用？</a:t>
            </a:r>
            <a:endParaRPr lang="zh-CN" altLang="zh-CN" sz="2400" dirty="0">
              <a:latin typeface="+mn-ea"/>
              <a:ea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55713" y="2797175"/>
            <a:ext cx="7239000" cy="143668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>
              <a:lnSpc>
                <a:spcPct val="20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答案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】</a:t>
            </a:r>
            <a:r>
              <a:rPr lang="zh-CN" altLang="zh-CN" sz="2400" b="1" dirty="0">
                <a:solidFill>
                  <a:srgbClr val="0000FF"/>
                </a:solidFill>
                <a:latin typeface="+mn-ea"/>
                <a:ea typeface="+mn-ea"/>
              </a:rPr>
              <a:t>写天气酷热,实际上是写爬悬崖的原因,为下文写爬悬崖作铺垫。</a:t>
            </a:r>
            <a:endParaRPr lang="zh-CN" altLang="zh-CN" sz="24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片 19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1081088" y="2247900"/>
            <a:ext cx="69691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130000"/>
              </a:lnSpc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2.</a:t>
            </a:r>
            <a:r>
              <a:rPr lang="zh-CN" altLang="zh-CN" sz="2400" b="1" dirty="0">
                <a:latin typeface="+mn-ea"/>
                <a:ea typeface="+mn-ea"/>
              </a:rPr>
              <a:t>作者为什么特别强调杰里是“我最好的朋友”?</a:t>
            </a:r>
            <a:endParaRPr lang="zh-CN" altLang="zh-CN" sz="2400" dirty="0">
              <a:latin typeface="+mn-ea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16038" y="2884488"/>
            <a:ext cx="7239000" cy="166687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答案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】</a:t>
            </a:r>
            <a:r>
              <a:rPr lang="zh-CN" altLang="zh-CN" sz="2400" b="1" dirty="0">
                <a:solidFill>
                  <a:srgbClr val="0000FF"/>
                </a:solidFill>
                <a:latin typeface="+mn-ea"/>
                <a:ea typeface="+mn-ea"/>
              </a:rPr>
              <a:t>交代“我”和杰里的特殊关系,为后文埋下伏笔,在“我”遇到困难的时候,是杰里叫来了“我”的父亲,使“我”摆脱了危险。</a:t>
            </a:r>
            <a:endParaRPr lang="zh-CN" altLang="zh-CN" sz="24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4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936625" y="2073275"/>
            <a:ext cx="73882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3.</a:t>
            </a:r>
            <a:r>
              <a:rPr lang="zh-CN" altLang="zh-CN" sz="2400" b="1" dirty="0">
                <a:latin typeface="+mn-ea"/>
                <a:ea typeface="+mn-ea"/>
              </a:rPr>
              <a:t>既然悬崖“只有</a:t>
            </a:r>
            <a:r>
              <a:rPr lang="en-US" altLang="zh-CN" sz="2400" b="1" dirty="0">
                <a:latin typeface="+mn-ea"/>
                <a:ea typeface="+mn-ea"/>
              </a:rPr>
              <a:t>60</a:t>
            </a:r>
            <a:r>
              <a:rPr lang="zh-CN" altLang="zh-CN" sz="2400" b="1" dirty="0">
                <a:latin typeface="+mn-ea"/>
                <a:ea typeface="+mn-ea"/>
              </a:rPr>
              <a:t>英尺左右”</a:t>
            </a:r>
            <a:r>
              <a:rPr lang="en-US" altLang="zh-CN" sz="2400" b="1" dirty="0">
                <a:latin typeface="+mn-ea"/>
                <a:ea typeface="+mn-ea"/>
              </a:rPr>
              <a:t>,</a:t>
            </a:r>
            <a:r>
              <a:rPr lang="zh-CN" altLang="zh-CN" sz="2400" b="1" dirty="0">
                <a:latin typeface="+mn-ea"/>
                <a:ea typeface="+mn-ea"/>
              </a:rPr>
              <a:t>作者为什么又说对自</a:t>
            </a:r>
            <a:endParaRPr lang="zh-CN" altLang="zh-CN" sz="2400" dirty="0">
              <a:latin typeface="+mn-ea"/>
              <a:ea typeface="+mn-ea"/>
            </a:endParaRPr>
          </a:p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  </a:t>
            </a:r>
            <a:r>
              <a:rPr lang="zh-CN" altLang="zh-CN" sz="2400" b="1" dirty="0">
                <a:latin typeface="+mn-ea"/>
                <a:ea typeface="+mn-ea"/>
              </a:rPr>
              <a:t>己而言却是“严禁和不可能的化身”</a:t>
            </a:r>
            <a:r>
              <a:rPr lang="en-US" altLang="zh-CN" sz="2400" b="1" dirty="0">
                <a:latin typeface="+mn-ea"/>
                <a:ea typeface="+mn-ea"/>
              </a:rPr>
              <a:t>? </a:t>
            </a:r>
            <a:r>
              <a:rPr lang="zh-CN" altLang="zh-CN" sz="2400" b="1" dirty="0">
                <a:latin typeface="+mn-ea"/>
                <a:ea typeface="+mn-ea"/>
              </a:rPr>
              <a:t>这矛盾吗</a:t>
            </a:r>
            <a:r>
              <a:rPr lang="en-US" altLang="zh-CN" sz="2400" b="1" dirty="0">
                <a:latin typeface="+mn-ea"/>
                <a:ea typeface="+mn-ea"/>
              </a:rPr>
              <a:t>?</a:t>
            </a:r>
            <a:endParaRPr lang="zh-CN" altLang="zh-CN" sz="2400" dirty="0">
              <a:latin typeface="+mn-ea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19188" y="3257550"/>
            <a:ext cx="7458075" cy="169068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答案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】</a:t>
            </a:r>
            <a:r>
              <a:rPr lang="zh-CN" altLang="zh-CN" sz="2400" b="1" dirty="0">
                <a:solidFill>
                  <a:srgbClr val="0000FF"/>
                </a:solidFill>
                <a:latin typeface="+mn-ea"/>
                <a:ea typeface="+mn-ea"/>
              </a:rPr>
              <a:t>不矛盾。这样写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+mn-ea"/>
                <a:ea typeface="+mn-ea"/>
              </a:rPr>
              <a:t>照应前文所说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+mn-ea"/>
                <a:ea typeface="+mn-ea"/>
              </a:rPr>
              <a:t>自己是一个病弱的孩子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+mn-ea"/>
                <a:ea typeface="+mn-ea"/>
              </a:rPr>
              <a:t>同时也为下文写“我”在悬崖上处于进退两难的境地和恐惧的心理作铺垫。</a:t>
            </a:r>
            <a:endParaRPr lang="zh-CN" altLang="zh-CN" sz="24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4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936625" y="1844675"/>
            <a:ext cx="738822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130000"/>
              </a:lnSpc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4.</a:t>
            </a:r>
            <a:r>
              <a:rPr lang="zh-CN" altLang="zh-CN" sz="2400" b="1" dirty="0">
                <a:latin typeface="+mn-ea"/>
                <a:ea typeface="+mn-ea"/>
              </a:rPr>
              <a:t> ⑦⑧⑨三段运用了什么描写方法来表现“我”当时</a:t>
            </a:r>
            <a:r>
              <a:rPr lang="en-US" altLang="zh-CN" sz="2400" b="1" dirty="0">
                <a:latin typeface="+mn-ea"/>
                <a:ea typeface="+mn-ea"/>
              </a:rPr>
              <a:t> </a:t>
            </a:r>
          </a:p>
          <a:p>
            <a:pPr defTabSz="457200">
              <a:lnSpc>
                <a:spcPct val="13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   </a:t>
            </a:r>
            <a:r>
              <a:rPr lang="zh-CN" altLang="zh-CN" sz="2400" b="1" dirty="0">
                <a:latin typeface="+mn-ea"/>
                <a:ea typeface="+mn-ea"/>
              </a:rPr>
              <a:t>的处境</a:t>
            </a:r>
            <a:r>
              <a:rPr lang="en-US" altLang="zh-CN" sz="2400" b="1" dirty="0">
                <a:latin typeface="+mn-ea"/>
                <a:ea typeface="+mn-ea"/>
              </a:rPr>
              <a:t>? </a:t>
            </a:r>
            <a:r>
              <a:rPr lang="zh-CN" altLang="zh-CN" sz="2400" b="1" dirty="0">
                <a:latin typeface="+mn-ea"/>
                <a:ea typeface="+mn-ea"/>
              </a:rPr>
              <a:t>这些描写有什么作用</a:t>
            </a:r>
            <a:r>
              <a:rPr lang="en-US" altLang="zh-CN" sz="2400" b="1" dirty="0">
                <a:latin typeface="+mn-ea"/>
                <a:ea typeface="+mn-ea"/>
              </a:rPr>
              <a:t>?</a:t>
            </a:r>
            <a:endParaRPr lang="zh-CN" altLang="zh-CN" sz="2400" dirty="0">
              <a:latin typeface="+mn-ea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41425" y="2782888"/>
            <a:ext cx="7350125" cy="345281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>
              <a:lnSpc>
                <a:spcPct val="13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答案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】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文中用“满头大汗、浑身发抖”这样的情</a:t>
            </a:r>
            <a:endParaRPr lang="en-US" altLang="zh-CN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 defTabSz="457200">
              <a:lnSpc>
                <a:spcPct val="130000"/>
              </a:lnSpc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态描写</a:t>
            </a: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“犹豫不决”“悬崖底下的地面摔个粉碎”</a:t>
            </a:r>
            <a:endParaRPr lang="en-US" altLang="zh-CN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 defTabSz="457200">
              <a:lnSpc>
                <a:spcPct val="130000"/>
              </a:lnSpc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这样的心理描写</a:t>
            </a: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“我缓慢地爬着，扒住岩石的表</a:t>
            </a:r>
            <a:endParaRPr lang="en-US" altLang="zh-CN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 defTabSz="457200">
              <a:lnSpc>
                <a:spcPct val="130000"/>
              </a:lnSpc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面”“我偷偷地抓住背后的岩石”这样的动作描写</a:t>
            </a:r>
            <a:endParaRPr lang="en-US" altLang="zh-CN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 defTabSz="457200">
              <a:lnSpc>
                <a:spcPct val="130000"/>
              </a:lnSpc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和细节描写来表现“我”当时痛苦的处境</a:t>
            </a: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这些描写</a:t>
            </a:r>
            <a:endParaRPr lang="en-US" altLang="zh-CN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 defTabSz="457200">
              <a:lnSpc>
                <a:spcPct val="130000"/>
              </a:lnSpc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生动形象地刻画了一个孱弱、胆小的孩子形象</a:t>
            </a: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预示了“我”即将面临欲上不敢、欲下不能的艰难处境。</a:t>
            </a:r>
            <a:endParaRPr lang="zh-CN" altLang="zh-CN" sz="2400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4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819150" y="2251075"/>
            <a:ext cx="73882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5.</a:t>
            </a:r>
            <a:r>
              <a:rPr lang="zh-CN" altLang="zh-CN" sz="2400" b="1" dirty="0">
                <a:latin typeface="+mn-ea"/>
                <a:ea typeface="+mn-ea"/>
              </a:rPr>
              <a:t> “我听见有人在哭泣、呻吟</a:t>
            </a:r>
            <a:r>
              <a:rPr lang="en-US" altLang="zh-CN" sz="2400" b="1" dirty="0">
                <a:latin typeface="+mn-ea"/>
                <a:ea typeface="+mn-ea"/>
              </a:rPr>
              <a:t>;</a:t>
            </a:r>
            <a:r>
              <a:rPr lang="zh-CN" altLang="zh-CN" sz="2400" b="1" dirty="0">
                <a:latin typeface="+mn-ea"/>
                <a:ea typeface="+mn-ea"/>
              </a:rPr>
              <a:t>我想知道那是谁</a:t>
            </a:r>
            <a:r>
              <a:rPr lang="en-US" altLang="zh-CN" sz="2400" b="1" dirty="0">
                <a:latin typeface="+mn-ea"/>
                <a:ea typeface="+mn-ea"/>
              </a:rPr>
              <a:t>,</a:t>
            </a:r>
            <a:r>
              <a:rPr lang="zh-CN" altLang="zh-CN" sz="2400" b="1" dirty="0">
                <a:latin typeface="+mn-ea"/>
                <a:ea typeface="+mn-ea"/>
              </a:rPr>
              <a:t>最后</a:t>
            </a:r>
            <a:endParaRPr lang="en-US" altLang="zh-CN" sz="2400" b="1" dirty="0">
              <a:latin typeface="+mn-ea"/>
              <a:ea typeface="+mn-ea"/>
            </a:endParaRPr>
          </a:p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    </a:t>
            </a:r>
            <a:r>
              <a:rPr lang="zh-CN" altLang="zh-CN" sz="2400" b="1" dirty="0">
                <a:latin typeface="+mn-ea"/>
                <a:ea typeface="+mn-ea"/>
              </a:rPr>
              <a:t>才意识到那就是我。”这句话有什么表达效果？</a:t>
            </a:r>
            <a:endParaRPr lang="zh-CN" altLang="zh-CN" sz="2400" dirty="0">
              <a:latin typeface="+mn-ea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50963" y="3435350"/>
            <a:ext cx="7069137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答案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】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这句话把“我”胆小、害怕、紧张的心理</a:t>
            </a:r>
            <a:endParaRPr lang="en-US" altLang="zh-CN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淋漓尽致地刻画了出来.句子生动传神,既有点夸张,</a:t>
            </a:r>
            <a:endParaRPr lang="en-US" altLang="zh-CN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 defTabSz="457200">
              <a:lnSpc>
                <a:spcPct val="150000"/>
              </a:lnSpc>
              <a:defRPr/>
            </a:pP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又很符合当时的情景,巧妙设置悬念,吸引读者阅读</a:t>
            </a:r>
            <a:r>
              <a:rPr lang="zh-CN" altLang="zh-CN" sz="2400" b="1" dirty="0">
                <a:latin typeface="Calibri" pitchFamily="34" charset="0"/>
              </a:rPr>
              <a:t>。</a:t>
            </a:r>
            <a:endParaRPr lang="zh-CN" altLang="zh-CN" sz="2400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4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1173163" y="1819275"/>
            <a:ext cx="72120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6.</a:t>
            </a:r>
            <a:r>
              <a:rPr lang="zh-CN" altLang="zh-CN" sz="2400" b="1" dirty="0">
                <a:latin typeface="+mn-ea"/>
                <a:ea typeface="+mn-ea"/>
              </a:rPr>
              <a:t>第</a:t>
            </a:r>
            <a:r>
              <a:rPr lang="en-US" altLang="zh-CN" sz="2400" b="1" dirty="0">
                <a:latin typeface="+mn-ea"/>
                <a:ea typeface="+mn-ea"/>
              </a:rPr>
              <a:t>17</a:t>
            </a:r>
            <a:r>
              <a:rPr lang="zh-CN" altLang="en-US" sz="2400" b="1" dirty="0">
                <a:latin typeface="+mn-ea"/>
                <a:ea typeface="+mn-ea"/>
              </a:rPr>
              <a:t>、</a:t>
            </a:r>
            <a:r>
              <a:rPr lang="en-US" altLang="zh-CN" sz="2400" b="1" dirty="0">
                <a:latin typeface="+mn-ea"/>
                <a:ea typeface="+mn-ea"/>
              </a:rPr>
              <a:t>18 </a:t>
            </a:r>
            <a:r>
              <a:rPr lang="zh-CN" altLang="zh-CN" sz="2400" b="1" dirty="0">
                <a:latin typeface="+mn-ea"/>
                <a:ea typeface="+mn-ea"/>
              </a:rPr>
              <a:t>两段的开头运用了什么描写</a:t>
            </a:r>
            <a:r>
              <a:rPr lang="en-US" altLang="zh-CN" sz="2400" b="1" dirty="0">
                <a:latin typeface="+mn-ea"/>
                <a:ea typeface="+mn-ea"/>
              </a:rPr>
              <a:t>? </a:t>
            </a:r>
            <a:r>
              <a:rPr lang="zh-CN" altLang="zh-CN" sz="2400" b="1" dirty="0">
                <a:latin typeface="+mn-ea"/>
                <a:ea typeface="+mn-ea"/>
              </a:rPr>
              <a:t>有什么作</a:t>
            </a:r>
            <a:endParaRPr lang="en-US" altLang="zh-CN" sz="2400" b="1" dirty="0">
              <a:latin typeface="+mn-ea"/>
              <a:ea typeface="+mn-ea"/>
            </a:endParaRPr>
          </a:p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  </a:t>
            </a:r>
            <a:r>
              <a:rPr lang="zh-CN" altLang="zh-CN" sz="2400" b="1" dirty="0">
                <a:latin typeface="+mn-ea"/>
                <a:ea typeface="+mn-ea"/>
              </a:rPr>
              <a:t>用</a:t>
            </a:r>
            <a:r>
              <a:rPr lang="en-US" altLang="zh-CN" sz="2400" b="1" dirty="0">
                <a:latin typeface="+mn-ea"/>
                <a:ea typeface="+mn-ea"/>
              </a:rPr>
              <a:t>?</a:t>
            </a:r>
            <a:endParaRPr lang="zh-CN" altLang="zh-CN" sz="2400" dirty="0">
              <a:latin typeface="+mn-ea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84288" y="2905125"/>
            <a:ext cx="7069137" cy="224472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答案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】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这两段的开头都运用了自然环境描写</a:t>
            </a: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营造出了夜晚来临、天色越来越暗的场景</a:t>
            </a: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烘托了“我”身处险境而又无人救助时紧张、害怕的心情</a:t>
            </a: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推动了情节的发展。</a:t>
            </a:r>
            <a:endParaRPr lang="zh-CN" altLang="zh-CN" sz="2400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27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图片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Line 8"/>
          <p:cNvSpPr>
            <a:spLocks noChangeShapeType="1"/>
          </p:cNvSpPr>
          <p:nvPr/>
        </p:nvSpPr>
        <p:spPr bwMode="auto">
          <a:xfrm>
            <a:off x="938213" y="4124325"/>
            <a:ext cx="7407275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63" name="组合 12"/>
          <p:cNvGrpSpPr>
            <a:grpSpLocks/>
          </p:cNvGrpSpPr>
          <p:nvPr/>
        </p:nvGrpSpPr>
        <p:grpSpPr bwMode="auto">
          <a:xfrm>
            <a:off x="819150" y="6303963"/>
            <a:ext cx="7505700" cy="339725"/>
            <a:chOff x="819150" y="6303963"/>
            <a:chExt cx="7505700" cy="339725"/>
          </a:xfrm>
        </p:grpSpPr>
        <p:cxnSp>
          <p:nvCxnSpPr>
            <p:cNvPr id="63" name="直接连接符 19"/>
            <p:cNvCxnSpPr/>
            <p:nvPr/>
          </p:nvCxnSpPr>
          <p:spPr>
            <a:xfrm>
              <a:off x="819150" y="6303963"/>
              <a:ext cx="7505700" cy="0"/>
            </a:xfrm>
            <a:prstGeom prst="line">
              <a:avLst/>
            </a:prstGeom>
            <a:ln w="127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472" name="图片 2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075" y="6316663"/>
              <a:ext cx="3259138" cy="32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611188" y="2290763"/>
            <a:ext cx="762000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7.</a:t>
            </a:r>
            <a:r>
              <a:rPr lang="zh-CN" altLang="en-US" sz="2400" b="1" dirty="0">
                <a:latin typeface="+mn-ea"/>
                <a:ea typeface="+mn-ea"/>
              </a:rPr>
              <a:t> “抽噎”与前面的“哭泣”“呻吟”</a:t>
            </a:r>
            <a:r>
              <a:rPr lang="en-US" altLang="zh-CN" sz="2400" b="1" dirty="0">
                <a:latin typeface="+mn-ea"/>
                <a:ea typeface="+mn-ea"/>
              </a:rPr>
              <a:t> </a:t>
            </a:r>
            <a:r>
              <a:rPr lang="zh-CN" altLang="en-US" sz="2400" b="1" dirty="0">
                <a:latin typeface="+mn-ea"/>
                <a:ea typeface="+mn-ea"/>
              </a:rPr>
              <a:t>“大哭”有</a:t>
            </a:r>
            <a:endParaRPr lang="en-US" altLang="zh-CN" sz="2400" b="1" dirty="0">
              <a:latin typeface="+mn-ea"/>
              <a:ea typeface="+mn-ea"/>
            </a:endParaRPr>
          </a:p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     </a:t>
            </a:r>
            <a:r>
              <a:rPr lang="zh-CN" altLang="en-US" sz="2400" b="1" dirty="0">
                <a:latin typeface="+mn-ea"/>
                <a:ea typeface="+mn-ea"/>
              </a:rPr>
              <a:t>什么不同</a:t>
            </a:r>
            <a:r>
              <a:rPr lang="en-US" altLang="zh-CN" sz="2400" b="1" dirty="0">
                <a:latin typeface="+mn-ea"/>
                <a:ea typeface="+mn-ea"/>
              </a:rPr>
              <a:t>?</a:t>
            </a:r>
            <a:endParaRPr lang="zh-CN" altLang="zh-CN" sz="2400" dirty="0"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84275" y="3471863"/>
            <a:ext cx="6865938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答案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】</a:t>
            </a:r>
            <a:r>
              <a:rPr lang="zh-CN" altLang="zh-CN" sz="2400" b="1" dirty="0">
                <a:latin typeface="Calibri" pitchFamily="34" charset="0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“抽噎”这里有被困悬崖导致的满腹委屈</a:t>
            </a: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有下了悬崖后回顾的后怕</a:t>
            </a: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更是成功之后的喜极而泣</a:t>
            </a: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前面的几个词都是在写“我”被困悬崖时的恐惧、焦急。</a:t>
            </a:r>
            <a:endParaRPr lang="zh-CN" altLang="zh-CN" sz="2400" dirty="0">
              <a:solidFill>
                <a:srgbClr val="0000FF"/>
              </a:solidFill>
              <a:latin typeface="Calibri" pitchFamily="34" charset="0"/>
            </a:endParaRPr>
          </a:p>
        </p:txBody>
      </p:sp>
      <p:grpSp>
        <p:nvGrpSpPr>
          <p:cNvPr id="19467" name="组 1"/>
          <p:cNvGrpSpPr>
            <a:grpSpLocks/>
          </p:cNvGrpSpPr>
          <p:nvPr/>
        </p:nvGrpSpPr>
        <p:grpSpPr bwMode="auto">
          <a:xfrm>
            <a:off x="827088" y="1646238"/>
            <a:ext cx="3392487" cy="477837"/>
            <a:chOff x="4698336" y="153197"/>
            <a:chExt cx="3902788" cy="477801"/>
          </a:xfrm>
        </p:grpSpPr>
        <p:pic>
          <p:nvPicPr>
            <p:cNvPr id="19468" name="Picture 6" descr="BS00554_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7887" y="186373"/>
              <a:ext cx="503237" cy="439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圆角矩形 17"/>
            <p:cNvSpPr/>
            <p:nvPr/>
          </p:nvSpPr>
          <p:spPr>
            <a:xfrm>
              <a:off x="4853570" y="181770"/>
              <a:ext cx="3194187" cy="449228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19470" name="文本框 32"/>
            <p:cNvSpPr txBox="1">
              <a:spLocks noChangeArrowheads="1"/>
            </p:cNvSpPr>
            <p:nvPr/>
          </p:nvSpPr>
          <p:spPr bwMode="auto">
            <a:xfrm>
              <a:off x="4698336" y="153197"/>
              <a:ext cx="3594928" cy="461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kumimoji="1" lang="en-US" altLang="zh-CN" sz="2400" b="1">
                  <a:latin typeface="黑体" pitchFamily="49" charset="-122"/>
                  <a:ea typeface="黑体" pitchFamily="49" charset="-122"/>
                </a:rPr>
                <a:t>  </a:t>
              </a:r>
              <a:r>
                <a:rPr kumimoji="1" lang="zh-CN" altLang="en-US" sz="2400" b="1">
                  <a:latin typeface="黑体" pitchFamily="49" charset="-122"/>
                  <a:ea typeface="黑体" pitchFamily="49" charset="-122"/>
                </a:rPr>
                <a:t>重点品析</a:t>
              </a:r>
              <a:r>
                <a:rPr kumimoji="1" lang="en-US" altLang="zh-CN" sz="2400" b="1">
                  <a:latin typeface="黑体" pitchFamily="49" charset="-122"/>
                  <a:ea typeface="黑体" pitchFamily="49" charset="-122"/>
                </a:rPr>
                <a:t>27—29</a:t>
              </a:r>
              <a:r>
                <a:rPr kumimoji="1" lang="zh-CN" altLang="en-US" sz="2400" b="1">
                  <a:latin typeface="黑体" pitchFamily="49" charset="-122"/>
                  <a:ea typeface="黑体" pitchFamily="49" charset="-122"/>
                </a:rPr>
                <a:t>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图片 12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928688" y="2159000"/>
            <a:ext cx="7753350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8.</a:t>
            </a:r>
            <a:r>
              <a:rPr lang="zh-CN" altLang="zh-CN" sz="2400" b="1" dirty="0">
                <a:latin typeface="Calibri" pitchFamily="34" charset="0"/>
              </a:rPr>
              <a:t> “我”在爸爸的指导下爬下悬崖经历了怎样的过程</a:t>
            </a:r>
            <a:r>
              <a:rPr lang="en-US" altLang="zh-CN" sz="2400" b="1" dirty="0">
                <a:latin typeface="Calibri" pitchFamily="34" charset="0"/>
              </a:rPr>
              <a:t>? </a:t>
            </a:r>
          </a:p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Calibri" pitchFamily="34" charset="0"/>
              </a:rPr>
              <a:t>       </a:t>
            </a:r>
            <a:r>
              <a:rPr lang="zh-CN" altLang="zh-CN" sz="2400" b="1" dirty="0">
                <a:latin typeface="Calibri" pitchFamily="34" charset="0"/>
              </a:rPr>
              <a:t>这给了我们什么样的启发</a:t>
            </a:r>
            <a:r>
              <a:rPr lang="en-US" altLang="zh-CN" sz="2400" b="1" dirty="0">
                <a:latin typeface="Calibri" pitchFamily="34" charset="0"/>
              </a:rPr>
              <a:t>?</a:t>
            </a:r>
            <a:endParaRPr lang="zh-CN" altLang="zh-CN" sz="2400" dirty="0">
              <a:latin typeface="+mn-ea"/>
              <a:ea typeface="+mn-ea"/>
            </a:endParaRP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1344613" y="3251200"/>
            <a:ext cx="68786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【</a:t>
            </a:r>
            <a:r>
              <a:rPr 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答案</a:t>
            </a: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】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趴在岩石上不敢下→第一小步“我”能</a:t>
            </a:r>
            <a:endParaRPr lang="en-US" altLang="zh-CN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做到→再一次 “我”做 到 了→一次一步成功脱险。</a:t>
            </a:r>
            <a:endParaRPr lang="en-US" altLang="zh-CN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zh-CN" altLang="zh-CN" sz="2400" b="1" dirty="0">
                <a:solidFill>
                  <a:srgbClr val="FF0000"/>
                </a:solidFill>
                <a:latin typeface="Calibri" pitchFamily="34" charset="0"/>
              </a:rPr>
              <a:t>启发</a:t>
            </a:r>
            <a:r>
              <a:rPr lang="en-US" altLang="zh-CN" sz="2400" b="1" dirty="0">
                <a:solidFill>
                  <a:srgbClr val="FF0000"/>
                </a:solidFill>
                <a:latin typeface="Calibri" pitchFamily="34" charset="0"/>
              </a:rPr>
              <a:t>: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看似不可战胜的巨大困难分解成一小步一小</a:t>
            </a: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步</a:t>
            </a:r>
            <a:r>
              <a:rPr lang="en-US" altLang="zh-CN" sz="2400" b="1" dirty="0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 dirty="0">
                <a:solidFill>
                  <a:srgbClr val="0000FF"/>
                </a:solidFill>
                <a:latin typeface="Calibri" pitchFamily="34" charset="0"/>
              </a:rPr>
              <a:t>就容易战胜了。</a:t>
            </a:r>
            <a:endParaRPr lang="zh-CN" altLang="zh-CN" sz="2400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文本框 13"/>
          <p:cNvSpPr txBox="1">
            <a:spLocks noChangeArrowheads="1"/>
          </p:cNvSpPr>
          <p:nvPr/>
        </p:nvSpPr>
        <p:spPr bwMode="auto">
          <a:xfrm>
            <a:off x="10761663" y="23399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/>
        </p:nvSpPr>
        <p:spPr bwMode="auto">
          <a:xfrm>
            <a:off x="10561638" y="417036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2054" name="矩形 3"/>
          <p:cNvSpPr>
            <a:spLocks noChangeArrowheads="1"/>
          </p:cNvSpPr>
          <p:nvPr/>
        </p:nvSpPr>
        <p:spPr bwMode="auto">
          <a:xfrm>
            <a:off x="842963" y="1674813"/>
            <a:ext cx="7662862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defTabSz="457200">
              <a:lnSpc>
                <a:spcPct val="200000"/>
              </a:lnSpc>
              <a:defRPr/>
            </a:pPr>
            <a:r>
              <a:rPr kumimoji="1" lang="zh-CN" altLang="en-US" sz="2200" b="1" dirty="0">
                <a:solidFill>
                  <a:srgbClr val="800000"/>
                </a:solidFill>
                <a:latin typeface="+mn-ea"/>
                <a:ea typeface="+mn-ea"/>
              </a:rPr>
              <a:t>在通往理想的道路上布满了艰难险阻。其实，不只是在通往理想的道路上，人生处处都会有坎坷。那么，面对困难，我们该怎么办？是放弃，还是迎上去呢？今天，我们来学习美国作家莫顿</a:t>
            </a:r>
            <a:r>
              <a:rPr kumimoji="1" lang="en-US" altLang="zh-CN" sz="2200" b="1" dirty="0">
                <a:solidFill>
                  <a:srgbClr val="800000"/>
                </a:solidFill>
                <a:latin typeface="+mn-ea"/>
                <a:ea typeface="+mn-ea"/>
              </a:rPr>
              <a:t>•</a:t>
            </a:r>
            <a:r>
              <a:rPr kumimoji="1" lang="zh-CN" altLang="en-US" sz="2200" b="1" dirty="0">
                <a:solidFill>
                  <a:srgbClr val="800000"/>
                </a:solidFill>
                <a:latin typeface="+mn-ea"/>
                <a:ea typeface="+mn-ea"/>
              </a:rPr>
              <a:t>亨特的文章</a:t>
            </a:r>
            <a:r>
              <a:rPr kumimoji="1" lang="en-US" altLang="zh-CN" sz="2200" b="1" dirty="0">
                <a:solidFill>
                  <a:srgbClr val="800000"/>
                </a:solidFill>
                <a:latin typeface="+mn-ea"/>
                <a:ea typeface="+mn-ea"/>
              </a:rPr>
              <a:t>《</a:t>
            </a:r>
            <a:r>
              <a:rPr kumimoji="1" lang="zh-CN" altLang="en-US" sz="2200" b="1" dirty="0">
                <a:solidFill>
                  <a:srgbClr val="800000"/>
                </a:solidFill>
                <a:latin typeface="+mn-ea"/>
                <a:ea typeface="+mn-ea"/>
              </a:rPr>
              <a:t>走一步，再走一步</a:t>
            </a:r>
            <a:r>
              <a:rPr kumimoji="1" lang="en-US" altLang="zh-CN" sz="2200" b="1" dirty="0">
                <a:solidFill>
                  <a:srgbClr val="800000"/>
                </a:solidFill>
                <a:latin typeface="+mn-ea"/>
                <a:ea typeface="+mn-ea"/>
              </a:rPr>
              <a:t>》</a:t>
            </a:r>
            <a:r>
              <a:rPr kumimoji="1" lang="zh-CN" altLang="en-US" sz="2200" b="1" dirty="0">
                <a:solidFill>
                  <a:srgbClr val="800000"/>
                </a:solidFill>
                <a:latin typeface="+mn-ea"/>
                <a:ea typeface="+mn-ea"/>
              </a:rPr>
              <a:t>，看看作者是如何克服困难的，并希望同学们在学完这篇文章后，能够从中受到一些有关人生方面的启迪。</a:t>
            </a:r>
          </a:p>
        </p:txBody>
      </p:sp>
      <p:pic>
        <p:nvPicPr>
          <p:cNvPr id="2055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图片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12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1035050" y="2006600"/>
            <a:ext cx="7434263" cy="113665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9.</a:t>
            </a:r>
            <a:r>
              <a:rPr lang="zh-CN" altLang="zh-CN" sz="2400" b="1" dirty="0">
                <a:latin typeface="Calibri" pitchFamily="34" charset="0"/>
              </a:rPr>
              <a:t>课文最后一段主要运用了怎样的表达方式</a:t>
            </a:r>
            <a:r>
              <a:rPr lang="en-US" altLang="zh-CN" sz="2400" b="1" dirty="0">
                <a:latin typeface="Calibri" pitchFamily="34" charset="0"/>
              </a:rPr>
              <a:t>? </a:t>
            </a:r>
          </a:p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Calibri" pitchFamily="34" charset="0"/>
              </a:rPr>
              <a:t>     </a:t>
            </a:r>
            <a:r>
              <a:rPr lang="zh-CN" altLang="zh-CN" sz="2400" b="1" dirty="0">
                <a:latin typeface="Calibri" pitchFamily="34" charset="0"/>
              </a:rPr>
              <a:t>有什么作用</a:t>
            </a:r>
            <a:r>
              <a:rPr lang="en-US" altLang="zh-CN" sz="2400" b="1" dirty="0">
                <a:latin typeface="Calibri" pitchFamily="34" charset="0"/>
              </a:rPr>
              <a:t>?</a:t>
            </a:r>
            <a:endParaRPr lang="zh-CN" altLang="zh-CN" sz="2400" dirty="0">
              <a:latin typeface="+mn-ea"/>
              <a:ea typeface="+mn-ea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1244600" y="3105150"/>
            <a:ext cx="7113588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zh-CN" sz="2400" b="1">
                <a:solidFill>
                  <a:srgbClr val="FF0000"/>
                </a:solidFill>
                <a:latin typeface="宋体" pitchFamily="2" charset="-122"/>
                <a:cs typeface="Times New Roman" pitchFamily="18" charset="0"/>
              </a:rPr>
              <a:t>【</a:t>
            </a: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  <a:cs typeface="Times New Roman" pitchFamily="18" charset="0"/>
              </a:rPr>
              <a:t>答案</a:t>
            </a:r>
            <a:r>
              <a:rPr lang="zh-CN" altLang="zh-CN" sz="2400" b="1">
                <a:solidFill>
                  <a:srgbClr val="FF0000"/>
                </a:solidFill>
                <a:latin typeface="宋体" pitchFamily="2" charset="-122"/>
                <a:cs typeface="Times New Roman" pitchFamily="18" charset="0"/>
              </a:rPr>
              <a:t>】</a:t>
            </a:r>
            <a:r>
              <a:rPr lang="zh-CN" altLang="zh-CN" sz="2400" b="1">
                <a:solidFill>
                  <a:srgbClr val="0000FF"/>
                </a:solidFill>
                <a:latin typeface="Calibri" pitchFamily="34" charset="0"/>
              </a:rPr>
              <a:t>议论</a:t>
            </a:r>
            <a:r>
              <a:rPr lang="en-US" altLang="zh-CN" sz="2400" b="1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>
                <a:solidFill>
                  <a:srgbClr val="0000FF"/>
                </a:solidFill>
                <a:latin typeface="Calibri" pitchFamily="34" charset="0"/>
              </a:rPr>
              <a:t>在记叙的基础上进行议论</a:t>
            </a:r>
            <a:r>
              <a:rPr lang="en-US" altLang="zh-CN" sz="2400" b="1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>
                <a:solidFill>
                  <a:srgbClr val="0000FF"/>
                </a:solidFill>
                <a:latin typeface="Calibri" pitchFamily="34" charset="0"/>
              </a:rPr>
              <a:t>抒发感悟</a:t>
            </a:r>
            <a:r>
              <a:rPr lang="en-US" altLang="zh-CN" sz="2400" b="1">
                <a:solidFill>
                  <a:srgbClr val="0000FF"/>
                </a:solidFill>
                <a:latin typeface="Calibri" pitchFamily="34" charset="0"/>
              </a:rPr>
              <a:t>,</a:t>
            </a:r>
          </a:p>
          <a:p>
            <a:pPr defTabSz="457200">
              <a:lnSpc>
                <a:spcPct val="150000"/>
              </a:lnSpc>
            </a:pPr>
            <a:r>
              <a:rPr lang="en-US" altLang="zh-CN" sz="2400" b="1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zh-CN" altLang="zh-CN" sz="2400" b="1">
                <a:solidFill>
                  <a:srgbClr val="0000FF"/>
                </a:solidFill>
                <a:latin typeface="Calibri" pitchFamily="34" charset="0"/>
              </a:rPr>
              <a:t>点明了文章的主旨</a:t>
            </a:r>
            <a:r>
              <a:rPr lang="en-US" altLang="zh-CN" sz="2400" b="1">
                <a:solidFill>
                  <a:srgbClr val="0000FF"/>
                </a:solidFill>
                <a:latin typeface="Calibri" pitchFamily="34" charset="0"/>
              </a:rPr>
              <a:t>:</a:t>
            </a:r>
            <a:r>
              <a:rPr lang="zh-CN" altLang="zh-CN" sz="2400" b="1">
                <a:solidFill>
                  <a:srgbClr val="0000FF"/>
                </a:solidFill>
                <a:latin typeface="Calibri" pitchFamily="34" charset="0"/>
              </a:rPr>
              <a:t>遇到困难把它分成一小步一小步</a:t>
            </a:r>
            <a:r>
              <a:rPr lang="en-US" altLang="zh-CN" sz="2400" b="1">
                <a:solidFill>
                  <a:srgbClr val="0000FF"/>
                </a:solidFill>
                <a:latin typeface="Calibri" pitchFamily="34" charset="0"/>
              </a:rPr>
              <a:t>,</a:t>
            </a:r>
          </a:p>
          <a:p>
            <a:pPr defTabSz="457200">
              <a:lnSpc>
                <a:spcPct val="150000"/>
              </a:lnSpc>
            </a:pPr>
            <a:r>
              <a:rPr lang="en-US" altLang="zh-CN" sz="2400" b="1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zh-CN" altLang="zh-CN" sz="2400" b="1">
                <a:solidFill>
                  <a:srgbClr val="0000FF"/>
                </a:solidFill>
                <a:latin typeface="Calibri" pitchFamily="34" charset="0"/>
              </a:rPr>
              <a:t>困难就小了</a:t>
            </a:r>
            <a:r>
              <a:rPr lang="en-US" altLang="zh-CN" sz="2400" b="1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>
                <a:solidFill>
                  <a:srgbClr val="0000FF"/>
                </a:solidFill>
                <a:latin typeface="Calibri" pitchFamily="34" charset="0"/>
              </a:rPr>
              <a:t>就 能够战胜困难，取得成功。既总结</a:t>
            </a:r>
            <a:endParaRPr lang="zh-CN" altLang="en-US" sz="2400" b="1">
              <a:solidFill>
                <a:srgbClr val="0000FF"/>
              </a:solidFill>
              <a:latin typeface="Calibri" pitchFamily="34" charset="0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zh-CN" altLang="zh-CN" sz="2400" b="1">
                <a:solidFill>
                  <a:srgbClr val="0000FF"/>
                </a:solidFill>
                <a:latin typeface="Calibri" pitchFamily="34" charset="0"/>
              </a:rPr>
              <a:t>了全文</a:t>
            </a:r>
            <a:r>
              <a:rPr lang="en-US" altLang="zh-CN" sz="2400" b="1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>
                <a:solidFill>
                  <a:srgbClr val="0000FF"/>
                </a:solidFill>
                <a:latin typeface="Calibri" pitchFamily="34" charset="0"/>
              </a:rPr>
              <a:t>又画龙点睛</a:t>
            </a:r>
            <a:r>
              <a:rPr lang="en-US" altLang="zh-CN" sz="2400" b="1">
                <a:solidFill>
                  <a:srgbClr val="0000FF"/>
                </a:solidFill>
                <a:latin typeface="Calibri" pitchFamily="34" charset="0"/>
              </a:rPr>
              <a:t>,</a:t>
            </a:r>
            <a:r>
              <a:rPr lang="zh-CN" altLang="zh-CN" sz="2400" b="1">
                <a:solidFill>
                  <a:srgbClr val="0000FF"/>
                </a:solidFill>
                <a:latin typeface="Calibri" pitchFamily="34" charset="0"/>
              </a:rPr>
              <a:t>使文章的哲理凸现在读者眼前。</a:t>
            </a:r>
            <a:endParaRPr lang="zh-CN" altLang="zh-CN" sz="2400">
              <a:solidFill>
                <a:srgbClr val="00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4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2525" y="2359025"/>
            <a:ext cx="7119938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    记叙中议论作用分析法，</a:t>
            </a:r>
            <a:r>
              <a:rPr lang="zh-CN" altLang="en-US" sz="2400" b="1" dirty="0">
                <a:latin typeface="+mn-ea"/>
                <a:ea typeface="+mn-ea"/>
              </a:rPr>
              <a:t>记叙中的议论往往使文章锦上添花，画龙点睛地揭示人物和事件的意义，深化主题。答题时必须把握住两点：一是议论代表了作品的思想倾向；二是议论表达了作者的写作意图。本段的议论画龙点睛地点明了中心。</a:t>
            </a:r>
            <a:endParaRPr lang="zh-CN" altLang="zh-CN" sz="2400" b="1" dirty="0">
              <a:latin typeface="+mn-ea"/>
              <a:ea typeface="+mn-ea"/>
            </a:endParaRPr>
          </a:p>
        </p:txBody>
      </p:sp>
      <p:grpSp>
        <p:nvGrpSpPr>
          <p:cNvPr id="22536" name="组 3"/>
          <p:cNvGrpSpPr>
            <a:grpSpLocks/>
          </p:cNvGrpSpPr>
          <p:nvPr/>
        </p:nvGrpSpPr>
        <p:grpSpPr bwMode="auto">
          <a:xfrm>
            <a:off x="2827338" y="1525588"/>
            <a:ext cx="3263900" cy="668337"/>
            <a:chOff x="2959076" y="1736230"/>
            <a:chExt cx="3263927" cy="668337"/>
          </a:xfrm>
        </p:grpSpPr>
        <p:sp>
          <p:nvSpPr>
            <p:cNvPr id="18" name="圆角矩形 17"/>
            <p:cNvSpPr/>
            <p:nvPr/>
          </p:nvSpPr>
          <p:spPr>
            <a:xfrm>
              <a:off x="3795695" y="1871167"/>
              <a:ext cx="2409845" cy="449263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22538" name="文本框 43"/>
            <p:cNvSpPr txBox="1">
              <a:spLocks noChangeArrowheads="1"/>
            </p:cNvSpPr>
            <p:nvPr/>
          </p:nvSpPr>
          <p:spPr bwMode="auto">
            <a:xfrm>
              <a:off x="4098552" y="1871511"/>
              <a:ext cx="212445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kumimoji="1" lang="zh-CN" altLang="en-US" sz="2400" b="1">
                  <a:latin typeface="黑体" pitchFamily="49" charset="-122"/>
                  <a:ea typeface="黑体" pitchFamily="49" charset="-122"/>
                </a:rPr>
                <a:t>阅读方法解密</a:t>
              </a:r>
            </a:p>
          </p:txBody>
        </p:sp>
        <p:pic>
          <p:nvPicPr>
            <p:cNvPr id="22539" name="图片 9" descr="book.gif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9076" y="1736230"/>
              <a:ext cx="1087437" cy="668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图片 27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片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圆角矩形 31"/>
          <p:cNvSpPr>
            <a:spLocks noChangeArrowheads="1"/>
          </p:cNvSpPr>
          <p:nvPr/>
        </p:nvSpPr>
        <p:spPr bwMode="auto">
          <a:xfrm>
            <a:off x="3706813" y="2130425"/>
            <a:ext cx="2090737" cy="449263"/>
          </a:xfrm>
          <a:prstGeom prst="roundRect">
            <a:avLst>
              <a:gd name="adj" fmla="val 50000"/>
            </a:avLst>
          </a:prstGeom>
          <a:noFill/>
          <a:ln w="9525" algn="ctr">
            <a:noFill/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23559" name="文本框 35"/>
          <p:cNvSpPr txBox="1">
            <a:spLocks noChangeArrowheads="1"/>
          </p:cNvSpPr>
          <p:nvPr/>
        </p:nvSpPr>
        <p:spPr bwMode="auto">
          <a:xfrm>
            <a:off x="3959225" y="2117725"/>
            <a:ext cx="19891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zh-CN" altLang="en-US" sz="2400" b="1">
                <a:latin typeface="黑体" pitchFamily="49" charset="-122"/>
                <a:ea typeface="黑体" pitchFamily="49" charset="-122"/>
              </a:rPr>
              <a:t>重难点小结</a:t>
            </a:r>
          </a:p>
        </p:txBody>
      </p:sp>
      <p:pic>
        <p:nvPicPr>
          <p:cNvPr id="23560" name="图片 9" descr="boo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788" y="1995488"/>
            <a:ext cx="108743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4588" name="Rectangle 15"/>
          <p:cNvSpPr>
            <a:spLocks noChangeArrowheads="1"/>
          </p:cNvSpPr>
          <p:nvPr/>
        </p:nvSpPr>
        <p:spPr bwMode="auto">
          <a:xfrm>
            <a:off x="1158875" y="3035300"/>
            <a:ext cx="7015163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    </a:t>
            </a:r>
            <a:r>
              <a:rPr lang="zh-CN" altLang="zh-CN" sz="2400" b="1" dirty="0">
                <a:latin typeface="+mn-ea"/>
                <a:ea typeface="+mn-ea"/>
              </a:rPr>
              <a:t>这里重点写了我在父亲的指导下，一步一步地脱离险境的心理感受，并由此感悟到人生的哲理。</a:t>
            </a: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先记叙，后议论，升华主旨。</a:t>
            </a:r>
            <a:endParaRPr lang="zh-CN" altLang="zh-CN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图片 18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990600" y="2881313"/>
            <a:ext cx="7581900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130000"/>
              </a:lnSpc>
              <a:defRPr/>
            </a:pPr>
            <a:r>
              <a:rPr lang="zh-CN" altLang="zh-CN" sz="22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【</a:t>
            </a:r>
            <a:r>
              <a:rPr lang="zh-CN" sz="22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答案</a:t>
            </a:r>
            <a:r>
              <a:rPr lang="zh-CN" altLang="zh-CN" sz="22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】</a:t>
            </a:r>
            <a:r>
              <a:rPr lang="en-US" altLang="zh-CN" sz="2200" b="1" dirty="0">
                <a:solidFill>
                  <a:srgbClr val="0000FF"/>
                </a:solidFill>
                <a:latin typeface="+mn-ea"/>
                <a:ea typeface="+mn-ea"/>
              </a:rPr>
              <a:t> (1)</a:t>
            </a:r>
            <a:r>
              <a:rPr lang="zh-CN" altLang="zh-CN" sz="2200" b="1" dirty="0">
                <a:solidFill>
                  <a:srgbClr val="0000FF"/>
                </a:solidFill>
                <a:latin typeface="+mn-ea"/>
                <a:ea typeface="+mn-ea"/>
              </a:rPr>
              <a:t>父亲循循善诱、教子有方、从容镇定，给孩子鼓励和信心，教育孩子很有智慧。</a:t>
            </a:r>
            <a:r>
              <a:rPr lang="en-US" altLang="zh-CN" sz="2200" b="1" dirty="0">
                <a:solidFill>
                  <a:srgbClr val="0000FF"/>
                </a:solidFill>
                <a:latin typeface="+mn-ea"/>
                <a:ea typeface="+mn-ea"/>
              </a:rPr>
              <a:t>(2)</a:t>
            </a:r>
            <a:r>
              <a:rPr lang="zh-CN" altLang="zh-CN" sz="2200" b="1" dirty="0">
                <a:solidFill>
                  <a:srgbClr val="0000FF"/>
                </a:solidFill>
                <a:latin typeface="+mn-ea"/>
                <a:ea typeface="+mn-ea"/>
              </a:rPr>
              <a:t>这是一个善于从心理上帮助孩子成长的父亲。他有意引导孩子自己克服困难，并以鼓励的口吻，从心理上给孩子以支持，引导孩子大胆尝试，教给孩子恰当解决问题的方法，让孩子得到成功的快乐体验，使孩子经受了锻炼和考验，增强了勇气和信心。这是一个伟大的父亲，他在</a:t>
            </a:r>
            <a:r>
              <a:rPr lang="en-US" altLang="zh-CN" sz="2200" b="1" dirty="0">
                <a:solidFill>
                  <a:srgbClr val="0000FF"/>
                </a:solidFill>
                <a:latin typeface="+mn-ea"/>
                <a:ea typeface="+mn-ea"/>
              </a:rPr>
              <a:t>“</a:t>
            </a:r>
            <a:r>
              <a:rPr lang="zh-CN" altLang="zh-CN" sz="2200" b="1" dirty="0">
                <a:solidFill>
                  <a:srgbClr val="0000FF"/>
                </a:solidFill>
                <a:latin typeface="+mn-ea"/>
                <a:ea typeface="+mn-ea"/>
              </a:rPr>
              <a:t>我</a:t>
            </a:r>
            <a:r>
              <a:rPr lang="en-US" altLang="zh-CN" sz="2200" b="1" dirty="0">
                <a:solidFill>
                  <a:srgbClr val="0000FF"/>
                </a:solidFill>
                <a:latin typeface="+mn-ea"/>
                <a:ea typeface="+mn-ea"/>
              </a:rPr>
              <a:t>”</a:t>
            </a:r>
            <a:r>
              <a:rPr lang="zh-CN" altLang="zh-CN" sz="2200" b="1" dirty="0">
                <a:solidFill>
                  <a:srgbClr val="0000FF"/>
                </a:solidFill>
                <a:latin typeface="+mn-ea"/>
                <a:ea typeface="+mn-ea"/>
              </a:rPr>
              <a:t>的成长过程中起人生向导的作用。</a:t>
            </a: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754063" y="1765300"/>
            <a:ext cx="78184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200" b="1" dirty="0">
                <a:solidFill>
                  <a:srgbClr val="FF0000"/>
                </a:solidFill>
                <a:latin typeface="+mn-ea"/>
                <a:ea typeface="+mn-ea"/>
              </a:rPr>
              <a:t>  </a:t>
            </a:r>
            <a:r>
              <a:rPr lang="zh-CN" altLang="zh-CN" sz="2200" b="1" dirty="0">
                <a:solidFill>
                  <a:srgbClr val="FF0000"/>
                </a:solidFill>
                <a:latin typeface="+mn-ea"/>
                <a:ea typeface="+mn-ea"/>
              </a:rPr>
              <a:t>【难点探究】</a:t>
            </a:r>
            <a:r>
              <a:rPr lang="en-US" altLang="zh-CN" sz="2200" dirty="0">
                <a:latin typeface="+mn-ea"/>
                <a:ea typeface="+mn-ea"/>
              </a:rPr>
              <a:t> </a:t>
            </a:r>
            <a:r>
              <a:rPr lang="zh-CN" altLang="zh-CN" sz="2200" b="1" dirty="0">
                <a:latin typeface="+mn-ea"/>
                <a:ea typeface="+mn-ea"/>
              </a:rPr>
              <a:t>“父亲”是一个怎样的人物? 怎样认识</a:t>
            </a:r>
            <a:endParaRPr lang="en-US" altLang="zh-CN" sz="2200" b="1" dirty="0">
              <a:latin typeface="+mn-ea"/>
              <a:ea typeface="+mn-ea"/>
            </a:endParaRPr>
          </a:p>
          <a:p>
            <a:pPr defTabSz="457200">
              <a:lnSpc>
                <a:spcPct val="150000"/>
              </a:lnSpc>
              <a:defRPr/>
            </a:pPr>
            <a:r>
              <a:rPr lang="en-US" altLang="zh-CN" sz="2200" b="1" dirty="0">
                <a:latin typeface="+mn-ea"/>
                <a:ea typeface="+mn-ea"/>
              </a:rPr>
              <a:t>  </a:t>
            </a:r>
            <a:r>
              <a:rPr lang="zh-CN" altLang="zh-CN" sz="2200" b="1" dirty="0">
                <a:latin typeface="+mn-ea"/>
                <a:ea typeface="+mn-ea"/>
              </a:rPr>
              <a:t>“父亲”这一形象在“我”成长过程中的作用?</a:t>
            </a:r>
            <a:endParaRPr lang="zh-CN" altLang="zh-CN" sz="22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5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58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AutoShape 9"/>
          <p:cNvSpPr>
            <a:spLocks noChangeArrowheads="1"/>
          </p:cNvSpPr>
          <p:nvPr/>
        </p:nvSpPr>
        <p:spPr bwMode="auto">
          <a:xfrm>
            <a:off x="1187450" y="2097088"/>
            <a:ext cx="563563" cy="3011487"/>
          </a:xfrm>
          <a:prstGeom prst="roundRect">
            <a:avLst>
              <a:gd name="adj" fmla="val 13125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pic>
        <p:nvPicPr>
          <p:cNvPr id="25605" name="图片 6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文本框 13"/>
          <p:cNvSpPr txBox="1">
            <a:spLocks noChangeArrowheads="1"/>
          </p:cNvSpPr>
          <p:nvPr/>
        </p:nvSpPr>
        <p:spPr bwMode="auto">
          <a:xfrm>
            <a:off x="10761663" y="23399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25609" name="TextBox 46"/>
          <p:cNvSpPr txBox="1">
            <a:spLocks noChangeArrowheads="1"/>
          </p:cNvSpPr>
          <p:nvPr/>
        </p:nvSpPr>
        <p:spPr bwMode="auto">
          <a:xfrm>
            <a:off x="1173163" y="2097088"/>
            <a:ext cx="615950" cy="3489325"/>
          </a:xfrm>
          <a:prstGeom prst="rect">
            <a:avLst/>
          </a:prstGeom>
          <a:noFill/>
          <a:ln>
            <a:noFill/>
          </a:ln>
          <a:extLst/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457200" eaLnBrk="1" hangingPunct="1">
              <a:spcBef>
                <a:spcPct val="50000"/>
              </a:spcBef>
              <a:defRPr/>
            </a:pPr>
            <a:r>
              <a:rPr lang="zh-CN" altLang="en-US" sz="2800" b="1" dirty="0" smtClean="0">
                <a:latin typeface="+mn-ea"/>
                <a:ea typeface="+mn-ea"/>
              </a:rPr>
              <a:t>走一步，再走一步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192338" y="2028825"/>
            <a:ext cx="971550" cy="5207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zh-CN" altLang="en-US" sz="2200" b="1" dirty="0">
                <a:latin typeface="Calibri" pitchFamily="34" charset="0"/>
              </a:rPr>
              <a:t>遇险</a:t>
            </a:r>
            <a:endParaRPr lang="zh-CN" altLang="en-US" sz="2200" b="1" dirty="0">
              <a:latin typeface="+mn-ea"/>
              <a:ea typeface="+mn-ea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165350" y="3519488"/>
            <a:ext cx="830263" cy="52228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zh-CN" altLang="en-US" sz="2200" b="1" dirty="0">
                <a:latin typeface="Calibri" pitchFamily="34" charset="0"/>
              </a:rPr>
              <a:t>脱险</a:t>
            </a:r>
            <a:endParaRPr lang="zh-CN" altLang="en-US" sz="2200" b="1" dirty="0">
              <a:latin typeface="+mn-ea"/>
              <a:ea typeface="+mn-ea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181225" y="4997450"/>
            <a:ext cx="6394450" cy="6000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zh-CN" altLang="en-US" sz="2200" b="1" dirty="0">
                <a:latin typeface="Calibri" pitchFamily="34" charset="0"/>
              </a:rPr>
              <a:t>感悟</a:t>
            </a:r>
            <a:r>
              <a:rPr lang="en-US" altLang="zh-CN" sz="2200" b="1" dirty="0">
                <a:latin typeface="Calibri" pitchFamily="34" charset="0"/>
              </a:rPr>
              <a:t>:</a:t>
            </a:r>
            <a:r>
              <a:rPr lang="zh-CN" altLang="en-US" sz="2200" b="1" dirty="0">
                <a:latin typeface="Calibri" pitchFamily="34" charset="0"/>
              </a:rPr>
              <a:t>在人生道路上遇到困难时</a:t>
            </a:r>
            <a:r>
              <a:rPr lang="en-US" altLang="zh-CN" sz="2200" b="1" dirty="0">
                <a:latin typeface="Calibri" pitchFamily="34" charset="0"/>
              </a:rPr>
              <a:t>,</a:t>
            </a:r>
            <a:r>
              <a:rPr lang="zh-CN" altLang="en-US" sz="2200" b="1" dirty="0">
                <a:latin typeface="Calibri" pitchFamily="34" charset="0"/>
              </a:rPr>
              <a:t>化大为小</a:t>
            </a:r>
            <a:r>
              <a:rPr lang="en-US" altLang="zh-CN" sz="2200" b="1" dirty="0">
                <a:latin typeface="Calibri" pitchFamily="34" charset="0"/>
              </a:rPr>
              <a:t>,</a:t>
            </a:r>
            <a:r>
              <a:rPr lang="zh-CN" altLang="en-US" sz="2200" b="1" dirty="0">
                <a:latin typeface="Calibri" pitchFamily="34" charset="0"/>
              </a:rPr>
              <a:t>各个击破</a:t>
            </a:r>
            <a:endParaRPr lang="en-US" altLang="zh-CN" sz="2200" b="1" dirty="0">
              <a:latin typeface="+mn-ea"/>
              <a:ea typeface="+mn-ea"/>
            </a:endParaRPr>
          </a:p>
        </p:txBody>
      </p:sp>
      <p:sp>
        <p:nvSpPr>
          <p:cNvPr id="32" name="左大括号 31"/>
          <p:cNvSpPr>
            <a:spLocks/>
          </p:cNvSpPr>
          <p:nvPr/>
        </p:nvSpPr>
        <p:spPr bwMode="auto">
          <a:xfrm>
            <a:off x="1898650" y="2339975"/>
            <a:ext cx="277813" cy="3021013"/>
          </a:xfrm>
          <a:prstGeom prst="leftBrace">
            <a:avLst>
              <a:gd name="adj1" fmla="val 8357"/>
              <a:gd name="adj2" fmla="val 49023"/>
            </a:avLst>
          </a:prstGeom>
          <a:noFill/>
          <a:ln w="25400" algn="ctr">
            <a:noFill/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defTabSz="457200" eaLnBrk="0" hangingPunct="0">
              <a:defRPr/>
            </a:pPr>
            <a:endParaRPr lang="zh-CN" altLang="zh-CN" sz="2800" b="1" dirty="0">
              <a:latin typeface="+mn-lt"/>
              <a:ea typeface="+mn-ea"/>
            </a:endParaRPr>
          </a:p>
        </p:txBody>
      </p:sp>
      <p:sp>
        <p:nvSpPr>
          <p:cNvPr id="30" name="左大括号 29"/>
          <p:cNvSpPr>
            <a:spLocks/>
          </p:cNvSpPr>
          <p:nvPr/>
        </p:nvSpPr>
        <p:spPr bwMode="auto">
          <a:xfrm>
            <a:off x="3208338" y="1860550"/>
            <a:ext cx="277812" cy="866775"/>
          </a:xfrm>
          <a:prstGeom prst="leftBrace">
            <a:avLst>
              <a:gd name="adj1" fmla="val 8334"/>
              <a:gd name="adj2" fmla="val 49023"/>
            </a:avLst>
          </a:prstGeom>
          <a:noFill/>
          <a:ln w="25400" algn="ctr">
            <a:noFill/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defTabSz="457200" eaLnBrk="0" hangingPunct="0">
              <a:defRPr/>
            </a:pPr>
            <a:endParaRPr lang="zh-CN" altLang="zh-CN" sz="2800" b="1" dirty="0">
              <a:latin typeface="+mn-lt"/>
              <a:ea typeface="+mn-ea"/>
            </a:endParaRPr>
          </a:p>
        </p:txBody>
      </p:sp>
      <p:sp>
        <p:nvSpPr>
          <p:cNvPr id="35" name="左大括号 34"/>
          <p:cNvSpPr>
            <a:spLocks/>
          </p:cNvSpPr>
          <p:nvPr/>
        </p:nvSpPr>
        <p:spPr bwMode="auto">
          <a:xfrm>
            <a:off x="2995613" y="3429000"/>
            <a:ext cx="411162" cy="784225"/>
          </a:xfrm>
          <a:prstGeom prst="leftBrace">
            <a:avLst>
              <a:gd name="adj1" fmla="val 8336"/>
              <a:gd name="adj2" fmla="val 49023"/>
            </a:avLst>
          </a:prstGeom>
          <a:noFill/>
          <a:ln w="25400" algn="ctr">
            <a:noFill/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defTabSz="457200" eaLnBrk="0" hangingPunct="0">
              <a:defRPr/>
            </a:pPr>
            <a:endParaRPr lang="zh-CN" altLang="zh-CN" sz="2800" b="1" dirty="0">
              <a:latin typeface="+mn-lt"/>
              <a:ea typeface="+mn-ea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419475" y="3108325"/>
            <a:ext cx="4732338" cy="52228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zh-CN" altLang="en-US" sz="2200" b="1" dirty="0">
                <a:latin typeface="Calibri" pitchFamily="34" charset="0"/>
              </a:rPr>
              <a:t>父亲在朋友的引领下找到了“我”</a:t>
            </a:r>
            <a:endParaRPr lang="zh-CN" altLang="en-US" sz="2200" b="1" dirty="0">
              <a:latin typeface="+mn-ea"/>
              <a:ea typeface="+mn-ea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3502025" y="2374900"/>
            <a:ext cx="3687763" cy="6000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zh-CN" altLang="en-US" sz="2200" b="1" dirty="0">
                <a:latin typeface="Calibri" pitchFamily="34" charset="0"/>
              </a:rPr>
              <a:t>体力不支</a:t>
            </a:r>
            <a:r>
              <a:rPr lang="en-US" altLang="zh-CN" sz="2200" b="1" dirty="0">
                <a:latin typeface="Calibri" pitchFamily="34" charset="0"/>
              </a:rPr>
              <a:t>,</a:t>
            </a:r>
            <a:r>
              <a:rPr lang="zh-CN" altLang="en-US" sz="2200" b="1" dirty="0">
                <a:latin typeface="Calibri" pitchFamily="34" charset="0"/>
              </a:rPr>
              <a:t>被困悬崖中途</a:t>
            </a:r>
            <a:endParaRPr lang="zh-CN" altLang="en-US" sz="2200" b="1" dirty="0">
              <a:latin typeface="+mn-ea"/>
              <a:ea typeface="+mn-ea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3497263" y="1477963"/>
            <a:ext cx="3692525" cy="60166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zh-CN" altLang="en-US" sz="2200" b="1" dirty="0">
                <a:latin typeface="Calibri" pitchFamily="34" charset="0"/>
              </a:rPr>
              <a:t>在朋友杰里的鼓励下爬悬崖</a:t>
            </a:r>
            <a:endParaRPr lang="zh-CN" altLang="en-US" sz="2200" b="1" dirty="0">
              <a:latin typeface="+mn-ea"/>
              <a:ea typeface="+mn-ea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3406775" y="3897313"/>
            <a:ext cx="4732338" cy="6000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zh-CN" altLang="en-US" sz="2200" b="1" dirty="0">
                <a:latin typeface="Calibri" pitchFamily="34" charset="0"/>
              </a:rPr>
              <a:t>父亲鼓励和指导“我”走下了悬崖</a:t>
            </a:r>
            <a:endParaRPr lang="zh-CN" altLang="en-US" sz="22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图片 12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图片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文本框 13"/>
          <p:cNvSpPr txBox="1">
            <a:spLocks noChangeArrowheads="1"/>
          </p:cNvSpPr>
          <p:nvPr/>
        </p:nvSpPr>
        <p:spPr bwMode="auto">
          <a:xfrm>
            <a:off x="10761663" y="23399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890588" y="2339975"/>
            <a:ext cx="766445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7200" defTabSz="457200">
              <a:lnSpc>
                <a:spcPct val="150000"/>
              </a:lnSpc>
              <a:defRPr/>
            </a:pPr>
            <a:r>
              <a:rPr kumimoji="1" lang="zh-CN" altLang="en-US" sz="2400" b="1" dirty="0">
                <a:solidFill>
                  <a:srgbClr val="800000"/>
                </a:solidFill>
                <a:latin typeface="+mn-ea"/>
                <a:ea typeface="+mn-ea"/>
              </a:rPr>
              <a:t> 本文讲述了“我”小时候爬悬崖遇险以及在父亲的帮助下，一步一步地战胜困难、脱离险境的经历，从而得出了一个具有普遍意义的人生哲理：困难并不可怕，只要我们坚定战胜它的信念并将它分解为一个一个的小困难，从眼前、从当下做起，就能各个击破，最终成功战胜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图片 15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文本框 13"/>
          <p:cNvSpPr txBox="1">
            <a:spLocks noChangeArrowheads="1"/>
          </p:cNvSpPr>
          <p:nvPr/>
        </p:nvSpPr>
        <p:spPr bwMode="auto">
          <a:xfrm>
            <a:off x="10761663" y="23399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27654" name="文本框 14"/>
          <p:cNvSpPr txBox="1">
            <a:spLocks noChangeArrowheads="1"/>
          </p:cNvSpPr>
          <p:nvPr/>
        </p:nvSpPr>
        <p:spPr bwMode="auto">
          <a:xfrm>
            <a:off x="10561638" y="41703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27655" name="AutoShape 9"/>
          <p:cNvSpPr>
            <a:spLocks noChangeArrowheads="1"/>
          </p:cNvSpPr>
          <p:nvPr/>
        </p:nvSpPr>
        <p:spPr bwMode="auto">
          <a:xfrm>
            <a:off x="935038" y="1604963"/>
            <a:ext cx="5851525" cy="455612"/>
          </a:xfrm>
          <a:prstGeom prst="homePlate">
            <a:avLst>
              <a:gd name="adj" fmla="val 3704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defTabSz="457200">
              <a:lnSpc>
                <a:spcPct val="150000"/>
              </a:lnSpc>
            </a:pPr>
            <a:endParaRPr lang="zh-CN" altLang="zh-CN">
              <a:latin typeface="宋体" pitchFamily="2" charset="-122"/>
            </a:endParaRPr>
          </a:p>
        </p:txBody>
      </p:sp>
      <p:pic>
        <p:nvPicPr>
          <p:cNvPr id="27656" name="图片 1" descr="本课突出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3588" y="528638"/>
            <a:ext cx="51736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8" name="Rectangle 13"/>
          <p:cNvSpPr>
            <a:spLocks noChangeArrowheads="1"/>
          </p:cNvSpPr>
          <p:nvPr/>
        </p:nvSpPr>
        <p:spPr bwMode="auto">
          <a:xfrm>
            <a:off x="863600" y="1571625"/>
            <a:ext cx="7494588" cy="388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457200" eaLnBrk="0" hangingPunct="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  <a:ea typeface="Adobe 黑体 Std R" pitchFamily="34" charset="-122"/>
              </a:rPr>
              <a:t>1.</a:t>
            </a: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Adobe 黑体 Std R"/>
              </a:rPr>
              <a:t>描写准确恰当。</a:t>
            </a:r>
            <a:endParaRPr lang="en-US" altLang="zh-CN" sz="2400" b="1" dirty="0">
              <a:solidFill>
                <a:srgbClr val="FF0000"/>
              </a:solidFill>
              <a:latin typeface="+mn-ea"/>
              <a:ea typeface="Adobe 黑体 Std R"/>
            </a:endParaRPr>
          </a:p>
          <a:p>
            <a:pPr defTabSz="457200">
              <a:lnSpc>
                <a:spcPct val="150000"/>
              </a:lnSpc>
              <a:defRPr/>
            </a:pPr>
            <a:r>
              <a:rPr lang="zh-CN" altLang="zh-CN" sz="2400" b="1" dirty="0">
                <a:latin typeface="+mn-ea"/>
                <a:ea typeface="+mn-ea"/>
              </a:rPr>
              <a:t>本文成功地运用了语言、动作、心理描写和自然环境描写。文中人物的语言准确地反映出人物各自的性格。如“我”的胆怯、父亲的耐心细致，都在文中有恰到好处的描写。“我”的动作、心理使得整个事件真实而生动地展现在读者面前。自然环境描写的渲染、衬托作用也极为突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3"/>
          <p:cNvGrpSpPr>
            <a:grpSpLocks/>
          </p:cNvGrpSpPr>
          <p:nvPr/>
        </p:nvGrpSpPr>
        <p:grpSpPr bwMode="auto">
          <a:xfrm>
            <a:off x="714375" y="428625"/>
            <a:ext cx="2062163" cy="544513"/>
            <a:chOff x="1438698" y="982657"/>
            <a:chExt cx="2498303" cy="616461"/>
          </a:xfrm>
        </p:grpSpPr>
        <p:pic>
          <p:nvPicPr>
            <p:cNvPr id="28677" name="图片 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8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59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</p:grpSp>
      <p:sp>
        <p:nvSpPr>
          <p:cNvPr id="28675" name="文本框 5"/>
          <p:cNvSpPr txBox="1">
            <a:spLocks noChangeArrowheads="1"/>
          </p:cNvSpPr>
          <p:nvPr/>
        </p:nvSpPr>
        <p:spPr bwMode="auto">
          <a:xfrm>
            <a:off x="857250" y="1285875"/>
            <a:ext cx="74580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zh-CN" altLang="en-US" sz="2600" b="1">
                <a:latin typeface="楷体_GB2312" pitchFamily="49" charset="-122"/>
                <a:ea typeface="楷体_GB2312" pitchFamily="49" charset="-122"/>
              </a:rPr>
              <a:t>让我们回顾下课文内容</a:t>
            </a:r>
          </a:p>
        </p:txBody>
      </p:sp>
      <p:pic>
        <p:nvPicPr>
          <p:cNvPr id="28676" name="Picture 8" descr="图片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4300" y="2082800"/>
            <a:ext cx="3781425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AutoShape 9"/>
          <p:cNvSpPr>
            <a:spLocks noChangeArrowheads="1"/>
          </p:cNvSpPr>
          <p:nvPr/>
        </p:nvSpPr>
        <p:spPr bwMode="auto">
          <a:xfrm>
            <a:off x="1069975" y="1712913"/>
            <a:ext cx="5603875" cy="455612"/>
          </a:xfrm>
          <a:prstGeom prst="homePlate">
            <a:avLst>
              <a:gd name="adj" fmla="val 3707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defTabSz="457200">
              <a:lnSpc>
                <a:spcPct val="150000"/>
              </a:lnSpc>
            </a:pPr>
            <a:endParaRPr lang="zh-CN" altLang="zh-CN">
              <a:latin typeface="宋体" pitchFamily="2" charset="-122"/>
            </a:endParaRPr>
          </a:p>
        </p:txBody>
      </p:sp>
      <p:pic>
        <p:nvPicPr>
          <p:cNvPr id="29700" name="图片 15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文本框 13"/>
          <p:cNvSpPr txBox="1">
            <a:spLocks noChangeArrowheads="1"/>
          </p:cNvSpPr>
          <p:nvPr/>
        </p:nvSpPr>
        <p:spPr bwMode="auto">
          <a:xfrm>
            <a:off x="10761663" y="23399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29703" name="文本框 14"/>
          <p:cNvSpPr txBox="1">
            <a:spLocks noChangeArrowheads="1"/>
          </p:cNvSpPr>
          <p:nvPr/>
        </p:nvSpPr>
        <p:spPr bwMode="auto">
          <a:xfrm>
            <a:off x="10561638" y="41703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pic>
        <p:nvPicPr>
          <p:cNvPr id="29704" name="图片 1" descr="本课突出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3588" y="528638"/>
            <a:ext cx="51736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1057275" y="1598613"/>
            <a:ext cx="7694613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Adobe 黑体 Std R"/>
              </a:rPr>
              <a:t>2</a:t>
            </a: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Adobe 黑体 Std R"/>
              </a:rPr>
              <a:t>．小中见大，哲理深刻。</a:t>
            </a:r>
          </a:p>
          <a:p>
            <a:pPr defTabSz="457200">
              <a:lnSpc>
                <a:spcPct val="150000"/>
              </a:lnSpc>
              <a:defRPr/>
            </a:pPr>
            <a:r>
              <a:rPr lang="zh-CN" altLang="zh-CN" sz="2400" b="1" dirty="0">
                <a:latin typeface="+mn-ea"/>
                <a:ea typeface="+mn-ea"/>
              </a:rPr>
              <a:t>这篇文章虽然语言平白，但仍耐人品读。就选材而言，无疑是</a:t>
            </a:r>
            <a:r>
              <a:rPr lang="en-US" altLang="zh-CN" sz="2400" b="1" dirty="0">
                <a:latin typeface="+mn-ea"/>
                <a:ea typeface="+mn-ea"/>
              </a:rPr>
              <a:t>“</a:t>
            </a:r>
            <a:r>
              <a:rPr lang="zh-CN" altLang="zh-CN" sz="2400" b="1" dirty="0">
                <a:latin typeface="+mn-ea"/>
                <a:ea typeface="+mn-ea"/>
              </a:rPr>
              <a:t>以小见大</a:t>
            </a:r>
            <a:r>
              <a:rPr lang="en-US" altLang="zh-CN" sz="2400" b="1" dirty="0">
                <a:latin typeface="+mn-ea"/>
                <a:ea typeface="+mn-ea"/>
              </a:rPr>
              <a:t>”</a:t>
            </a:r>
            <a:r>
              <a:rPr lang="zh-CN" altLang="zh-CN" sz="2400" b="1" dirty="0">
                <a:latin typeface="+mn-ea"/>
                <a:ea typeface="+mn-ea"/>
              </a:rPr>
              <a:t>的典范。这样的小事，无论对哪个人而言都比比皆是。小事的升华得益于</a:t>
            </a:r>
            <a:r>
              <a:rPr lang="en-US" altLang="zh-CN" sz="2400" b="1" dirty="0">
                <a:latin typeface="+mn-ea"/>
                <a:ea typeface="+mn-ea"/>
              </a:rPr>
              <a:t>“</a:t>
            </a:r>
            <a:r>
              <a:rPr lang="zh-CN" altLang="zh-CN" sz="2400" b="1" dirty="0">
                <a:latin typeface="+mn-ea"/>
                <a:ea typeface="+mn-ea"/>
              </a:rPr>
              <a:t>走一步，再走一步</a:t>
            </a:r>
            <a:r>
              <a:rPr lang="en-US" altLang="zh-CN" sz="2400" b="1" dirty="0">
                <a:latin typeface="+mn-ea"/>
                <a:ea typeface="+mn-ea"/>
              </a:rPr>
              <a:t>”</a:t>
            </a:r>
            <a:r>
              <a:rPr lang="zh-CN" altLang="zh-CN" sz="2400" b="1" dirty="0">
                <a:latin typeface="+mn-ea"/>
                <a:ea typeface="+mn-ea"/>
              </a:rPr>
              <a:t>这一平白却富有冲击力的标题表述方式，当然也得益于作者对人们常规思维的突破：人们常常习惯目光长远，却常常忽视“走一步”与“再走一步”对困境中的人生巨大的支撑力量！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图片 8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Rectangle 10"/>
          <p:cNvSpPr>
            <a:spLocks noChangeArrowheads="1"/>
          </p:cNvSpPr>
          <p:nvPr/>
        </p:nvSpPr>
        <p:spPr bwMode="auto">
          <a:xfrm>
            <a:off x="2316163" y="1524000"/>
            <a:ext cx="78835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457200">
              <a:lnSpc>
                <a:spcPct val="120000"/>
              </a:lnSpc>
              <a:defRPr/>
            </a:pPr>
            <a:r>
              <a:rPr lang="zh-CN" altLang="zh-CN" sz="2400" b="1" dirty="0">
                <a:solidFill>
                  <a:srgbClr val="C00000"/>
                </a:solidFill>
                <a:latin typeface="+mn-ea"/>
                <a:ea typeface="+mn-ea"/>
              </a:rPr>
              <a:t>走一步，再走一步</a:t>
            </a:r>
          </a:p>
          <a:p>
            <a:pPr defTabSz="457200">
              <a:lnSpc>
                <a:spcPct val="120000"/>
              </a:lnSpc>
              <a:defRPr/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溪流走一步是江河</a:t>
            </a:r>
          </a:p>
          <a:p>
            <a:pPr defTabSz="457200">
              <a:lnSpc>
                <a:spcPct val="120000"/>
              </a:lnSpc>
              <a:defRPr/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江河再走一步是海洋</a:t>
            </a:r>
          </a:p>
          <a:p>
            <a:pPr defTabSz="457200">
              <a:lnSpc>
                <a:spcPct val="120000"/>
              </a:lnSpc>
              <a:defRPr/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走一步,再走一步</a:t>
            </a:r>
          </a:p>
          <a:p>
            <a:pPr defTabSz="457200">
              <a:lnSpc>
                <a:spcPct val="120000"/>
              </a:lnSpc>
              <a:defRPr/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天地就将不一样 </a:t>
            </a:r>
            <a:endParaRPr kumimoji="1" lang="en-US" altLang="zh-CN" sz="2400" b="1" dirty="0">
              <a:latin typeface="楷体" pitchFamily="49" charset="-122"/>
              <a:ea typeface="楷体" pitchFamily="49" charset="-122"/>
            </a:endParaRPr>
          </a:p>
          <a:p>
            <a:pPr defTabSz="457200">
              <a:lnSpc>
                <a:spcPct val="120000"/>
              </a:lnSpc>
              <a:defRPr/>
            </a:pPr>
            <a:endParaRPr kumimoji="1" lang="zh-CN" altLang="zh-CN" sz="2400" b="1" dirty="0">
              <a:latin typeface="楷体" pitchFamily="49" charset="-122"/>
              <a:ea typeface="楷体" pitchFamily="49" charset="-122"/>
            </a:endParaRPr>
          </a:p>
          <a:p>
            <a:pPr defTabSz="457200">
              <a:lnSpc>
                <a:spcPct val="120000"/>
              </a:lnSpc>
              <a:defRPr/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深秋走一步是寒冬</a:t>
            </a:r>
          </a:p>
          <a:p>
            <a:pPr defTabSz="457200">
              <a:lnSpc>
                <a:spcPct val="120000"/>
              </a:lnSpc>
              <a:defRPr/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寒冬再走一步便是春</a:t>
            </a:r>
          </a:p>
          <a:p>
            <a:pPr defTabSz="457200">
              <a:lnSpc>
                <a:spcPct val="120000"/>
              </a:lnSpc>
              <a:defRPr/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挫折走一步或许还是失败</a:t>
            </a:r>
          </a:p>
          <a:p>
            <a:pPr defTabSz="457200">
              <a:lnSpc>
                <a:spcPct val="120000"/>
              </a:lnSpc>
              <a:defRPr/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失败再走一步可能就是成功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AutoShape 2"/>
          <p:cNvSpPr>
            <a:spLocks noChangeArrowheads="1"/>
          </p:cNvSpPr>
          <p:nvPr/>
        </p:nvSpPr>
        <p:spPr bwMode="gray">
          <a:xfrm>
            <a:off x="2654300" y="2811463"/>
            <a:ext cx="1893888" cy="357187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00" name="AutoShape 2"/>
          <p:cNvSpPr>
            <a:spLocks noChangeArrowheads="1"/>
          </p:cNvSpPr>
          <p:nvPr/>
        </p:nvSpPr>
        <p:spPr bwMode="gray">
          <a:xfrm>
            <a:off x="4518025" y="2817813"/>
            <a:ext cx="1893888" cy="357187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01" name="AutoShape 2"/>
          <p:cNvSpPr>
            <a:spLocks noChangeArrowheads="1"/>
          </p:cNvSpPr>
          <p:nvPr/>
        </p:nvSpPr>
        <p:spPr bwMode="gray">
          <a:xfrm>
            <a:off x="4533900" y="3494088"/>
            <a:ext cx="1893888" cy="355600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02" name="AutoShape 2"/>
          <p:cNvSpPr>
            <a:spLocks noChangeArrowheads="1"/>
          </p:cNvSpPr>
          <p:nvPr/>
        </p:nvSpPr>
        <p:spPr bwMode="gray">
          <a:xfrm>
            <a:off x="6411913" y="2817813"/>
            <a:ext cx="1893887" cy="357187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03" name="AutoShape 2"/>
          <p:cNvSpPr>
            <a:spLocks noChangeArrowheads="1"/>
          </p:cNvSpPr>
          <p:nvPr/>
        </p:nvSpPr>
        <p:spPr bwMode="gray">
          <a:xfrm>
            <a:off x="6427788" y="3494088"/>
            <a:ext cx="1893887" cy="355600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04" name="AutoShape 2"/>
          <p:cNvSpPr>
            <a:spLocks noChangeArrowheads="1"/>
          </p:cNvSpPr>
          <p:nvPr/>
        </p:nvSpPr>
        <p:spPr bwMode="gray">
          <a:xfrm>
            <a:off x="760413" y="3471863"/>
            <a:ext cx="1893887" cy="357187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05" name="AutoShape 2"/>
          <p:cNvSpPr>
            <a:spLocks noChangeArrowheads="1"/>
          </p:cNvSpPr>
          <p:nvPr/>
        </p:nvSpPr>
        <p:spPr bwMode="gray">
          <a:xfrm>
            <a:off x="746125" y="4094163"/>
            <a:ext cx="1893888" cy="355600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06" name="AutoShape 2"/>
          <p:cNvSpPr>
            <a:spLocks noChangeArrowheads="1"/>
          </p:cNvSpPr>
          <p:nvPr/>
        </p:nvSpPr>
        <p:spPr bwMode="gray">
          <a:xfrm>
            <a:off x="760413" y="2811463"/>
            <a:ext cx="1893887" cy="357187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07" name="文本框 58"/>
          <p:cNvSpPr txBox="1">
            <a:spLocks noChangeArrowheads="1"/>
          </p:cNvSpPr>
          <p:nvPr/>
        </p:nvSpPr>
        <p:spPr bwMode="auto">
          <a:xfrm>
            <a:off x="862013" y="2790825"/>
            <a:ext cx="1849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 dirty="0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1. </a:t>
            </a:r>
            <a:r>
              <a:rPr kumimoji="1" lang="zh-CN" altLang="en-US" b="1" dirty="0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学习目标</a:t>
            </a:r>
          </a:p>
        </p:txBody>
      </p:sp>
      <p:sp>
        <p:nvSpPr>
          <p:cNvPr id="4108" name="文本框 67"/>
          <p:cNvSpPr txBox="1">
            <a:spLocks noChangeArrowheads="1"/>
          </p:cNvSpPr>
          <p:nvPr/>
        </p:nvSpPr>
        <p:spPr bwMode="auto">
          <a:xfrm>
            <a:off x="2851150" y="2790825"/>
            <a:ext cx="1698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 dirty="0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2. </a:t>
            </a:r>
            <a:r>
              <a:rPr kumimoji="1" lang="zh-CN" altLang="en-US" b="1" dirty="0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作者简介</a:t>
            </a:r>
          </a:p>
        </p:txBody>
      </p:sp>
      <p:sp>
        <p:nvSpPr>
          <p:cNvPr id="4109" name="文本框 75"/>
          <p:cNvSpPr txBox="1">
            <a:spLocks noChangeArrowheads="1"/>
          </p:cNvSpPr>
          <p:nvPr/>
        </p:nvSpPr>
        <p:spPr bwMode="auto">
          <a:xfrm>
            <a:off x="4675188" y="2784475"/>
            <a:ext cx="1689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3. </a:t>
            </a:r>
            <a:r>
              <a:rPr kumimoji="1" lang="zh-CN" altLang="en-US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检查预习</a:t>
            </a:r>
          </a:p>
        </p:txBody>
      </p:sp>
      <p:sp>
        <p:nvSpPr>
          <p:cNvPr id="4110" name="文本框 77"/>
          <p:cNvSpPr txBox="1">
            <a:spLocks noChangeArrowheads="1"/>
          </p:cNvSpPr>
          <p:nvPr/>
        </p:nvSpPr>
        <p:spPr bwMode="auto">
          <a:xfrm>
            <a:off x="6529388" y="2797175"/>
            <a:ext cx="1670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4. </a:t>
            </a:r>
            <a:r>
              <a:rPr kumimoji="1" lang="zh-CN" altLang="en-US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听读课文</a:t>
            </a:r>
          </a:p>
        </p:txBody>
      </p:sp>
      <p:sp>
        <p:nvSpPr>
          <p:cNvPr id="4111" name="AutoShape 2"/>
          <p:cNvSpPr>
            <a:spLocks noChangeArrowheads="1"/>
          </p:cNvSpPr>
          <p:nvPr/>
        </p:nvSpPr>
        <p:spPr bwMode="gray">
          <a:xfrm>
            <a:off x="2640013" y="3494088"/>
            <a:ext cx="1893887" cy="355600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12" name="文本框 82"/>
          <p:cNvSpPr txBox="1">
            <a:spLocks noChangeArrowheads="1"/>
          </p:cNvSpPr>
          <p:nvPr/>
        </p:nvSpPr>
        <p:spPr bwMode="auto">
          <a:xfrm>
            <a:off x="2789238" y="3471863"/>
            <a:ext cx="1851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 dirty="0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6. </a:t>
            </a:r>
            <a:r>
              <a:rPr kumimoji="1" lang="zh-CN" altLang="en-US" b="1" dirty="0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句段品析</a:t>
            </a:r>
          </a:p>
        </p:txBody>
      </p:sp>
      <p:sp>
        <p:nvSpPr>
          <p:cNvPr id="4113" name="文本框 84"/>
          <p:cNvSpPr txBox="1">
            <a:spLocks noChangeArrowheads="1"/>
          </p:cNvSpPr>
          <p:nvPr/>
        </p:nvSpPr>
        <p:spPr bwMode="auto">
          <a:xfrm>
            <a:off x="4619625" y="3471863"/>
            <a:ext cx="17510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7. </a:t>
            </a:r>
            <a:r>
              <a:rPr kumimoji="1" lang="zh-CN" altLang="en-US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疑难探究</a:t>
            </a:r>
          </a:p>
        </p:txBody>
      </p:sp>
      <p:sp>
        <p:nvSpPr>
          <p:cNvPr id="4114" name="文本框 87"/>
          <p:cNvSpPr txBox="1">
            <a:spLocks noChangeArrowheads="1"/>
          </p:cNvSpPr>
          <p:nvPr/>
        </p:nvSpPr>
        <p:spPr bwMode="auto">
          <a:xfrm>
            <a:off x="6492875" y="3471863"/>
            <a:ext cx="19097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8. </a:t>
            </a:r>
            <a:r>
              <a:rPr kumimoji="1" lang="zh-CN" altLang="en-US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板书设计</a:t>
            </a:r>
          </a:p>
        </p:txBody>
      </p:sp>
      <p:sp>
        <p:nvSpPr>
          <p:cNvPr id="4115" name="AutoShape 2"/>
          <p:cNvSpPr>
            <a:spLocks noChangeArrowheads="1"/>
          </p:cNvSpPr>
          <p:nvPr/>
        </p:nvSpPr>
        <p:spPr bwMode="gray">
          <a:xfrm>
            <a:off x="2751138" y="4114800"/>
            <a:ext cx="3351212" cy="357188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16" name="文本框 92"/>
          <p:cNvSpPr txBox="1">
            <a:spLocks noChangeArrowheads="1"/>
          </p:cNvSpPr>
          <p:nvPr/>
        </p:nvSpPr>
        <p:spPr bwMode="auto">
          <a:xfrm>
            <a:off x="2801938" y="4094163"/>
            <a:ext cx="3316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10. </a:t>
            </a:r>
            <a:r>
              <a:rPr kumimoji="1" lang="zh-CN" altLang="en-US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本课突出艺术特色归纳</a:t>
            </a:r>
          </a:p>
        </p:txBody>
      </p:sp>
      <p:sp>
        <p:nvSpPr>
          <p:cNvPr id="4117" name="AutoShape 2"/>
          <p:cNvSpPr>
            <a:spLocks noChangeArrowheads="1"/>
          </p:cNvSpPr>
          <p:nvPr/>
        </p:nvSpPr>
        <p:spPr bwMode="gray">
          <a:xfrm>
            <a:off x="6375400" y="4135438"/>
            <a:ext cx="1924050" cy="357187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18" name="文本框 97"/>
          <p:cNvSpPr txBox="1">
            <a:spLocks noChangeArrowheads="1"/>
          </p:cNvSpPr>
          <p:nvPr/>
        </p:nvSpPr>
        <p:spPr bwMode="auto">
          <a:xfrm>
            <a:off x="6448425" y="4114800"/>
            <a:ext cx="1928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11. </a:t>
            </a:r>
            <a:r>
              <a:rPr kumimoji="1" lang="zh-CN" altLang="en-US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拓展延伸</a:t>
            </a:r>
          </a:p>
        </p:txBody>
      </p:sp>
      <p:sp>
        <p:nvSpPr>
          <p:cNvPr id="4119" name="文本框 105"/>
          <p:cNvSpPr txBox="1">
            <a:spLocks noChangeArrowheads="1"/>
          </p:cNvSpPr>
          <p:nvPr/>
        </p:nvSpPr>
        <p:spPr bwMode="auto">
          <a:xfrm>
            <a:off x="904875" y="3446463"/>
            <a:ext cx="17637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5. </a:t>
            </a:r>
            <a:r>
              <a:rPr kumimoji="1" lang="zh-CN" altLang="en-US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整体感知</a:t>
            </a:r>
          </a:p>
        </p:txBody>
      </p:sp>
      <p:sp>
        <p:nvSpPr>
          <p:cNvPr id="4120" name="文本框 107"/>
          <p:cNvSpPr txBox="1">
            <a:spLocks noChangeArrowheads="1"/>
          </p:cNvSpPr>
          <p:nvPr/>
        </p:nvSpPr>
        <p:spPr bwMode="auto">
          <a:xfrm>
            <a:off x="808038" y="4071938"/>
            <a:ext cx="18462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9. </a:t>
            </a:r>
            <a:r>
              <a:rPr kumimoji="1" lang="zh-CN" altLang="en-US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本课主旨</a:t>
            </a:r>
          </a:p>
        </p:txBody>
      </p:sp>
      <p:sp>
        <p:nvSpPr>
          <p:cNvPr id="4121" name="AutoShape 2"/>
          <p:cNvSpPr>
            <a:spLocks noChangeArrowheads="1"/>
          </p:cNvSpPr>
          <p:nvPr/>
        </p:nvSpPr>
        <p:spPr bwMode="gray">
          <a:xfrm>
            <a:off x="5635625" y="4776788"/>
            <a:ext cx="2679700" cy="357187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22" name="文本框 127"/>
          <p:cNvSpPr txBox="1">
            <a:spLocks noChangeArrowheads="1"/>
          </p:cNvSpPr>
          <p:nvPr/>
        </p:nvSpPr>
        <p:spPr bwMode="auto">
          <a:xfrm>
            <a:off x="5851525" y="4756150"/>
            <a:ext cx="2679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13. </a:t>
            </a:r>
            <a:r>
              <a:rPr kumimoji="1" lang="zh-CN" altLang="en-US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课后作业布置</a:t>
            </a:r>
          </a:p>
        </p:txBody>
      </p:sp>
      <p:sp>
        <p:nvSpPr>
          <p:cNvPr id="4123" name="AutoShape 2"/>
          <p:cNvSpPr>
            <a:spLocks noChangeArrowheads="1"/>
          </p:cNvSpPr>
          <p:nvPr/>
        </p:nvSpPr>
        <p:spPr bwMode="gray">
          <a:xfrm>
            <a:off x="817563" y="4767263"/>
            <a:ext cx="2711450" cy="366712"/>
          </a:xfrm>
          <a:prstGeom prst="roundRect">
            <a:avLst>
              <a:gd name="adj" fmla="val 476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zh-CN" altLang="zh-CN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124" name="文本框 127"/>
          <p:cNvSpPr txBox="1">
            <a:spLocks noChangeArrowheads="1"/>
          </p:cNvSpPr>
          <p:nvPr/>
        </p:nvSpPr>
        <p:spPr bwMode="auto">
          <a:xfrm>
            <a:off x="1063625" y="4746625"/>
            <a:ext cx="2713038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12. </a:t>
            </a:r>
            <a:r>
              <a:rPr kumimoji="1" lang="zh-CN" altLang="en-US" b="1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教材习题讲解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图片 8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Rectangle 10"/>
          <p:cNvSpPr>
            <a:spLocks noChangeArrowheads="1"/>
          </p:cNvSpPr>
          <p:nvPr/>
        </p:nvSpPr>
        <p:spPr bwMode="auto">
          <a:xfrm>
            <a:off x="2286000" y="1753567"/>
            <a:ext cx="3818731" cy="408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defTabSz="457200">
              <a:lnSpc>
                <a:spcPct val="120000"/>
              </a:lnSpc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咫尺天涯路</a:t>
            </a:r>
          </a:p>
          <a:p>
            <a:pPr defTabSz="457200">
              <a:lnSpc>
                <a:spcPct val="120000"/>
              </a:lnSpc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第一步往往很难迈出</a:t>
            </a:r>
          </a:p>
          <a:p>
            <a:pPr defTabSz="457200">
              <a:lnSpc>
                <a:spcPct val="120000"/>
              </a:lnSpc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于是就没有了下一步</a:t>
            </a:r>
          </a:p>
          <a:p>
            <a:pPr defTabSz="457200">
              <a:lnSpc>
                <a:spcPct val="120000"/>
              </a:lnSpc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于是就没有了路</a:t>
            </a:r>
          </a:p>
          <a:p>
            <a:pPr defTabSz="457200">
              <a:lnSpc>
                <a:spcPct val="120000"/>
              </a:lnSpc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 </a:t>
            </a:r>
          </a:p>
          <a:p>
            <a:pPr defTabSz="457200">
              <a:lnSpc>
                <a:spcPct val="120000"/>
              </a:lnSpc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路尽天绝处</a:t>
            </a:r>
          </a:p>
          <a:p>
            <a:pPr defTabSz="457200">
              <a:lnSpc>
                <a:spcPct val="120000"/>
              </a:lnSpc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尝试着再走一步</a:t>
            </a:r>
          </a:p>
          <a:p>
            <a:pPr defTabSz="457200">
              <a:lnSpc>
                <a:spcPct val="120000"/>
              </a:lnSpc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万水千山</a:t>
            </a:r>
          </a:p>
          <a:p>
            <a:pPr defTabSz="457200">
              <a:lnSpc>
                <a:spcPct val="120000"/>
              </a:lnSpc>
            </a:pPr>
            <a:r>
              <a:rPr kumimoji="1" lang="zh-CN" altLang="zh-CN" sz="2400" b="1" dirty="0">
                <a:latin typeface="楷体" pitchFamily="49" charset="-122"/>
                <a:ea typeface="楷体" pitchFamily="49" charset="-122"/>
              </a:rPr>
              <a:t>只源于最初的那一</a:t>
            </a:r>
            <a:r>
              <a:rPr kumimoji="1" lang="zh-CN" altLang="zh-CN" sz="2400" b="1" dirty="0" smtClean="0">
                <a:latin typeface="楷体" pitchFamily="49" charset="-122"/>
                <a:ea typeface="楷体" pitchFamily="49" charset="-122"/>
              </a:rPr>
              <a:t>步</a:t>
            </a:r>
            <a:r>
              <a:rPr kumimoji="1" lang="en-US" altLang="zh-CN" sz="2400" b="1" dirty="0" smtClean="0">
                <a:latin typeface="楷体" pitchFamily="49" charset="-122"/>
                <a:ea typeface="楷体" pitchFamily="49" charset="-122"/>
              </a:rPr>
              <a:t> </a:t>
            </a:r>
            <a:endParaRPr kumimoji="1" lang="zh-CN" altLang="zh-CN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5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251519" y="204125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733425" y="3138488"/>
            <a:ext cx="56673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 dirty="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762000" y="4187825"/>
            <a:ext cx="5667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 dirty="0">
              <a:solidFill>
                <a:srgbClr val="FFFFFF"/>
              </a:solidFill>
              <a:latin typeface="+mn-lt"/>
              <a:ea typeface="+mn-ea"/>
            </a:endParaRPr>
          </a:p>
        </p:txBody>
      </p:sp>
      <p:pic>
        <p:nvPicPr>
          <p:cNvPr id="5124" name="图片 20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文本框 13"/>
          <p:cNvSpPr txBox="1">
            <a:spLocks noChangeArrowheads="1"/>
          </p:cNvSpPr>
          <p:nvPr/>
        </p:nvSpPr>
        <p:spPr bwMode="auto">
          <a:xfrm>
            <a:off x="10761663" y="25765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5127" name="文本框 14"/>
          <p:cNvSpPr txBox="1">
            <a:spLocks noChangeArrowheads="1"/>
          </p:cNvSpPr>
          <p:nvPr/>
        </p:nvSpPr>
        <p:spPr bwMode="auto">
          <a:xfrm>
            <a:off x="10577513" y="38385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45" name="Rectangle 11"/>
          <p:cNvSpPr>
            <a:spLocks noChangeArrowheads="1"/>
          </p:cNvSpPr>
          <p:nvPr/>
        </p:nvSpPr>
        <p:spPr bwMode="auto">
          <a:xfrm>
            <a:off x="733425" y="2049463"/>
            <a:ext cx="56673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kern="0" dirty="0">
              <a:solidFill>
                <a:srgbClr val="FFFFFF"/>
              </a:solidFill>
              <a:latin typeface="+mn-lt"/>
              <a:ea typeface="+mn-ea"/>
            </a:endParaRPr>
          </a:p>
        </p:txBody>
      </p:sp>
      <p:pic>
        <p:nvPicPr>
          <p:cNvPr id="5129" name="Picture 2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图片 2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527050" y="4035425"/>
            <a:ext cx="78136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82588" defTabSz="457200" eaLnBrk="0" hangingPunct="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3.</a:t>
            </a:r>
            <a:r>
              <a:rPr lang="zh-CN" altLang="zh-CN" sz="2400" b="1" dirty="0">
                <a:latin typeface="Calibri" pitchFamily="34" charset="0"/>
              </a:rPr>
              <a:t>体悟文章蕴含的人生哲理，联系实际，谈谈你的</a:t>
            </a:r>
            <a:endParaRPr lang="en-US" altLang="zh-CN" sz="2400" b="1" dirty="0">
              <a:latin typeface="Calibri" pitchFamily="34" charset="0"/>
            </a:endParaRPr>
          </a:p>
          <a:p>
            <a:pPr indent="382588" defTabSz="457200" eaLnBrk="0" hangingPunct="0">
              <a:lnSpc>
                <a:spcPct val="150000"/>
              </a:lnSpc>
              <a:defRPr/>
            </a:pPr>
            <a:r>
              <a:rPr lang="en-US" altLang="zh-CN" sz="2400" b="1" dirty="0">
                <a:latin typeface="Calibri" pitchFamily="34" charset="0"/>
              </a:rPr>
              <a:t>     </a:t>
            </a:r>
            <a:r>
              <a:rPr lang="zh-CN" altLang="zh-CN" sz="2400" b="1" dirty="0">
                <a:latin typeface="Calibri" pitchFamily="34" charset="0"/>
              </a:rPr>
              <a:t>感受。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6413" y="1943100"/>
            <a:ext cx="684847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82588" defTabSz="457200" eaLnBrk="0" hangingPunct="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  <a:cs typeface="Times New Roman" pitchFamily="18" charset="0"/>
              </a:rPr>
              <a:t>1.</a:t>
            </a:r>
            <a:r>
              <a:rPr lang="zh-CN" altLang="zh-CN" sz="2400" b="1" dirty="0">
                <a:latin typeface="Calibri" pitchFamily="34" charset="0"/>
              </a:rPr>
              <a:t>整体感知，理清文章脉络，复述故事情节。</a:t>
            </a:r>
            <a:endParaRPr lang="zh-CN" altLang="en-US" sz="1100" b="1" dirty="0">
              <a:latin typeface="+mn-ea"/>
              <a:ea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30263" y="3005138"/>
            <a:ext cx="8093075" cy="5603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82588" defTabSz="457200" eaLnBrk="0" hangingPunct="0">
              <a:lnSpc>
                <a:spcPct val="150000"/>
              </a:lnSpc>
              <a:buFontTx/>
              <a:buAutoNum type="arabicPeriod" startAt="2"/>
              <a:defRPr/>
            </a:pPr>
            <a:r>
              <a:rPr lang="zh-CN" altLang="zh-CN" sz="2400" b="1" dirty="0">
                <a:latin typeface="Calibri" pitchFamily="34" charset="0"/>
              </a:rPr>
              <a:t>理清作者心理变化过程，体会其情感上的变化。</a:t>
            </a:r>
            <a:endParaRPr lang="en-US" altLang="zh-CN" sz="2400" b="1" dirty="0">
              <a:latin typeface="+mn-ea"/>
              <a:cs typeface="Times New Roman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499225" y="1954213"/>
            <a:ext cx="1808163" cy="558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82588" defTabSz="457200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（重点）</a:t>
            </a:r>
            <a:endParaRPr lang="zh-CN" altLang="en-US" sz="1100" dirty="0"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027863" y="2987675"/>
            <a:ext cx="1809750" cy="560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82588" defTabSz="457200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（难点）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927225" y="4587875"/>
            <a:ext cx="1808163" cy="558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82588" defTabSz="457200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（重点）</a:t>
            </a:r>
            <a:endParaRPr lang="zh-CN" altLang="en-US" sz="1100" dirty="0">
              <a:latin typeface="+mn-ea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图片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文本框 13"/>
          <p:cNvSpPr txBox="1">
            <a:spLocks noChangeArrowheads="1"/>
          </p:cNvSpPr>
          <p:nvPr/>
        </p:nvSpPr>
        <p:spPr bwMode="auto">
          <a:xfrm>
            <a:off x="10761663" y="23399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6151" name="文本框 14"/>
          <p:cNvSpPr txBox="1">
            <a:spLocks noChangeArrowheads="1"/>
          </p:cNvSpPr>
          <p:nvPr/>
        </p:nvSpPr>
        <p:spPr bwMode="auto">
          <a:xfrm>
            <a:off x="10561638" y="41703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250113" y="1477963"/>
            <a:ext cx="16510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153" name="文本框 21"/>
          <p:cNvSpPr txBox="1">
            <a:spLocks noChangeArrowheads="1"/>
          </p:cNvSpPr>
          <p:nvPr/>
        </p:nvSpPr>
        <p:spPr bwMode="auto">
          <a:xfrm>
            <a:off x="7356475" y="1477963"/>
            <a:ext cx="16335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zh-CN" altLang="en-US" sz="1600" b="1">
                <a:latin typeface="楷体" pitchFamily="49" charset="-122"/>
                <a:ea typeface="楷体" pitchFamily="49" charset="-122"/>
              </a:rPr>
              <a:t>来自</a:t>
            </a:r>
            <a:r>
              <a:rPr kumimoji="1" lang="en-US" altLang="zh-CN" sz="1600" b="1">
                <a:latin typeface="楷体" pitchFamily="49" charset="-122"/>
                <a:ea typeface="楷体" pitchFamily="49" charset="-122"/>
              </a:rPr>
              <a:t>《</a:t>
            </a:r>
            <a:r>
              <a:rPr kumimoji="1" lang="zh-CN" altLang="en-US" sz="1600" b="1">
                <a:latin typeface="楷体" pitchFamily="49" charset="-122"/>
                <a:ea typeface="楷体" pitchFamily="49" charset="-122"/>
              </a:rPr>
              <a:t>点拨</a:t>
            </a:r>
            <a:r>
              <a:rPr kumimoji="1" lang="en-US" altLang="zh-CN" sz="1600" b="1">
                <a:latin typeface="楷体" pitchFamily="49" charset="-122"/>
                <a:ea typeface="楷体" pitchFamily="49" charset="-122"/>
              </a:rPr>
              <a:t>》</a:t>
            </a:r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2915444" y="1908396"/>
            <a:ext cx="5771356" cy="393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defTabSz="457200">
              <a:lnSpc>
                <a:spcPct val="13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    </a:t>
            </a:r>
            <a:r>
              <a:rPr lang="zh-CN" altLang="zh-CN" sz="2400" b="1" dirty="0">
                <a:latin typeface="+mn-ea"/>
                <a:ea typeface="+mn-ea"/>
              </a:rPr>
              <a:t>莫顿·亨特（Morton Hunt），美国作家（1927～1983），早年曾在空军服役，做过空军飞行员。在二战时期，他曾驾机执行过对德国的侦察任务。是一位擅长写励志类文章的作家，同时也是一位专业的心理学家。他的代表作有：</a:t>
            </a: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《痛击》、《心理学的故事》、《走一步，再走一步》（原名《悬崖上的第一课》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）</a:t>
            </a:r>
            <a:r>
              <a:rPr lang="zh-CN" altLang="zh-CN" sz="2400" b="1" dirty="0">
                <a:latin typeface="+mn-ea"/>
                <a:ea typeface="+mn-ea"/>
              </a:rPr>
              <a:t>等等。</a:t>
            </a:r>
            <a:endParaRPr lang="zh-CN" altLang="zh-CN" sz="2400" dirty="0">
              <a:latin typeface="+mn-ea"/>
              <a:ea typeface="+mn-ea"/>
            </a:endParaRPr>
          </a:p>
        </p:txBody>
      </p:sp>
      <p:pic>
        <p:nvPicPr>
          <p:cNvPr id="6155" name="图片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2449513" cy="390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3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图片 3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230938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图片 4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BS00554_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5613" y="1801813"/>
            <a:ext cx="503237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5" name="组 53"/>
          <p:cNvGrpSpPr>
            <a:grpSpLocks/>
          </p:cNvGrpSpPr>
          <p:nvPr/>
        </p:nvGrpSpPr>
        <p:grpSpPr bwMode="auto">
          <a:xfrm>
            <a:off x="506413" y="1797050"/>
            <a:ext cx="3122612" cy="461963"/>
            <a:chOff x="4701070" y="1806066"/>
            <a:chExt cx="3123216" cy="462053"/>
          </a:xfrm>
        </p:grpSpPr>
        <p:sp>
          <p:nvSpPr>
            <p:cNvPr id="55" name="圆角矩形 54"/>
            <p:cNvSpPr/>
            <p:nvPr/>
          </p:nvSpPr>
          <p:spPr>
            <a:xfrm>
              <a:off x="5199641" y="1806066"/>
              <a:ext cx="1897429" cy="449351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4734413" y="1806066"/>
              <a:ext cx="462052" cy="462053"/>
            </a:xfrm>
            <a:prstGeom prst="ellipse">
              <a:avLst/>
            </a:prstGeom>
            <a:gradFill>
              <a:gsLst>
                <a:gs pos="0">
                  <a:srgbClr val="C3DD96"/>
                </a:gs>
                <a:gs pos="100000">
                  <a:schemeClr val="bg1"/>
                </a:gs>
              </a:gsLst>
            </a:gra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7190" name="文本框 56"/>
            <p:cNvSpPr txBox="1">
              <a:spLocks noChangeArrowheads="1"/>
            </p:cNvSpPr>
            <p:nvPr/>
          </p:nvSpPr>
          <p:spPr bwMode="auto">
            <a:xfrm>
              <a:off x="4701070" y="1806158"/>
              <a:ext cx="31232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kumimoji="1" lang="zh-CN" altLang="en-US" sz="2400" b="1" dirty="0">
                  <a:latin typeface="黑体" pitchFamily="49" charset="-122"/>
                  <a:ea typeface="黑体" pitchFamily="49" charset="-122"/>
                </a:rPr>
                <a:t>一</a:t>
              </a:r>
              <a:r>
                <a:rPr kumimoji="1" lang="zh-CN" altLang="en-US" sz="2400" b="1" dirty="0">
                  <a:latin typeface="Adobe 黑体 Std R" pitchFamily="34" charset="-122"/>
                  <a:ea typeface="黑体" pitchFamily="49" charset="-122"/>
                </a:rPr>
                <a:t>  </a:t>
              </a:r>
              <a:r>
                <a:rPr kumimoji="1" lang="zh-CN" altLang="en-US" sz="2400" b="1" dirty="0">
                  <a:latin typeface="黑体" pitchFamily="49" charset="-122"/>
                  <a:ea typeface="黑体" pitchFamily="49" charset="-122"/>
                </a:rPr>
                <a:t>读一读字音</a:t>
              </a:r>
            </a:p>
          </p:txBody>
        </p:sp>
      </p:grp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177" name="Rectangle 30"/>
          <p:cNvSpPr>
            <a:spLocks noChangeArrowheads="1"/>
          </p:cNvSpPr>
          <p:nvPr/>
        </p:nvSpPr>
        <p:spPr bwMode="auto">
          <a:xfrm>
            <a:off x="860425" y="2544763"/>
            <a:ext cx="828357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defTabSz="457200">
              <a:lnSpc>
                <a:spcPct val="250000"/>
              </a:lnSpc>
            </a:pPr>
            <a:r>
              <a:rPr lang="zh-CN" altLang="zh-CN" sz="2800" b="1" dirty="0">
                <a:solidFill>
                  <a:srgbClr val="39A137"/>
                </a:solidFill>
                <a:latin typeface="Calibri" pitchFamily="34" charset="0"/>
              </a:rPr>
              <a:t>灼</a:t>
            </a:r>
            <a:r>
              <a:rPr lang="zh-CN" altLang="zh-CN" sz="2800" b="1" dirty="0">
                <a:latin typeface="Calibri" pitchFamily="34" charset="0"/>
              </a:rPr>
              <a:t>人 　　</a:t>
            </a:r>
            <a:r>
              <a:rPr lang="zh-CN" altLang="en-US" sz="2800" b="1" dirty="0">
                <a:latin typeface="Calibri" pitchFamily="34" charset="0"/>
              </a:rPr>
              <a:t>       </a:t>
            </a:r>
            <a:r>
              <a:rPr lang="zh-CN" altLang="zh-CN" sz="2800" b="1" dirty="0">
                <a:latin typeface="Calibri" pitchFamily="34" charset="0"/>
              </a:rPr>
              <a:t> 晕</a:t>
            </a:r>
            <a:r>
              <a:rPr lang="zh-CN" altLang="zh-CN" sz="2800" b="1" dirty="0">
                <a:solidFill>
                  <a:srgbClr val="39A137"/>
                </a:solidFill>
                <a:latin typeface="Calibri" pitchFamily="34" charset="0"/>
              </a:rPr>
              <a:t>眩</a:t>
            </a:r>
            <a:r>
              <a:rPr lang="zh-CN" altLang="zh-CN" sz="2800" b="1" dirty="0">
                <a:latin typeface="Calibri" pitchFamily="34" charset="0"/>
              </a:rPr>
              <a:t>　　</a:t>
            </a:r>
            <a:r>
              <a:rPr lang="zh-CN" altLang="en-US" sz="2800" b="1" dirty="0">
                <a:latin typeface="Calibri" pitchFamily="34" charset="0"/>
              </a:rPr>
              <a:t>             </a:t>
            </a:r>
            <a:r>
              <a:rPr lang="zh-CN" altLang="zh-CN" sz="2800" b="1" dirty="0">
                <a:latin typeface="Calibri" pitchFamily="34" charset="0"/>
              </a:rPr>
              <a:t> </a:t>
            </a:r>
            <a:r>
              <a:rPr lang="zh-CN" altLang="en-US" sz="2800" b="1" dirty="0">
                <a:latin typeface="Calibri" pitchFamily="34" charset="0"/>
              </a:rPr>
              <a:t>       </a:t>
            </a:r>
            <a:r>
              <a:rPr lang="zh-CN" altLang="zh-CN" sz="2800" b="1" dirty="0">
                <a:latin typeface="Calibri" pitchFamily="34" charset="0"/>
              </a:rPr>
              <a:t>突</a:t>
            </a:r>
            <a:r>
              <a:rPr lang="zh-CN" altLang="zh-CN" sz="2800" b="1" dirty="0">
                <a:solidFill>
                  <a:srgbClr val="39A137"/>
                </a:solidFill>
                <a:latin typeface="Calibri" pitchFamily="34" charset="0"/>
              </a:rPr>
              <a:t>兀</a:t>
            </a:r>
            <a:endParaRPr lang="zh-CN" altLang="zh-CN" sz="2800" dirty="0">
              <a:solidFill>
                <a:srgbClr val="39A137"/>
              </a:solidFill>
              <a:latin typeface="Calibri" pitchFamily="34" charset="0"/>
            </a:endParaRPr>
          </a:p>
          <a:p>
            <a:pPr defTabSz="457200">
              <a:lnSpc>
                <a:spcPct val="250000"/>
              </a:lnSpc>
            </a:pPr>
            <a:r>
              <a:rPr lang="zh-CN" altLang="zh-CN" sz="2800" b="1" dirty="0">
                <a:latin typeface="Calibri" pitchFamily="34" charset="0"/>
              </a:rPr>
              <a:t>滑</a:t>
            </a:r>
            <a:r>
              <a:rPr lang="zh-CN" altLang="zh-CN" sz="2800" b="1" dirty="0">
                <a:solidFill>
                  <a:srgbClr val="39A137"/>
                </a:solidFill>
                <a:latin typeface="Calibri" pitchFamily="34" charset="0"/>
              </a:rPr>
              <a:t>稽</a:t>
            </a:r>
            <a:r>
              <a:rPr lang="zh-CN" altLang="en-US" sz="2800" b="1" dirty="0">
                <a:solidFill>
                  <a:srgbClr val="39A137"/>
                </a:solidFill>
                <a:latin typeface="Calibri" pitchFamily="34" charset="0"/>
              </a:rPr>
              <a:t>  </a:t>
            </a:r>
            <a:r>
              <a:rPr lang="zh-CN" altLang="en-US" sz="2800" b="1" dirty="0">
                <a:latin typeface="Calibri" pitchFamily="34" charset="0"/>
              </a:rPr>
              <a:t>               </a:t>
            </a:r>
            <a:r>
              <a:rPr lang="zh-CN" altLang="zh-CN" sz="2800" b="1" dirty="0">
                <a:latin typeface="Calibri" pitchFamily="34" charset="0"/>
              </a:rPr>
              <a:t>抽</a:t>
            </a:r>
            <a:r>
              <a:rPr lang="zh-CN" altLang="zh-CN" sz="2800" b="1" dirty="0">
                <a:solidFill>
                  <a:srgbClr val="39A137"/>
                </a:solidFill>
                <a:latin typeface="Calibri" pitchFamily="34" charset="0"/>
              </a:rPr>
              <a:t>噎 </a:t>
            </a:r>
            <a:r>
              <a:rPr lang="zh-CN" altLang="en-US" sz="2800" b="1" dirty="0">
                <a:latin typeface="Calibri" pitchFamily="34" charset="0"/>
              </a:rPr>
              <a:t>                              </a:t>
            </a:r>
            <a:r>
              <a:rPr lang="zh-CN" altLang="zh-CN" sz="2800" b="1" dirty="0">
                <a:latin typeface="Calibri" pitchFamily="34" charset="0"/>
              </a:rPr>
              <a:t>闪</a:t>
            </a:r>
            <a:r>
              <a:rPr lang="zh-CN" altLang="zh-CN" sz="2800" b="1" dirty="0">
                <a:solidFill>
                  <a:srgbClr val="39A137"/>
                </a:solidFill>
                <a:latin typeface="Calibri" pitchFamily="34" charset="0"/>
              </a:rPr>
              <a:t>烁</a:t>
            </a:r>
            <a:endParaRPr lang="zh-CN" altLang="en-US" sz="2800" b="1" dirty="0">
              <a:solidFill>
                <a:srgbClr val="39A137"/>
              </a:solidFill>
              <a:latin typeface="Calibri" pitchFamily="34" charset="0"/>
            </a:endParaRPr>
          </a:p>
          <a:p>
            <a:pPr defTabSz="457200">
              <a:lnSpc>
                <a:spcPct val="250000"/>
              </a:lnSpc>
            </a:pPr>
            <a:r>
              <a:rPr lang="zh-CN" altLang="zh-CN" sz="2800" b="1" dirty="0">
                <a:solidFill>
                  <a:srgbClr val="39A137"/>
                </a:solidFill>
                <a:latin typeface="Calibri" pitchFamily="34" charset="0"/>
              </a:rPr>
              <a:t>耸</a:t>
            </a:r>
            <a:r>
              <a:rPr lang="zh-CN" altLang="zh-CN" sz="2800" b="1" dirty="0">
                <a:latin typeface="Calibri" pitchFamily="34" charset="0"/>
              </a:rPr>
              <a:t>立</a:t>
            </a:r>
            <a:r>
              <a:rPr lang="zh-CN" altLang="en-US" sz="2800" dirty="0">
                <a:latin typeface="Calibri" pitchFamily="34" charset="0"/>
              </a:rPr>
              <a:t>                 </a:t>
            </a:r>
            <a:r>
              <a:rPr lang="zh-CN" altLang="zh-CN" sz="2800" b="1" dirty="0">
                <a:latin typeface="Calibri" pitchFamily="34" charset="0"/>
              </a:rPr>
              <a:t>厌</a:t>
            </a:r>
            <a:r>
              <a:rPr lang="zh-CN" altLang="zh-CN" sz="2800" b="1" dirty="0">
                <a:solidFill>
                  <a:srgbClr val="39A137"/>
                </a:solidFill>
                <a:latin typeface="Calibri" pitchFamily="34" charset="0"/>
              </a:rPr>
              <a:t>倦</a:t>
            </a:r>
            <a:r>
              <a:rPr lang="zh-CN" altLang="en-US" sz="2800" b="1" dirty="0">
                <a:latin typeface="Calibri" pitchFamily="34" charset="0"/>
              </a:rPr>
              <a:t>           </a:t>
            </a:r>
            <a:r>
              <a:rPr lang="zh-CN" altLang="zh-CN" sz="2800" b="1" dirty="0">
                <a:solidFill>
                  <a:srgbClr val="39A137"/>
                </a:solidFill>
                <a:latin typeface="Calibri" pitchFamily="34" charset="0"/>
              </a:rPr>
              <a:t>嘘</a:t>
            </a:r>
            <a:r>
              <a:rPr lang="zh-CN" altLang="zh-CN" sz="2800" b="1" dirty="0">
                <a:latin typeface="Calibri" pitchFamily="34" charset="0"/>
              </a:rPr>
              <a:t>声</a:t>
            </a:r>
            <a:r>
              <a:rPr lang="zh-CN" altLang="en-US" sz="2800" b="1" dirty="0">
                <a:latin typeface="Calibri" pitchFamily="34" charset="0"/>
              </a:rPr>
              <a:t> </a:t>
            </a:r>
            <a:r>
              <a:rPr lang="zh-CN" altLang="en-US" sz="2800" b="1" dirty="0">
                <a:solidFill>
                  <a:srgbClr val="39A137"/>
                </a:solidFill>
                <a:latin typeface="Calibri" pitchFamily="34" charset="0"/>
              </a:rPr>
              <a:t>          </a:t>
            </a:r>
            <a:r>
              <a:rPr lang="zh-CN" altLang="zh-CN" sz="2800" b="1" dirty="0">
                <a:solidFill>
                  <a:srgbClr val="39A137"/>
                </a:solidFill>
                <a:latin typeface="Calibri" pitchFamily="34" charset="0"/>
              </a:rPr>
              <a:t>恍惚</a:t>
            </a:r>
            <a:endParaRPr lang="zh-CN" altLang="zh-CN" sz="2800" dirty="0">
              <a:solidFill>
                <a:srgbClr val="39A137"/>
              </a:solidFill>
              <a:latin typeface="Calibri" pitchFamily="34" charset="0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795338" y="2609850"/>
            <a:ext cx="8016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zhuó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303588" y="2633663"/>
            <a:ext cx="9604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xuàn 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6838" y="2659063"/>
            <a:ext cx="80645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wù 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</a:rPr>
              <a:t> 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1279525" y="3622675"/>
            <a:ext cx="650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jī 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819150" y="4727575"/>
            <a:ext cx="962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sǒng 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3284538" y="4740275"/>
            <a:ext cx="9636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juàn 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6423025" y="3633788"/>
            <a:ext cx="803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shuò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3314700" y="3609975"/>
            <a:ext cx="650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yē 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884863" y="4740275"/>
            <a:ext cx="14636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huǎnghū 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562475" y="4791075"/>
            <a:ext cx="646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400" b="1" dirty="0">
                <a:solidFill>
                  <a:srgbClr val="FF0000"/>
                </a:solidFill>
                <a:latin typeface="+mn-ea"/>
                <a:ea typeface="+mn-ea"/>
              </a:rPr>
              <a:t>xū 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6" grpId="0"/>
      <p:bldP spid="38" grpId="0"/>
      <p:bldP spid="23" grpId="0"/>
      <p:bldP spid="24" grpId="0"/>
      <p:bldP spid="25" grpId="0"/>
      <p:bldP spid="26" grpId="0"/>
      <p:bldP spid="27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3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图片 3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图片 4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BS00554_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5613" y="1801813"/>
            <a:ext cx="503237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9" name="组 53"/>
          <p:cNvGrpSpPr>
            <a:grpSpLocks/>
          </p:cNvGrpSpPr>
          <p:nvPr/>
        </p:nvGrpSpPr>
        <p:grpSpPr bwMode="auto">
          <a:xfrm>
            <a:off x="506413" y="1797050"/>
            <a:ext cx="3122612" cy="461963"/>
            <a:chOff x="4701070" y="1806066"/>
            <a:chExt cx="3123216" cy="462053"/>
          </a:xfrm>
        </p:grpSpPr>
        <p:sp>
          <p:nvSpPr>
            <p:cNvPr id="55" name="圆角矩形 54"/>
            <p:cNvSpPr/>
            <p:nvPr/>
          </p:nvSpPr>
          <p:spPr>
            <a:xfrm>
              <a:off x="5199641" y="1806066"/>
              <a:ext cx="1897429" cy="449351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4734413" y="1806066"/>
              <a:ext cx="462052" cy="462053"/>
            </a:xfrm>
            <a:prstGeom prst="ellipse">
              <a:avLst/>
            </a:prstGeom>
            <a:gradFill>
              <a:gsLst>
                <a:gs pos="0">
                  <a:srgbClr val="C3DD96"/>
                </a:gs>
                <a:gs pos="100000">
                  <a:schemeClr val="bg1"/>
                </a:gs>
              </a:gsLst>
            </a:gra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8209" name="文本框 56"/>
            <p:cNvSpPr txBox="1">
              <a:spLocks noChangeArrowheads="1"/>
            </p:cNvSpPr>
            <p:nvPr/>
          </p:nvSpPr>
          <p:spPr bwMode="auto">
            <a:xfrm>
              <a:off x="4701070" y="1806158"/>
              <a:ext cx="31232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kumimoji="1" lang="zh-CN" altLang="en-US" sz="2400" b="1" dirty="0">
                  <a:latin typeface="黑体" pitchFamily="49" charset="-122"/>
                  <a:ea typeface="黑体" pitchFamily="49" charset="-122"/>
                </a:rPr>
                <a:t>二  写一写字形</a:t>
              </a:r>
            </a:p>
          </p:txBody>
        </p:sp>
      </p:grp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835025" y="2511425"/>
            <a:ext cx="80708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457200">
              <a:lnSpc>
                <a:spcPct val="200000"/>
              </a:lnSpc>
              <a:defRPr/>
            </a:pPr>
            <a:r>
              <a:rPr lang="zh-CN" altLang="zh-CN" sz="2800" b="1" dirty="0">
                <a:solidFill>
                  <a:srgbClr val="39A137"/>
                </a:solidFill>
                <a:latin typeface="+mn-ea"/>
                <a:ea typeface="+mn-ea"/>
              </a:rPr>
              <a:t>参差</a:t>
            </a: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（     ）</a:t>
            </a:r>
            <a:r>
              <a:rPr lang="zh-CN" altLang="zh-CN" sz="2800" b="1" dirty="0">
                <a:latin typeface="+mn-ea"/>
                <a:ea typeface="+mn-ea"/>
              </a:rPr>
              <a:t>不齐</a:t>
            </a:r>
            <a:r>
              <a:rPr lang="en-US" altLang="zh-CN" sz="2800" b="1" dirty="0">
                <a:latin typeface="+mn-ea"/>
                <a:ea typeface="+mn-ea"/>
              </a:rPr>
              <a:t>    </a:t>
            </a:r>
            <a:r>
              <a:rPr lang="zh-CN" altLang="zh-CN" sz="2800" b="1" dirty="0">
                <a:solidFill>
                  <a:srgbClr val="39A137"/>
                </a:solidFill>
                <a:latin typeface="+mn-ea"/>
                <a:ea typeface="+mn-ea"/>
              </a:rPr>
              <a:t>línɡ</a:t>
            </a: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（   ）</a:t>
            </a:r>
            <a:r>
              <a:rPr lang="zh-CN" altLang="zh-CN" sz="2800" b="1" dirty="0">
                <a:latin typeface="+mn-ea"/>
                <a:ea typeface="+mn-ea"/>
              </a:rPr>
              <a:t>乱</a:t>
            </a:r>
            <a:r>
              <a:rPr lang="en-US" altLang="zh-CN" sz="2800" b="1" dirty="0">
                <a:latin typeface="+mn-ea"/>
                <a:ea typeface="+mn-ea"/>
              </a:rPr>
              <a:t> </a:t>
            </a:r>
          </a:p>
          <a:p>
            <a:pPr defTabSz="457200">
              <a:lnSpc>
                <a:spcPct val="200000"/>
              </a:lnSpc>
              <a:defRPr/>
            </a:pPr>
            <a:r>
              <a:rPr lang="zh-CN" altLang="zh-CN" sz="2800" b="1" dirty="0">
                <a:latin typeface="+mn-ea"/>
                <a:ea typeface="+mn-ea"/>
              </a:rPr>
              <a:t>惊慌失 </a:t>
            </a:r>
            <a:r>
              <a:rPr lang="zh-CN" altLang="zh-CN" sz="2800" b="1" dirty="0">
                <a:solidFill>
                  <a:srgbClr val="39A137"/>
                </a:solidFill>
                <a:latin typeface="+mn-ea"/>
                <a:ea typeface="+mn-ea"/>
              </a:rPr>
              <a:t>cuò</a:t>
            </a: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（   ）   </a:t>
            </a:r>
            <a:r>
              <a:rPr lang="zh-CN" altLang="zh-CN" sz="2800" b="1" dirty="0">
                <a:latin typeface="+mn-ea"/>
                <a:ea typeface="+mn-ea"/>
              </a:rPr>
              <a:t>山</a:t>
            </a:r>
            <a:r>
              <a:rPr lang="zh-CN" altLang="zh-CN" sz="2800" b="1" dirty="0">
                <a:solidFill>
                  <a:srgbClr val="39A137"/>
                </a:solidFill>
                <a:latin typeface="+mn-ea"/>
                <a:ea typeface="+mn-ea"/>
              </a:rPr>
              <a:t>yá</a:t>
            </a: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（   ）</a:t>
            </a:r>
            <a:endParaRPr lang="en-US" altLang="zh-CN" sz="2800" b="1" dirty="0">
              <a:latin typeface="+mn-ea"/>
              <a:ea typeface="+mn-ea"/>
              <a:cs typeface="Times New Roman" pitchFamily="18" charset="0"/>
            </a:endParaRPr>
          </a:p>
          <a:p>
            <a:pPr defTabSz="457200">
              <a:lnSpc>
                <a:spcPct val="200000"/>
              </a:lnSpc>
              <a:defRPr/>
            </a:pPr>
            <a:r>
              <a:rPr lang="zh-CN" altLang="zh-CN" sz="2800" b="1" dirty="0">
                <a:latin typeface="+mn-ea"/>
                <a:ea typeface="+mn-ea"/>
              </a:rPr>
              <a:t>天</a:t>
            </a:r>
            <a:r>
              <a:rPr lang="zh-CN" altLang="zh-CN" sz="2800" b="1" dirty="0">
                <a:solidFill>
                  <a:srgbClr val="39A137"/>
                </a:solidFill>
                <a:latin typeface="+mn-ea"/>
                <a:ea typeface="+mn-ea"/>
              </a:rPr>
              <a:t>yá</a:t>
            </a: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（   ）</a:t>
            </a:r>
            <a:r>
              <a:rPr lang="zh-CN" altLang="zh-CN" sz="2800" b="1" dirty="0">
                <a:latin typeface="+mn-ea"/>
                <a:ea typeface="+mn-ea"/>
              </a:rPr>
              <a:t>海角</a:t>
            </a:r>
            <a:endParaRPr lang="zh-CN" altLang="zh-CN" sz="2800" dirty="0">
              <a:latin typeface="+mn-ea"/>
              <a:ea typeface="+mn-ea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1905000" y="2698750"/>
            <a:ext cx="10906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800" b="1" dirty="0">
                <a:solidFill>
                  <a:srgbClr val="FF0000"/>
                </a:solidFill>
                <a:latin typeface="+mn-ea"/>
                <a:ea typeface="+mn-ea"/>
              </a:rPr>
              <a:t>cēncī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757863" y="2698750"/>
            <a:ext cx="546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/>
            <a:r>
              <a:rPr lang="zh-CN" altLang="zh-CN" sz="2800" b="1">
                <a:solidFill>
                  <a:srgbClr val="FF0000"/>
                </a:solidFill>
                <a:latin typeface="Calibri" pitchFamily="34" charset="0"/>
              </a:rPr>
              <a:t>凌</a:t>
            </a:r>
            <a:endParaRPr lang="zh-CN" altLang="en-US" sz="28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5556250" y="3581400"/>
            <a:ext cx="54451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800" b="1" dirty="0">
                <a:solidFill>
                  <a:srgbClr val="FF0000"/>
                </a:solidFill>
                <a:latin typeface="+mn-ea"/>
                <a:ea typeface="+mn-ea"/>
              </a:rPr>
              <a:t>崖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1947863" y="4441825"/>
            <a:ext cx="5461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800" b="1" dirty="0">
                <a:solidFill>
                  <a:srgbClr val="FF0000"/>
                </a:solidFill>
                <a:latin typeface="+mn-ea"/>
                <a:ea typeface="+mn-ea"/>
              </a:rPr>
              <a:t>涯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071813" y="3581400"/>
            <a:ext cx="5461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zh-CN" altLang="zh-CN" sz="2800" b="1" dirty="0">
                <a:solidFill>
                  <a:srgbClr val="FF0000"/>
                </a:solidFill>
                <a:latin typeface="+mn-ea"/>
                <a:ea typeface="+mn-ea"/>
              </a:rPr>
              <a:t>措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25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图片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 descr="BS00554_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5613" y="1674813"/>
            <a:ext cx="503237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3" name="组 23"/>
          <p:cNvGrpSpPr>
            <a:grpSpLocks/>
          </p:cNvGrpSpPr>
          <p:nvPr/>
        </p:nvGrpSpPr>
        <p:grpSpPr bwMode="auto">
          <a:xfrm>
            <a:off x="530225" y="1670050"/>
            <a:ext cx="2660650" cy="461963"/>
            <a:chOff x="4725454" y="1806066"/>
            <a:chExt cx="2660845" cy="462053"/>
          </a:xfrm>
        </p:grpSpPr>
        <p:sp>
          <p:nvSpPr>
            <p:cNvPr id="33" name="圆角矩形 32"/>
            <p:cNvSpPr/>
            <p:nvPr/>
          </p:nvSpPr>
          <p:spPr>
            <a:xfrm>
              <a:off x="5198564" y="1806066"/>
              <a:ext cx="1898789" cy="449351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4733393" y="1806066"/>
              <a:ext cx="461996" cy="462053"/>
            </a:xfrm>
            <a:prstGeom prst="ellipse">
              <a:avLst/>
            </a:prstGeom>
            <a:gradFill>
              <a:gsLst>
                <a:gs pos="0">
                  <a:srgbClr val="C3DD96"/>
                </a:gs>
                <a:gs pos="100000">
                  <a:schemeClr val="bg1"/>
                </a:gs>
              </a:gsLst>
            </a:gra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9228" name="文本框 34"/>
            <p:cNvSpPr txBox="1">
              <a:spLocks noChangeArrowheads="1"/>
            </p:cNvSpPr>
            <p:nvPr/>
          </p:nvSpPr>
          <p:spPr bwMode="auto">
            <a:xfrm>
              <a:off x="4725454" y="1806158"/>
              <a:ext cx="266084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kumimoji="1" lang="zh-CN" altLang="en-US" sz="2400" b="1" dirty="0">
                  <a:latin typeface="黑体" pitchFamily="49" charset="-122"/>
                  <a:ea typeface="黑体" pitchFamily="49" charset="-122"/>
                </a:rPr>
                <a:t>三  记一记词义</a:t>
              </a:r>
            </a:p>
          </p:txBody>
        </p:sp>
      </p:grp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959600" y="1477963"/>
            <a:ext cx="1930400" cy="350837"/>
          </a:xfrm>
          <a:prstGeom prst="rect">
            <a:avLst/>
          </a:prstGeom>
          <a:noFill/>
          <a:ln w="9525" algn="ctr">
            <a:noFill/>
            <a:prstDash val="sysDash"/>
            <a:miter lim="800000"/>
            <a:headEnd/>
            <a:tailEnd/>
          </a:ln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52538" y="2201863"/>
            <a:ext cx="7321550" cy="4156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altLang="zh-CN" sz="2200" b="1" dirty="0">
                <a:latin typeface="+mn-ea"/>
                <a:ea typeface="+mn-ea"/>
              </a:rPr>
              <a:t>1</a:t>
            </a:r>
            <a:r>
              <a:rPr lang="zh-CN" altLang="zh-CN" sz="2200" b="1" dirty="0">
                <a:latin typeface="+mn-ea"/>
                <a:ea typeface="+mn-ea"/>
              </a:rPr>
              <a:t>．参差不齐：</a:t>
            </a:r>
            <a:endParaRPr lang="en-US" altLang="zh-CN" sz="2200" b="1" dirty="0">
              <a:latin typeface="+mn-ea"/>
              <a:ea typeface="+mn-ea"/>
            </a:endParaRPr>
          </a:p>
          <a:p>
            <a:pPr lvl="1" defTabSz="457200">
              <a:defRPr/>
            </a:pPr>
            <a:r>
              <a:rPr lang="zh-CN" altLang="zh-CN" sz="2200" b="1" dirty="0">
                <a:solidFill>
                  <a:srgbClr val="FF0000"/>
                </a:solidFill>
                <a:latin typeface="+mn-ea"/>
                <a:ea typeface="+mn-ea"/>
              </a:rPr>
              <a:t>形容很不整齐或水平不一。</a:t>
            </a:r>
          </a:p>
          <a:p>
            <a:pPr defTabSz="457200">
              <a:defRPr/>
            </a:pPr>
            <a:r>
              <a:rPr lang="en-US" altLang="zh-CN" sz="2200" b="1" dirty="0">
                <a:latin typeface="+mn-ea"/>
                <a:ea typeface="+mn-ea"/>
              </a:rPr>
              <a:t>2</a:t>
            </a:r>
            <a:r>
              <a:rPr lang="zh-CN" altLang="zh-CN" sz="2200" b="1" dirty="0">
                <a:latin typeface="+mn-ea"/>
                <a:ea typeface="+mn-ea"/>
              </a:rPr>
              <a:t>．滑稽：</a:t>
            </a:r>
            <a:endParaRPr lang="en-US" altLang="zh-CN" sz="2200" b="1" dirty="0">
              <a:latin typeface="+mn-ea"/>
              <a:ea typeface="+mn-ea"/>
            </a:endParaRPr>
          </a:p>
          <a:p>
            <a:pPr lvl="1" defTabSz="457200">
              <a:defRPr/>
            </a:pPr>
            <a:r>
              <a:rPr lang="zh-CN" altLang="zh-CN" sz="2200" b="1" dirty="0">
                <a:solidFill>
                  <a:srgbClr val="FF0000"/>
                </a:solidFill>
                <a:latin typeface="+mn-ea"/>
                <a:ea typeface="+mn-ea"/>
              </a:rPr>
              <a:t>形容语言、动作等幽默诙谐，引人发笑。</a:t>
            </a:r>
          </a:p>
          <a:p>
            <a:pPr defTabSz="457200">
              <a:defRPr/>
            </a:pPr>
            <a:r>
              <a:rPr lang="en-US" altLang="zh-CN" sz="2200" b="1" dirty="0">
                <a:latin typeface="+mn-ea"/>
                <a:ea typeface="+mn-ea"/>
              </a:rPr>
              <a:t>3</a:t>
            </a:r>
            <a:r>
              <a:rPr lang="zh-CN" altLang="zh-CN" sz="2200" b="1" dirty="0">
                <a:latin typeface="+mn-ea"/>
                <a:ea typeface="+mn-ea"/>
              </a:rPr>
              <a:t>．哄堂大笑：</a:t>
            </a:r>
            <a:endParaRPr lang="en-US" altLang="zh-CN" sz="2200" b="1" dirty="0">
              <a:latin typeface="+mn-ea"/>
              <a:ea typeface="+mn-ea"/>
            </a:endParaRPr>
          </a:p>
          <a:p>
            <a:pPr lvl="1" defTabSz="457200">
              <a:defRPr/>
            </a:pPr>
            <a:r>
              <a:rPr lang="zh-CN" altLang="zh-CN" sz="2200" b="1" dirty="0">
                <a:solidFill>
                  <a:srgbClr val="FF0000"/>
                </a:solidFill>
                <a:latin typeface="+mn-ea"/>
                <a:ea typeface="+mn-ea"/>
              </a:rPr>
              <a:t>形容众人一起大笑的样子。</a:t>
            </a:r>
          </a:p>
          <a:p>
            <a:pPr defTabSz="457200">
              <a:defRPr/>
            </a:pPr>
            <a:r>
              <a:rPr lang="en-US" altLang="zh-CN" sz="2200" b="1" dirty="0">
                <a:latin typeface="+mn-ea"/>
                <a:ea typeface="+mn-ea"/>
              </a:rPr>
              <a:t>4</a:t>
            </a:r>
            <a:r>
              <a:rPr lang="zh-CN" altLang="zh-CN" sz="2200" b="1" dirty="0">
                <a:latin typeface="+mn-ea"/>
                <a:ea typeface="+mn-ea"/>
              </a:rPr>
              <a:t>．恍惚：</a:t>
            </a:r>
            <a:endParaRPr lang="en-US" altLang="zh-CN" sz="2200" b="1" dirty="0">
              <a:latin typeface="+mn-ea"/>
              <a:ea typeface="+mn-ea"/>
            </a:endParaRPr>
          </a:p>
          <a:p>
            <a:pPr lvl="1" defTabSz="457200">
              <a:defRPr/>
            </a:pPr>
            <a:r>
              <a:rPr lang="zh-CN" altLang="zh-CN" sz="2200" b="1" dirty="0">
                <a:solidFill>
                  <a:srgbClr val="FF0000"/>
                </a:solidFill>
                <a:latin typeface="+mn-ea"/>
                <a:ea typeface="+mn-ea"/>
              </a:rPr>
              <a:t>神志不清，精神不集中。</a:t>
            </a:r>
          </a:p>
          <a:p>
            <a:pPr defTabSz="457200">
              <a:defRPr/>
            </a:pPr>
            <a:r>
              <a:rPr lang="en-US" altLang="zh-CN" sz="2200" b="1" dirty="0">
                <a:latin typeface="+mn-ea"/>
                <a:ea typeface="+mn-ea"/>
              </a:rPr>
              <a:t>5</a:t>
            </a:r>
            <a:r>
              <a:rPr lang="zh-CN" altLang="zh-CN" sz="2200" b="1" dirty="0">
                <a:latin typeface="+mn-ea"/>
                <a:ea typeface="+mn-ea"/>
              </a:rPr>
              <a:t>．变化莫测：</a:t>
            </a:r>
            <a:endParaRPr lang="en-US" altLang="zh-CN" sz="2200" b="1" dirty="0">
              <a:latin typeface="+mn-ea"/>
              <a:ea typeface="+mn-ea"/>
            </a:endParaRPr>
          </a:p>
          <a:p>
            <a:pPr lvl="1" defTabSz="457200">
              <a:defRPr/>
            </a:pPr>
            <a:r>
              <a:rPr lang="zh-CN" altLang="zh-CN" sz="2200" b="1" dirty="0">
                <a:solidFill>
                  <a:srgbClr val="FF0000"/>
                </a:solidFill>
                <a:latin typeface="+mn-ea"/>
                <a:ea typeface="+mn-ea"/>
              </a:rPr>
              <a:t>变化多端，难以揣测。</a:t>
            </a:r>
          </a:p>
          <a:p>
            <a:pPr defTabSz="457200">
              <a:defRPr/>
            </a:pPr>
            <a:r>
              <a:rPr lang="en-US" altLang="zh-CN" sz="2200" b="1" dirty="0">
                <a:latin typeface="+mn-ea"/>
                <a:ea typeface="+mn-ea"/>
              </a:rPr>
              <a:t>6</a:t>
            </a:r>
            <a:r>
              <a:rPr lang="zh-CN" altLang="zh-CN" sz="2200" b="1" dirty="0">
                <a:latin typeface="+mn-ea"/>
                <a:ea typeface="+mn-ea"/>
              </a:rPr>
              <a:t>．抽噎：</a:t>
            </a:r>
            <a:endParaRPr lang="en-US" altLang="zh-CN" sz="2200" b="1" dirty="0">
              <a:latin typeface="+mn-ea"/>
              <a:ea typeface="+mn-ea"/>
            </a:endParaRPr>
          </a:p>
          <a:p>
            <a:pPr lvl="1" defTabSz="457200">
              <a:defRPr/>
            </a:pPr>
            <a:r>
              <a:rPr lang="zh-CN" altLang="zh-CN" sz="2200" b="1" dirty="0">
                <a:solidFill>
                  <a:srgbClr val="FF0000"/>
                </a:solidFill>
                <a:latin typeface="+mn-ea"/>
                <a:ea typeface="+mn-ea"/>
              </a:rPr>
              <a:t>一吸一顿地哭泣。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8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9144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266825" y="4060825"/>
            <a:ext cx="6853238" cy="2001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0244" name="图片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8" y="6194425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图片 2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588" y="539750"/>
            <a:ext cx="2573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文本框 13"/>
          <p:cNvSpPr txBox="1">
            <a:spLocks noChangeArrowheads="1"/>
          </p:cNvSpPr>
          <p:nvPr/>
        </p:nvSpPr>
        <p:spPr bwMode="auto">
          <a:xfrm>
            <a:off x="10761663" y="23399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10248" name="文本框 14"/>
          <p:cNvSpPr txBox="1">
            <a:spLocks noChangeArrowheads="1"/>
          </p:cNvSpPr>
          <p:nvPr/>
        </p:nvSpPr>
        <p:spPr bwMode="auto">
          <a:xfrm>
            <a:off x="10561638" y="41703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>
              <a:latin typeface="Calibri" pitchFamily="34" charset="0"/>
            </a:endParaRPr>
          </a:p>
        </p:txBody>
      </p:sp>
      <p:sp>
        <p:nvSpPr>
          <p:cNvPr id="10249" name="Rectangle 4"/>
          <p:cNvSpPr>
            <a:spLocks noChangeArrowheads="1"/>
          </p:cNvSpPr>
          <p:nvPr/>
        </p:nvSpPr>
        <p:spPr bwMode="auto">
          <a:xfrm>
            <a:off x="1082675" y="1631950"/>
            <a:ext cx="69056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defTabSz="457200">
              <a:lnSpc>
                <a:spcPct val="130000"/>
              </a:lnSpc>
              <a:spcBef>
                <a:spcPct val="50000"/>
              </a:spcBef>
              <a:buClr>
                <a:schemeClr val="folHlink"/>
              </a:buClr>
              <a:buSzPct val="60000"/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请同学们听读课文，并在课本上及时做好旁批和圈点。体会作者感情，感受文章自然的风格。</a:t>
            </a:r>
            <a:r>
              <a:rPr lang="zh-CN" altLang="zh-CN" sz="2400" b="1" dirty="0">
                <a:latin typeface="Calibri" pitchFamily="34" charset="0"/>
              </a:rPr>
              <a:t> </a:t>
            </a:r>
            <a:r>
              <a:rPr lang="zh-CN" altLang="zh-CN" sz="2400" b="1" u="sng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《走一步，再走一步》朗读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grpSp>
        <p:nvGrpSpPr>
          <p:cNvPr id="10250" name="组 1"/>
          <p:cNvGrpSpPr>
            <a:grpSpLocks/>
          </p:cNvGrpSpPr>
          <p:nvPr/>
        </p:nvGrpSpPr>
        <p:grpSpPr bwMode="auto">
          <a:xfrm>
            <a:off x="677863" y="3270250"/>
            <a:ext cx="2647950" cy="668338"/>
            <a:chOff x="5481428" y="3706338"/>
            <a:chExt cx="2646572" cy="668337"/>
          </a:xfrm>
        </p:grpSpPr>
        <p:sp>
          <p:nvSpPr>
            <p:cNvPr id="30" name="圆角矩形 29"/>
            <p:cNvSpPr/>
            <p:nvPr/>
          </p:nvSpPr>
          <p:spPr>
            <a:xfrm>
              <a:off x="6317605" y="3841276"/>
              <a:ext cx="1810395" cy="449261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/>
            </a:p>
          </p:txBody>
        </p:sp>
        <p:sp>
          <p:nvSpPr>
            <p:cNvPr id="10253" name="文本框 30"/>
            <p:cNvSpPr txBox="1">
              <a:spLocks noChangeArrowheads="1"/>
            </p:cNvSpPr>
            <p:nvPr/>
          </p:nvSpPr>
          <p:spPr bwMode="auto">
            <a:xfrm>
              <a:off x="6565743" y="3829427"/>
              <a:ext cx="155006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4572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kumimoji="1" lang="zh-CN" altLang="en-US" sz="2400" b="1">
                  <a:latin typeface="黑体" pitchFamily="49" charset="-122"/>
                  <a:ea typeface="黑体" pitchFamily="49" charset="-122"/>
                </a:rPr>
                <a:t>圈点要求</a:t>
              </a:r>
            </a:p>
          </p:txBody>
        </p:sp>
        <p:pic>
          <p:nvPicPr>
            <p:cNvPr id="10254" name="图片 9" descr="book.gif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1428" y="3706338"/>
              <a:ext cx="1087437" cy="668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51" name="Rectangle 17"/>
          <p:cNvSpPr>
            <a:spLocks noChangeArrowheads="1"/>
          </p:cNvSpPr>
          <p:nvPr/>
        </p:nvSpPr>
        <p:spPr bwMode="auto">
          <a:xfrm>
            <a:off x="1514475" y="4006850"/>
            <a:ext cx="6683375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defTabSz="457200" eaLnBrk="0" hangingPunct="0">
              <a:lnSpc>
                <a:spcPct val="13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1.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划分文章部分、层次分别用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双竖线、单竖线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。</a:t>
            </a:r>
            <a:endParaRPr lang="zh-CN" altLang="en-US" sz="2400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defTabSz="457200" eaLnBrk="0" hangingPunct="0">
              <a:lnSpc>
                <a:spcPct val="13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2.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认为用得好的词语用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方框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。</a:t>
            </a:r>
            <a:endParaRPr lang="zh-CN" altLang="en-US" sz="2400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defTabSz="457200" eaLnBrk="0" hangingPunct="0">
              <a:lnSpc>
                <a:spcPct val="13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3.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关键语句（或写得好的语句）用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波浪线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。</a:t>
            </a:r>
            <a:endParaRPr lang="zh-CN" altLang="en-US" sz="2400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defTabSz="457200" eaLnBrk="0" hangingPunct="0">
              <a:lnSpc>
                <a:spcPct val="13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4.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有疑问的地方，用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问号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标注。</a:t>
            </a:r>
            <a:endParaRPr lang="zh-CN" altLang="en-US" sz="2400" dirty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3456</Words>
  <Application>Microsoft Office PowerPoint</Application>
  <PresentationFormat>全屏显示(4:3)</PresentationFormat>
  <Paragraphs>193</Paragraphs>
  <Slides>31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4" baseType="lpstr">
      <vt:lpstr>Arial</vt:lpstr>
      <vt:lpstr>宋体</vt:lpstr>
      <vt:lpstr>Calibri</vt:lpstr>
      <vt:lpstr>Hei</vt:lpstr>
      <vt:lpstr>黑体</vt:lpstr>
      <vt:lpstr>Gulim</vt:lpstr>
      <vt:lpstr>方正大黑简体</vt:lpstr>
      <vt:lpstr>Times New Roman</vt:lpstr>
      <vt:lpstr>楷体</vt:lpstr>
      <vt:lpstr>Adobe 黑体 Std R</vt:lpstr>
      <vt:lpstr>楷体_GB2312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Printed>1601-01-01T00:00:00Z</cp:lastPrinted>
  <dcterms:created xsi:type="dcterms:W3CDTF">2016-09-01T03:22:35Z</dcterms:created>
  <dcterms:modified xsi:type="dcterms:W3CDTF">2018-10-05T03:27:38Z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