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74" r:id="rId7"/>
    <p:sldId id="275" r:id="rId8"/>
    <p:sldId id="276" r:id="rId9"/>
    <p:sldId id="262" r:id="rId10"/>
    <p:sldId id="259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1" r:id="rId19"/>
    <p:sldId id="272" r:id="rId20"/>
    <p:sldId id="273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  <a:srgbClr val="6699FF"/>
    <a:srgbClr val="0066FF"/>
    <a:srgbClr val="00CC00"/>
    <a:srgbClr val="99FF33"/>
    <a:srgbClr val="FF99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9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C60A013-8AB0-43A3-9077-AF63C52BBF4B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65BB951-CCEE-41A1-A0CB-FCAFA691E6B6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33D9BD58-FC67-4FB8-8E08-D04A416F1B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91DDC-8FE3-4C58-A978-4CFFF6ACAB8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29BF0-2028-4520-BCD0-BF796E1A23F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4B917-F6C3-4515-9A17-8BB2E2B1FBF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F5C92-640C-439C-9751-5B2F31B2FEF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F1C8D-D9A9-40C3-996F-198DB1D84DE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69F5E-B6E8-4031-9C25-6558C86B429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13071-73A1-4780-8E60-0C175563EDC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AA6D1-39EF-4295-ADB8-63D3D77F861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75A67-8D56-44BF-9600-9B29F8E5C7B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AF689-DF89-4582-9467-57C6774469F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F7560-41B7-4A04-833F-BBB6D2202AA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smtClean="0"/>
            </a:lvl1pPr>
          </a:lstStyle>
          <a:p>
            <a:pPr>
              <a:defRPr/>
            </a:pPr>
            <a:fld id="{5A71EFA7-9641-4193-9529-1F09A380AEC7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randomBar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1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1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1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04864"/>
            <a:ext cx="4283968" cy="1470025"/>
          </a:xfrm>
        </p:spPr>
        <p:txBody>
          <a:bodyPr/>
          <a:lstStyle/>
          <a:p>
            <a:pPr eaLnBrk="1" hangingPunct="1"/>
            <a:r>
              <a:rPr lang="zh-CN" altLang="en-US" sz="48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主题班会</a:t>
            </a:r>
            <a:r>
              <a:rPr lang="en-US" altLang="zh-CN" sz="48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endParaRPr lang="zh-CN" altLang="zh-CN" sz="4800" dirty="0" smtClean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11460" y="3645024"/>
            <a:ext cx="9144000" cy="1152128"/>
          </a:xfrm>
        </p:spPr>
        <p:txBody>
          <a:bodyPr/>
          <a:lstStyle/>
          <a:p>
            <a:pPr eaLnBrk="1" hangingPunct="1"/>
            <a:r>
              <a:rPr lang="en-US" altLang="zh-CN" sz="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3.12</a:t>
            </a:r>
            <a:r>
              <a:rPr lang="zh-CN" altLang="en-US" sz="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植树节</a:t>
            </a:r>
            <a:endParaRPr lang="zh-CN" altLang="zh-CN" sz="6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_imgloadCA1O2BZA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456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http_imgloadCA2GL1V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8175" y="0"/>
            <a:ext cx="45608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 descr="http_imgloadCA5EPABW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94225" y="0"/>
            <a:ext cx="4549775" cy="682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_imgloadCA47AKRF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456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 descr="http_imgloadCAHO16U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8175" y="0"/>
            <a:ext cx="456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 descr="http_imgloadCAJX8UZT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94225" y="30163"/>
            <a:ext cx="4549775" cy="682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_imgloadCAVON0C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456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 descr="http_imgloadCAWCWQL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050" y="0"/>
            <a:ext cx="456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 descr="http_imgloadCAZ1LZXH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5175" y="0"/>
            <a:ext cx="456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2746375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zh-CN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请听题</a:t>
            </a:r>
            <a:endParaRPr lang="zh-CN" altLang="en-US" b="1" dirty="0" smtClean="0"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49" charset="-122"/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7493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altLang="zh-CN" dirty="0" smtClean="0"/>
              <a:t>1</a:t>
            </a:r>
            <a:r>
              <a:rPr lang="en-US" altLang="zh-CN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zh-CN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刚才图片中的地方有谁知道是哪里吗？</a:t>
            </a:r>
            <a:endParaRPr lang="zh-CN" altLang="en-US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755650" y="2276475"/>
            <a:ext cx="2336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3200" b="1" dirty="0"/>
              <a:t>杭州 太子湾</a:t>
            </a:r>
            <a:endParaRPr lang="zh-CN" altLang="en-US" sz="3200" b="1" dirty="0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539750" y="2924175"/>
            <a:ext cx="5010150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2.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巴西植树节是几月几号？</a:t>
            </a:r>
            <a:endParaRPr lang="zh-CN" altLang="en-US" sz="3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755650" y="3573463"/>
            <a:ext cx="16764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9</a:t>
            </a:r>
            <a:r>
              <a:rPr lang="zh-CN" altLang="en-US" sz="3200" b="1"/>
              <a:t>月</a:t>
            </a:r>
            <a:r>
              <a:rPr lang="en-US" altLang="zh-CN" sz="3200" b="1"/>
              <a:t>21</a:t>
            </a:r>
            <a:r>
              <a:rPr lang="zh-CN" altLang="en-US" sz="3200" b="1"/>
              <a:t>日</a:t>
            </a:r>
            <a:endParaRPr lang="zh-CN" altLang="en-US" sz="3200" b="1"/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468313" y="4149725"/>
            <a:ext cx="5010150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3.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以色列植树节的名称是？</a:t>
            </a:r>
            <a:endParaRPr lang="zh-CN" altLang="en-US" sz="3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755650" y="4797425"/>
            <a:ext cx="26320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/>
              <a:t>树木的新年日</a:t>
            </a:r>
            <a:endParaRPr lang="zh-CN" altLang="en-US" sz="3200" b="1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build="p"/>
      <p:bldP spid="13319" grpId="0"/>
      <p:bldP spid="13320" grpId="0"/>
      <p:bldP spid="13321" grpId="0"/>
      <p:bldP spid="13322" grpId="0"/>
      <p:bldP spid="133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684213" y="620713"/>
            <a:ext cx="5010150" cy="5794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4.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朝鲜植树节是几月几号？</a:t>
            </a:r>
            <a:endParaRPr lang="zh-CN" altLang="en-US" sz="3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971550" y="1268413"/>
            <a:ext cx="14509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3</a:t>
            </a:r>
            <a:r>
              <a:rPr lang="zh-CN" altLang="en-US" sz="3200" b="1"/>
              <a:t>月</a:t>
            </a:r>
            <a:r>
              <a:rPr lang="en-US" altLang="zh-CN" sz="3200" b="1"/>
              <a:t>2</a:t>
            </a:r>
            <a:r>
              <a:rPr lang="zh-CN" altLang="en-US" sz="3200" b="1"/>
              <a:t>日</a:t>
            </a:r>
            <a:endParaRPr lang="zh-CN" altLang="en-US" sz="3200" b="1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755650" y="2133600"/>
            <a:ext cx="6642100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5.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城市防护林可以有效降低多少风速</a:t>
            </a:r>
            <a:endParaRPr lang="zh-CN" altLang="en-US" sz="3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971550" y="2781300"/>
            <a:ext cx="38528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50%</a:t>
            </a:r>
            <a:r>
              <a:rPr lang="zh-CN" altLang="en-US" sz="3200" b="1"/>
              <a:t>（有效条件内）</a:t>
            </a:r>
            <a:endParaRPr lang="zh-CN" altLang="en-US" sz="3200" b="1"/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827088" y="3429000"/>
            <a:ext cx="6642100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6.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一公顷林地可以比裸地多储水多少</a:t>
            </a:r>
            <a:endParaRPr lang="zh-CN" altLang="en-US" sz="3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971550" y="4076700"/>
            <a:ext cx="23098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3000</a:t>
            </a:r>
            <a:r>
              <a:rPr lang="zh-CN" altLang="en-US" sz="3200" b="1"/>
              <a:t>立方米</a:t>
            </a:r>
            <a:endParaRPr lang="zh-CN" altLang="en-US" sz="3200" b="1"/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755650" y="4724400"/>
            <a:ext cx="5826125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7.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中国同盟会成立于什么时候？</a:t>
            </a:r>
            <a:endParaRPr lang="zh-CN" altLang="en-US" sz="3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971550" y="5445125"/>
            <a:ext cx="14938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1905</a:t>
            </a:r>
            <a:r>
              <a:rPr lang="zh-CN" altLang="en-US" sz="3200" b="1"/>
              <a:t>年</a:t>
            </a:r>
            <a:endParaRPr lang="zh-CN" altLang="en-US" sz="3200" b="1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18438" grpId="0"/>
      <p:bldP spid="18439" grpId="0"/>
      <p:bldP spid="18440" grpId="0"/>
      <p:bldP spid="18441" grpId="0"/>
      <p:bldP spid="18442" grpId="0"/>
      <p:bldP spid="18443" grpId="0"/>
      <p:bldP spid="184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755650" y="592138"/>
            <a:ext cx="4732338" cy="5794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8.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孙中山被称为“</a:t>
            </a:r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----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国父”</a:t>
            </a:r>
            <a:endParaRPr lang="zh-CN" altLang="en-US" sz="3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1187450" y="1158875"/>
            <a:ext cx="1816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/>
              <a:t>中华民国</a:t>
            </a:r>
            <a:endParaRPr lang="zh-CN" altLang="en-US" sz="3200" b="1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827088" y="1844675"/>
            <a:ext cx="3198812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9.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孙中山被埋于</a:t>
            </a:r>
            <a:r>
              <a:rPr lang="zh-CN" altLang="en-US"/>
              <a:t>？</a:t>
            </a:r>
            <a:endParaRPr lang="zh-CN" altLang="en-US"/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1187450" y="2492375"/>
            <a:ext cx="34480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/>
              <a:t>南京紫金山中山陵</a:t>
            </a:r>
            <a:endParaRPr lang="zh-CN" altLang="en-US" sz="3200" b="1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900113" y="3213100"/>
            <a:ext cx="6459537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10.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我国第一部</a:t>
            </a:r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《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森林法</a:t>
            </a:r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》</a:t>
            </a: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颁布于？</a:t>
            </a:r>
            <a:endParaRPr lang="zh-CN" altLang="en-US" sz="3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1042988" y="3933825"/>
            <a:ext cx="14938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1914</a:t>
            </a:r>
            <a:r>
              <a:rPr lang="zh-CN" altLang="en-US" sz="3200" b="1"/>
              <a:t>年</a:t>
            </a:r>
            <a:endParaRPr lang="zh-CN" altLang="en-US" sz="3200" b="1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62" grpId="0"/>
      <p:bldP spid="19463" grpId="0"/>
      <p:bldP spid="19464" grpId="0"/>
      <p:bldP spid="19465" grpId="0"/>
      <p:bldP spid="1946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back2"/>
          <p:cNvPicPr>
            <a:picLocks noChangeAspect="1" noChangeArrowheads="1"/>
          </p:cNvPicPr>
          <p:nvPr>
            <p:ph type="body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4000" cy="6669088"/>
          </a:xfrm>
          <a:noFill/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447675" y="62071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pic>
        <p:nvPicPr>
          <p:cNvPr id="17412" name="Picture 4" descr="植树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355600"/>
            <a:ext cx="8001000" cy="614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back2"/>
          <p:cNvPicPr>
            <a:picLocks noChangeAspect="1" noChangeArrowheads="1"/>
          </p:cNvPicPr>
          <p:nvPr>
            <p:ph type="body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47675" y="62071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pic>
        <p:nvPicPr>
          <p:cNvPr id="18436" name="Picture 4" descr="P100079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350" y="476250"/>
            <a:ext cx="6284913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back2"/>
          <p:cNvPicPr>
            <a:picLocks noChangeAspect="1" noChangeArrowheads="1"/>
          </p:cNvPicPr>
          <p:nvPr>
            <p:ph type="body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4000" cy="6669088"/>
          </a:xfrm>
          <a:noFill/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447675" y="62071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pic>
        <p:nvPicPr>
          <p:cNvPr id="19460" name="Picture 4" descr="植树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355600"/>
            <a:ext cx="8001000" cy="614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back2"/>
          <p:cNvPicPr>
            <a:picLocks noChangeAspect="1" noChangeArrowheads="1"/>
          </p:cNvPicPr>
          <p:nvPr>
            <p:ph type="body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188913"/>
            <a:ext cx="9144000" cy="6669087"/>
          </a:xfrm>
          <a:noFill/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447675" y="62071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pic>
        <p:nvPicPr>
          <p:cNvPr id="20484" name="Picture 4" descr="环保标语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9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8" descr="http_imgloadCA895AKT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765175"/>
            <a:ext cx="9144000" cy="571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54"/>
          <p:cNvSpPr>
            <a:spLocks noGrp="1" noChangeArrowheads="1"/>
          </p:cNvSpPr>
          <p:nvPr>
            <p:ph type="body" idx="1"/>
          </p:nvPr>
        </p:nvSpPr>
        <p:spPr>
          <a:xfrm>
            <a:off x="1187450" y="1700213"/>
            <a:ext cx="7345363" cy="3557587"/>
          </a:xfrm>
        </p:spPr>
        <p:txBody>
          <a:bodyPr/>
          <a:lstStyle/>
          <a:p>
            <a:pPr eaLnBrk="1" hangingPunct="1"/>
            <a:r>
              <a:rPr lang="zh-CN" altLang="en-US" sz="3600" b="1" smtClean="0">
                <a:solidFill>
                  <a:schemeClr val="bg1"/>
                </a:solidFill>
              </a:rPr>
              <a:t>植树节的由来</a:t>
            </a:r>
            <a:endParaRPr lang="zh-CN" altLang="en-US" sz="3600" b="1" smtClean="0">
              <a:solidFill>
                <a:schemeClr val="bg1"/>
              </a:solidFill>
            </a:endParaRPr>
          </a:p>
          <a:p>
            <a:pPr eaLnBrk="1" hangingPunct="1"/>
            <a:r>
              <a:rPr lang="zh-CN" altLang="en-US" sz="3600" b="1" smtClean="0">
                <a:solidFill>
                  <a:schemeClr val="bg1"/>
                </a:solidFill>
              </a:rPr>
              <a:t>      植树节的意义</a:t>
            </a:r>
            <a:endParaRPr lang="zh-CN" altLang="en-US" sz="3600" b="1" smtClean="0">
              <a:solidFill>
                <a:schemeClr val="bg1"/>
              </a:solidFill>
            </a:endParaRPr>
          </a:p>
          <a:p>
            <a:pPr eaLnBrk="1" hangingPunct="1"/>
            <a:r>
              <a:rPr lang="zh-CN" altLang="en-US" sz="3600" b="1" smtClean="0">
                <a:solidFill>
                  <a:schemeClr val="bg1"/>
                </a:solidFill>
              </a:rPr>
              <a:t>             各国的植树节</a:t>
            </a:r>
            <a:endParaRPr lang="zh-CN" altLang="en-US" sz="3600" b="1" smtClean="0">
              <a:solidFill>
                <a:schemeClr val="bg1"/>
              </a:solidFill>
            </a:endParaRPr>
          </a:p>
          <a:p>
            <a:pPr eaLnBrk="1" hangingPunct="1"/>
            <a:r>
              <a:rPr lang="zh-CN" altLang="en-US" sz="3600" b="1" smtClean="0">
                <a:solidFill>
                  <a:schemeClr val="bg1"/>
                </a:solidFill>
              </a:rPr>
              <a:t>                     纪念中山先生</a:t>
            </a:r>
            <a:endParaRPr lang="zh-CN" altLang="en-US" sz="3600" b="1" smtClean="0">
              <a:solidFill>
                <a:schemeClr val="bg1"/>
              </a:solidFill>
            </a:endParaRPr>
          </a:p>
          <a:p>
            <a:pPr eaLnBrk="1" hangingPunct="1"/>
            <a:r>
              <a:rPr lang="zh-CN" altLang="en-US" sz="3600" b="1" smtClean="0">
                <a:solidFill>
                  <a:schemeClr val="bg1"/>
                </a:solidFill>
              </a:rPr>
              <a:t>                              环保知识竞赛</a:t>
            </a:r>
            <a:endParaRPr lang="zh-CN" altLang="en-US" sz="3600" b="1" smtClean="0">
              <a:solidFill>
                <a:schemeClr val="bg1"/>
              </a:solidFill>
            </a:endParaRPr>
          </a:p>
          <a:p>
            <a:pPr eaLnBrk="1" hangingPunct="1"/>
            <a:endParaRPr lang="en-US" altLang="zh-CN" sz="3600" b="1" smtClean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back2"/>
          <p:cNvPicPr>
            <a:picLocks noChangeAspect="1" noChangeArrowheads="1"/>
          </p:cNvPicPr>
          <p:nvPr>
            <p:ph type="body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-171450"/>
            <a:ext cx="9144000" cy="7029450"/>
          </a:xfrm>
          <a:noFill/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47675" y="62071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095375" y="191611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79388" y="188913"/>
            <a:ext cx="10185400" cy="545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000" dirty="0">
                <a:solidFill>
                  <a:schemeClr val="accent2"/>
                </a:solidFill>
                <a:latin typeface="迷你简丫丫" pitchFamily="2" charset="-122"/>
                <a:ea typeface="迷你简丫丫" pitchFamily="2" charset="-122"/>
              </a:rPr>
              <a:t>            </a:t>
            </a:r>
            <a:r>
              <a:rPr kumimoji="1" lang="zh-CN" altLang="en-US" sz="4400" b="1" dirty="0">
                <a:solidFill>
                  <a:schemeClr val="accent2"/>
                </a:solidFill>
                <a:latin typeface="迷你简丫丫" pitchFamily="2" charset="-122"/>
                <a:ea typeface="迷你简丫丫" pitchFamily="2" charset="-122"/>
              </a:rPr>
              <a:t>环保标语大ＰＫ</a:t>
            </a:r>
            <a:endParaRPr kumimoji="1" lang="zh-CN" altLang="en-US" sz="4400" b="1" dirty="0">
              <a:solidFill>
                <a:schemeClr val="accent2"/>
              </a:solidFill>
              <a:latin typeface="迷你简丫丫" pitchFamily="2" charset="-122"/>
              <a:ea typeface="迷你简丫丫" pitchFamily="2" charset="-122"/>
            </a:endParaRPr>
          </a:p>
          <a:p>
            <a:pPr eaLnBrk="1" hangingPunct="1"/>
            <a:r>
              <a:rPr kumimoji="1"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迷你简丫丫" pitchFamily="2" charset="-122"/>
              </a:rPr>
              <a:t>小脚不乱跑，小草微微笑。</a:t>
            </a:r>
            <a:endParaRPr kumimoji="1" lang="zh-CN" altLang="en-US" sz="2800" b="1" dirty="0">
              <a:solidFill>
                <a:srgbClr val="008000"/>
              </a:solidFill>
              <a:latin typeface="Times New Roman" panose="02020603050405020304" pitchFamily="18" charset="0"/>
              <a:ea typeface="迷你简丫丫" pitchFamily="2" charset="-122"/>
            </a:endParaRPr>
          </a:p>
          <a:p>
            <a:pPr eaLnBrk="1" hangingPunct="1"/>
            <a:r>
              <a:rPr kumimoji="1"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迷你简丫丫" pitchFamily="2" charset="-122"/>
              </a:rPr>
              <a:t>绿色的草地多美，小朋友的行为更美。</a:t>
            </a:r>
            <a:endParaRPr kumimoji="1" lang="zh-CN" altLang="en-US" sz="2800" b="1" dirty="0">
              <a:solidFill>
                <a:srgbClr val="008000"/>
              </a:solidFill>
              <a:latin typeface="Times New Roman" panose="02020603050405020304" pitchFamily="18" charset="0"/>
              <a:ea typeface="迷你简丫丫" pitchFamily="2" charset="-122"/>
            </a:endParaRPr>
          </a:p>
          <a:p>
            <a:pPr eaLnBrk="1" hangingPunct="1"/>
            <a:r>
              <a:rPr kumimoji="1"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迷你简丫丫" pitchFamily="2" charset="-122"/>
              </a:rPr>
              <a:t>请爱护花草树木吧，它将还你绿色的生命！</a:t>
            </a:r>
            <a:endParaRPr kumimoji="1" lang="zh-CN" altLang="en-US" sz="2800" b="1" dirty="0">
              <a:solidFill>
                <a:srgbClr val="008000"/>
              </a:solidFill>
              <a:latin typeface="Times New Roman" panose="02020603050405020304" pitchFamily="18" charset="0"/>
              <a:ea typeface="迷你简丫丫" pitchFamily="2" charset="-122"/>
            </a:endParaRPr>
          </a:p>
          <a:p>
            <a:pPr eaLnBrk="1" hangingPunct="1"/>
            <a:r>
              <a:rPr kumimoji="1"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迷你简丫丫" pitchFamily="2" charset="-122"/>
              </a:rPr>
              <a:t>愿绿色天天与我们相伴！</a:t>
            </a:r>
            <a:endParaRPr kumimoji="1" lang="zh-CN" altLang="en-US" sz="2800" b="1" dirty="0">
              <a:solidFill>
                <a:srgbClr val="008000"/>
              </a:solidFill>
              <a:latin typeface="Times New Roman" panose="02020603050405020304" pitchFamily="18" charset="0"/>
              <a:ea typeface="迷你简丫丫" pitchFamily="2" charset="-122"/>
            </a:endParaRPr>
          </a:p>
          <a:p>
            <a:pPr eaLnBrk="1" hangingPunct="1"/>
            <a:r>
              <a:rPr kumimoji="1"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迷你简丫丫" pitchFamily="2" charset="-122"/>
              </a:rPr>
              <a:t>青青小草，踏之何忍！</a:t>
            </a:r>
            <a:endParaRPr kumimoji="1" lang="zh-CN" altLang="en-US" sz="2800" b="1" dirty="0">
              <a:solidFill>
                <a:srgbClr val="008000"/>
              </a:solidFill>
              <a:latin typeface="Times New Roman" panose="02020603050405020304" pitchFamily="18" charset="0"/>
              <a:ea typeface="迷你简丫丫" pitchFamily="2" charset="-122"/>
            </a:endParaRPr>
          </a:p>
          <a:p>
            <a:pPr eaLnBrk="1" hangingPunct="1"/>
            <a:r>
              <a:rPr kumimoji="1"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迷你简丫丫" pitchFamily="2" charset="-122"/>
              </a:rPr>
              <a:t>我们和小树一起成长！</a:t>
            </a:r>
            <a:endParaRPr kumimoji="1" lang="zh-CN" altLang="en-US" sz="2800" b="1" dirty="0">
              <a:solidFill>
                <a:srgbClr val="008000"/>
              </a:solidFill>
              <a:latin typeface="Times New Roman" panose="02020603050405020304" pitchFamily="18" charset="0"/>
              <a:ea typeface="迷你简丫丫" pitchFamily="2" charset="-122"/>
            </a:endParaRPr>
          </a:p>
          <a:p>
            <a:pPr eaLnBrk="1" hangingPunct="1"/>
            <a:r>
              <a:rPr kumimoji="1"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迷你简丫丫" pitchFamily="2" charset="-122"/>
              </a:rPr>
              <a:t>千万别踩疼了小草！</a:t>
            </a:r>
            <a:endParaRPr kumimoji="1" lang="zh-CN" altLang="en-US" sz="2800" b="1" dirty="0">
              <a:solidFill>
                <a:srgbClr val="008000"/>
              </a:solidFill>
              <a:latin typeface="Times New Roman" panose="02020603050405020304" pitchFamily="18" charset="0"/>
              <a:ea typeface="迷你简丫丫" pitchFamily="2" charset="-122"/>
            </a:endParaRPr>
          </a:p>
          <a:p>
            <a:pPr eaLnBrk="1" hangingPunct="1"/>
            <a:r>
              <a:rPr kumimoji="1"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迷你简丫丫" pitchFamily="2" charset="-122"/>
              </a:rPr>
              <a:t>小草在成长，请勿打扰。</a:t>
            </a:r>
            <a:endParaRPr kumimoji="1" lang="zh-CN" altLang="en-US" sz="2800" b="1" dirty="0">
              <a:solidFill>
                <a:srgbClr val="008000"/>
              </a:solidFill>
              <a:latin typeface="Times New Roman" panose="02020603050405020304" pitchFamily="18" charset="0"/>
              <a:ea typeface="迷你简丫丫" pitchFamily="2" charset="-122"/>
            </a:endParaRPr>
          </a:p>
          <a:p>
            <a:pPr eaLnBrk="1" hangingPunct="1"/>
            <a:r>
              <a:rPr kumimoji="1"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迷你简丫丫" pitchFamily="2" charset="-122"/>
              </a:rPr>
              <a:t>小花多可爱，请你别伤害。</a:t>
            </a:r>
            <a:endParaRPr kumimoji="1" lang="zh-CN" altLang="en-US" sz="2800" b="1" dirty="0">
              <a:solidFill>
                <a:srgbClr val="008000"/>
              </a:solidFill>
              <a:latin typeface="Times New Roman" panose="02020603050405020304" pitchFamily="18" charset="0"/>
              <a:ea typeface="迷你简丫丫" pitchFamily="2" charset="-122"/>
            </a:endParaRPr>
          </a:p>
          <a:p>
            <a:pPr eaLnBrk="1" hangingPunct="1"/>
            <a:r>
              <a:rPr kumimoji="1"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迷你简丫丫" pitchFamily="2" charset="-122"/>
              </a:rPr>
              <a:t>为了你我的健康，请爱护树木。</a:t>
            </a:r>
            <a:endParaRPr kumimoji="1" lang="zh-CN" altLang="en-US" sz="2800" b="1" dirty="0">
              <a:solidFill>
                <a:srgbClr val="008000"/>
              </a:solidFill>
              <a:latin typeface="Times New Roman" panose="02020603050405020304" pitchFamily="18" charset="0"/>
              <a:ea typeface="迷你简丫丫" pitchFamily="2" charset="-122"/>
            </a:endParaRPr>
          </a:p>
          <a:p>
            <a:pPr eaLnBrk="1" hangingPunct="1"/>
            <a:r>
              <a:rPr kumimoji="1"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迷你简丫丫" pitchFamily="2" charset="-122"/>
              </a:rPr>
              <a:t>手下留情，脚下留青。</a:t>
            </a:r>
            <a:endParaRPr kumimoji="1" lang="zh-CN" altLang="en-US" sz="2800" b="1" dirty="0">
              <a:solidFill>
                <a:srgbClr val="008000"/>
              </a:solidFill>
              <a:latin typeface="Times New Roman" panose="02020603050405020304" pitchFamily="18" charset="0"/>
              <a:ea typeface="迷你简丫丫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39553" y="1777261"/>
            <a:ext cx="8104386" cy="337015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0" anchor="ctr">
            <a:spAutoFit/>
          </a:bodyPr>
          <a:lstStyle/>
          <a:p>
            <a:r>
              <a:rPr lang="zh-CN" altLang="en-US" sz="3600" dirty="0"/>
              <a:t>亲爱的同学们：今年的植树节学校如果</a:t>
            </a:r>
            <a:endParaRPr lang="zh-CN" altLang="en-US" sz="3600" dirty="0"/>
          </a:p>
          <a:p>
            <a:r>
              <a:rPr lang="zh-CN" altLang="en-US" sz="3600" dirty="0"/>
              <a:t>没有安排植树活动，</a:t>
            </a:r>
            <a:endParaRPr lang="zh-CN" altLang="en-US" sz="3600" dirty="0"/>
          </a:p>
          <a:p>
            <a:r>
              <a:rPr lang="zh-CN" altLang="en-US" sz="3600" dirty="0"/>
              <a:t>同学们可以在自己家的庭前、屋后、</a:t>
            </a:r>
            <a:endParaRPr lang="zh-CN" altLang="en-US" sz="3600" dirty="0"/>
          </a:p>
          <a:p>
            <a:r>
              <a:rPr lang="zh-CN" altLang="en-US" sz="3600" dirty="0"/>
              <a:t>阳台栽一棵树，养一盆花，</a:t>
            </a:r>
            <a:endParaRPr lang="zh-CN" altLang="en-US" sz="3600" dirty="0"/>
          </a:p>
          <a:p>
            <a:r>
              <a:rPr lang="zh-CN" altLang="en-US" sz="3600" dirty="0"/>
              <a:t>或在从今天开始特别注意爱护学校</a:t>
            </a:r>
            <a:endParaRPr lang="zh-CN" altLang="en-US" sz="3600" dirty="0"/>
          </a:p>
          <a:p>
            <a:r>
              <a:rPr lang="zh-CN" altLang="en-US" sz="3600" dirty="0"/>
              <a:t>的一草一木等活动来纪念这个节日。</a:t>
            </a:r>
            <a:r>
              <a:rPr lang="zh-CN" altLang="en-US" dirty="0"/>
              <a:t>                 </a:t>
            </a:r>
            <a:endParaRPr lang="zh-CN" altLang="en-US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WordArt 2"/>
          <p:cNvSpPr>
            <a:spLocks noChangeArrowheads="1" noChangeShapeType="1" noTextEdit="1"/>
          </p:cNvSpPr>
          <p:nvPr/>
        </p:nvSpPr>
        <p:spPr bwMode="auto">
          <a:xfrm>
            <a:off x="785813" y="836712"/>
            <a:ext cx="7343775" cy="11206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 dirty="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植树造林，你我共同的责任！</a:t>
            </a:r>
            <a:endParaRPr lang="zh-CN" altLang="en-US" sz="3600" b="1" kern="10" dirty="0">
              <a:ln w="12700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771775" y="333375"/>
            <a:ext cx="4691063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zh-CN" altLang="en-US" sz="48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植树节的由来</a:t>
            </a:r>
            <a:endParaRPr lang="zh-CN" altLang="en-US" sz="4800" b="1" dirty="0" smtClean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16113"/>
            <a:ext cx="8229600" cy="36718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zh-CN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                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历史发展到今天，“植树造林，绿化祖国”的热潮漫卷了中华大地。从沿海到内地，从城市到乡村，涌现了多少造林模范，留下了多少感人的故事。婴儿出世，父母栽一棵小白怕，盼望孩子和小树一样浴光吮露，茁壮成长；男女成婚，新人双双植一株嫩柳，象征家庭美满，幸福久长；长者故去，后辈种一棵青松，象征老一辈的美德犹在，风范永存。人们就是这样，把很多很多的情感与植树活动融在一起。于是，出现了一片片“少年林”、“青年林”、“党员林”、“拥军林”，有了一年一度的绿色节目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——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植树节。</a:t>
            </a:r>
            <a:endParaRPr lang="zh-CN" altLang="en-US" sz="2400" b="1" dirty="0" smtClean="0"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altLang="zh-CN" sz="2400" b="1" dirty="0" smtClean="0"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back2"/>
          <p:cNvPicPr>
            <a:picLocks noChangeAspect="1" noChangeArrowheads="1"/>
          </p:cNvPicPr>
          <p:nvPr>
            <p:ph type="body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188913"/>
            <a:ext cx="9144000" cy="6669087"/>
          </a:xfrm>
          <a:noFill/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47675" y="62071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pic>
        <p:nvPicPr>
          <p:cNvPr id="5124" name="Picture 4" descr="各国植树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40875" cy="682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663575" y="32178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pic>
        <p:nvPicPr>
          <p:cNvPr id="6147" name="Picture 3" descr="图片1２２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404938" y="0"/>
            <a:ext cx="11522076" cy="748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611188" y="2133600"/>
            <a:ext cx="8224837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b="1" dirty="0">
                <a:solidFill>
                  <a:srgbClr val="0000FF"/>
                </a:solidFill>
                <a:ea typeface="楷体_GB2312" pitchFamily="49" charset="-122"/>
              </a:rPr>
              <a:t>     </a:t>
            </a:r>
            <a:r>
              <a:rPr lang="zh-CN" altLang="en-US" sz="4000" b="1" dirty="0">
                <a:solidFill>
                  <a:srgbClr val="0000FF"/>
                </a:solidFill>
                <a:ea typeface="楷体_GB2312" pitchFamily="49" charset="-122"/>
              </a:rPr>
              <a:t>植树造林不仅可以绿化和美化家园，同时也可以起到扩大山林资源、</a:t>
            </a:r>
            <a:endParaRPr lang="zh-CN" altLang="en-US" sz="4000" b="1" dirty="0">
              <a:solidFill>
                <a:srgbClr val="0000FF"/>
              </a:solidFill>
              <a:ea typeface="楷体_GB2312" pitchFamily="49" charset="-122"/>
            </a:endParaRPr>
          </a:p>
          <a:p>
            <a:pPr eaLnBrk="1" hangingPunct="1"/>
            <a:r>
              <a:rPr lang="zh-CN" altLang="en-US" sz="4000" b="1" dirty="0">
                <a:solidFill>
                  <a:srgbClr val="0000FF"/>
                </a:solidFill>
                <a:ea typeface="楷体_GB2312" pitchFamily="49" charset="-122"/>
              </a:rPr>
              <a:t>防止水土流失、保护农田、调节气候、促进经济发展等作用。因此，世界树 许多国家都根据本国实际情况设定了植树节。 </a:t>
            </a:r>
            <a:endParaRPr lang="zh-CN" altLang="en-US" dirty="0">
              <a:ea typeface="楷体_GB2312" pitchFamily="49" charset="-122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2124075" y="1341438"/>
            <a:ext cx="447357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800" b="1" dirty="0">
                <a:solidFill>
                  <a:srgbClr val="0000FF"/>
                </a:solidFill>
              </a:rPr>
              <a:t>【</a:t>
            </a:r>
            <a:r>
              <a:rPr kumimoji="1" lang="zh-CN" altLang="en-US" sz="4800" b="1" dirty="0">
                <a:solidFill>
                  <a:srgbClr val="0000FF"/>
                </a:solidFill>
              </a:rPr>
              <a:t>植树的作用</a:t>
            </a:r>
            <a:r>
              <a:rPr kumimoji="1" lang="en-US" altLang="zh-CN" sz="4800" b="1" dirty="0">
                <a:solidFill>
                  <a:srgbClr val="0000FF"/>
                </a:solidFill>
              </a:rPr>
              <a:t>】</a:t>
            </a:r>
            <a:endParaRPr kumimoji="1" lang="en-US" altLang="zh-CN" sz="4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back2"/>
          <p:cNvPicPr>
            <a:picLocks noChangeAspect="1" noChangeArrowheads="1"/>
          </p:cNvPicPr>
          <p:nvPr>
            <p:ph type="body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47675" y="62071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31825" y="1484784"/>
            <a:ext cx="8209284" cy="4188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zh-CN" altLang="en-US" dirty="0">
                <a:latin typeface="Times New Roman" panose="02020603050405020304" pitchFamily="18" charset="0"/>
              </a:rPr>
              <a:t>　　</a:t>
            </a:r>
            <a:r>
              <a:rPr kumimoji="1" lang="zh-CN" altLang="en-US" sz="20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数万年以前，黄河两岸气候温暖，森林茂密，自然条件好，适于生存繁衍；近</a:t>
            </a:r>
            <a:r>
              <a:rPr kumimoji="1" lang="en-US" altLang="zh-CN" sz="20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2000</a:t>
            </a:r>
            <a:r>
              <a:rPr kumimoji="1" lang="zh-CN" altLang="en-US" sz="20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年来，泥沙大量沉积，河床逐年升高，有的河段高出地面</a:t>
            </a:r>
            <a:r>
              <a:rPr kumimoji="1" lang="en-US" altLang="zh-CN" sz="20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3</a:t>
            </a:r>
            <a:r>
              <a:rPr kumimoji="1" lang="zh-CN" altLang="en-US" sz="20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－</a:t>
            </a:r>
            <a:r>
              <a:rPr kumimoji="1" lang="en-US" altLang="zh-CN" sz="20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4</a:t>
            </a:r>
            <a:r>
              <a:rPr kumimoji="1" lang="zh-CN" altLang="en-US" sz="20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米，甚至高出</a:t>
            </a:r>
            <a:r>
              <a:rPr kumimoji="1" lang="en-US" altLang="zh-CN" sz="20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10</a:t>
            </a:r>
            <a:r>
              <a:rPr kumimoji="1" lang="zh-CN" altLang="en-US" sz="20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米以上。</a:t>
            </a:r>
            <a:r>
              <a:rPr kumimoji="1" lang="en-US" altLang="zh-CN" sz="20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2000</a:t>
            </a:r>
            <a:r>
              <a:rPr kumimoji="1" lang="zh-CN" altLang="en-US" sz="20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年来，决口</a:t>
            </a:r>
            <a:r>
              <a:rPr kumimoji="1" lang="en-US" altLang="zh-CN" sz="20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1500</a:t>
            </a:r>
            <a:r>
              <a:rPr kumimoji="1" lang="zh-CN" altLang="en-US" sz="20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次，改道</a:t>
            </a:r>
            <a:r>
              <a:rPr kumimoji="1" lang="en-US" altLang="zh-CN" sz="20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26</a:t>
            </a:r>
            <a:r>
              <a:rPr kumimoji="1" lang="zh-CN" altLang="en-US" sz="20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次。</a:t>
            </a:r>
            <a:br>
              <a:rPr kumimoji="1" lang="zh-CN" altLang="en-US" sz="2000" b="1" dirty="0">
                <a:solidFill>
                  <a:srgbClr val="008000"/>
                </a:solidFill>
                <a:latin typeface="Times New Roman" panose="02020603050405020304" pitchFamily="18" charset="0"/>
              </a:rPr>
            </a:br>
            <a:r>
              <a:rPr kumimoji="1" lang="zh-CN" altLang="en-US" sz="20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　　</a:t>
            </a:r>
            <a:r>
              <a:rPr kumimoji="1"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黄河为什么会变成现在这样？</a:t>
            </a:r>
            <a:br>
              <a:rPr kumimoji="1"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r>
              <a:rPr kumimoji="1" lang="zh-CN" altLang="en-US" sz="2000" b="1" dirty="0">
                <a:solidFill>
                  <a:srgbClr val="008000"/>
                </a:solidFill>
                <a:latin typeface="Times New Roman" panose="02020603050405020304" pitchFamily="18" charset="0"/>
              </a:rPr>
              <a:t>这是因为自然原因引起土壤肥力下降造成农作物减产，农作物减产人们就多开垦荒地增收，多开荒地就要乱砍滥伐，林木锐减，山头光秃秃，形成新的水土流失。这样循环往复，造成恶性循环，越垦越穷越穷越垦，最终使黄河泥沙淤积，决口，改道次数也越来越多。如今，人们意识到保护生态环境的有效方法就是植树造林。</a:t>
            </a:r>
            <a:endParaRPr kumimoji="1" lang="zh-CN" altLang="en-US" sz="2000" b="1" dirty="0">
              <a:solidFill>
                <a:srgbClr val="008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611188" y="404813"/>
            <a:ext cx="447357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800" b="1" dirty="0">
                <a:solidFill>
                  <a:schemeClr val="folHlink"/>
                </a:solidFill>
              </a:rPr>
              <a:t>【</a:t>
            </a:r>
            <a:r>
              <a:rPr kumimoji="1" lang="zh-CN" altLang="en-US" sz="4800" b="1" dirty="0">
                <a:solidFill>
                  <a:schemeClr val="folHlink"/>
                </a:solidFill>
              </a:rPr>
              <a:t>植树的作用</a:t>
            </a:r>
            <a:r>
              <a:rPr kumimoji="1" lang="en-US" altLang="zh-CN" sz="4800" b="1" dirty="0">
                <a:solidFill>
                  <a:schemeClr val="folHlink"/>
                </a:solidFill>
              </a:rPr>
              <a:t>】</a:t>
            </a:r>
            <a:endParaRPr kumimoji="1" lang="en-US" altLang="zh-CN" sz="4800" b="1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827088" y="260350"/>
            <a:ext cx="2459037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zh-CN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孫中山</a:t>
            </a:r>
            <a:r>
              <a:rPr lang="zh-CN" altLang="en-US" dirty="0" smtClean="0"/>
              <a:t> </a:t>
            </a:r>
            <a:endParaRPr lang="zh-CN" altLang="en-US" dirty="0" smtClean="0"/>
          </a:p>
        </p:txBody>
      </p:sp>
      <p:pic>
        <p:nvPicPr>
          <p:cNvPr id="8195" name="Picture 6" descr="0130000029771712271061594007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95288" y="1557338"/>
            <a:ext cx="3287712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4356100" y="620713"/>
            <a:ext cx="2663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3995738" y="1557338"/>
            <a:ext cx="4751387" cy="41084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孙中山</a:t>
            </a:r>
            <a:endParaRPr lang="zh-CN" altLang="en-US" sz="2400" b="1" dirty="0"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49" charset="-122"/>
            </a:endParaRPr>
          </a:p>
          <a:p>
            <a:pPr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        近代民主革命家，中国国民党创始人，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三民主义的倡导者</a:t>
            </a:r>
            <a:r>
              <a:rPr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。首举彻底反封建的旗帜，“起共和而终帝制”。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1905</a:t>
            </a:r>
            <a:r>
              <a:rPr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年成立中国同盟会。</a:t>
            </a:r>
            <a:r>
              <a:rPr lang="en-US" altLang="zh-CN" sz="24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1911</a:t>
            </a:r>
            <a:r>
              <a:rPr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年辛亥革命后被推举为中华民国临时大总统。</a:t>
            </a:r>
            <a:r>
              <a:rPr lang="en-US" altLang="zh-CN" sz="24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1940</a:t>
            </a:r>
            <a:r>
              <a:rPr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年，国民政府通令全国，尊称其为“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中华民国国父</a:t>
            </a:r>
            <a:r>
              <a:rPr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”。</a:t>
            </a:r>
            <a:r>
              <a:rPr lang="en-US" altLang="zh-CN" sz="24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1929</a:t>
            </a:r>
            <a:r>
              <a:rPr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年</a:t>
            </a:r>
            <a:r>
              <a:rPr lang="en-US" altLang="zh-CN" sz="24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6</a:t>
            </a:r>
            <a:r>
              <a:rPr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月</a:t>
            </a:r>
            <a:r>
              <a:rPr lang="en-US" altLang="zh-CN" sz="24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1</a:t>
            </a:r>
            <a:r>
              <a:rPr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日，根据其生前遗愿，将陵墓永久迁葬于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南京紫金山中山陵</a:t>
            </a:r>
            <a:r>
              <a:rPr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。</a:t>
            </a:r>
            <a:endParaRPr lang="zh-CN" altLang="en-US" sz="2400" b="1" dirty="0"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 descr="http_imgloadCAPPVDV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759450" y="4319588"/>
            <a:ext cx="3384550" cy="253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5327650" cy="11430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孙中山先生与植树节</a:t>
            </a:r>
            <a:endParaRPr lang="zh-CN" altLang="en-US" b="1" dirty="0" smtClean="0"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49" charset="-122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9388" y="1628775"/>
            <a:ext cx="6192837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altLang="zh-CN" sz="2400" dirty="0" smtClean="0"/>
              <a:t>         </a:t>
            </a:r>
            <a:r>
              <a:rPr lang="en-US" altLang="zh-CN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3</a:t>
            </a:r>
            <a:r>
              <a:rPr lang="zh-CN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月</a:t>
            </a:r>
            <a:r>
              <a:rPr lang="en-US" altLang="zh-CN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12</a:t>
            </a:r>
            <a:r>
              <a:rPr lang="zh-CN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日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是孙中山先生逝世纪念日。中山先生生前十分重视林业建设。他任临时大总统的中华民国南京政府成立不久，就在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1912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年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5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月设立了农林部，下设山林司，主管全国林业行政事务。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1914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年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11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月颁布了我国近代史上第一部</a:t>
            </a:r>
            <a:r>
              <a:rPr lang="en-US" altLang="zh-CN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《</a:t>
            </a:r>
            <a:r>
              <a:rPr lang="zh-CN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森林法</a:t>
            </a:r>
            <a:r>
              <a:rPr lang="en-US" altLang="zh-CN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》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，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1915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年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7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月，政府又规定将每年“清明”定为植树节。后因清明节对我国南方来说，植树季节太迟，同时也为了纪念孙中山先生，国民政府又决定将孙中山的逝世日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--3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月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12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日定为植树节。</a:t>
            </a:r>
            <a:endParaRPr lang="zh-CN" altLang="en-US" sz="2400" b="1" dirty="0" smtClean="0"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49" charset="-122"/>
            </a:endParaRPr>
          </a:p>
        </p:txBody>
      </p:sp>
      <p:pic>
        <p:nvPicPr>
          <p:cNvPr id="9221" name="Picture 7" descr="0130000029771712271061594007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88125" y="188913"/>
            <a:ext cx="2181225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http_imgloadCAEWWDJ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WordArt 8"/>
          <p:cNvSpPr>
            <a:spLocks noChangeArrowheads="1" noChangeShapeType="1" noTextEdit="1"/>
          </p:cNvSpPr>
          <p:nvPr/>
        </p:nvSpPr>
        <p:spPr bwMode="auto">
          <a:xfrm>
            <a:off x="827088" y="5157788"/>
            <a:ext cx="6985000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 panose="020B0604020202020204"/>
                <a:cs typeface="Arial" panose="020B0604020202020204"/>
              </a:rPr>
              <a:t>ARE YOU READY?</a:t>
            </a:r>
            <a:endParaRPr lang="zh-CN" altLang="en-US" sz="3600" b="1" kern="10">
              <a:ln w="12700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 panose="020B0604020202020204"/>
              <a:cs typeface="Arial" panose="020B0604020202020204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395288" y="333375"/>
            <a:ext cx="5329237" cy="5035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接下来先请欣赏一组</a:t>
            </a: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图片</a:t>
            </a:r>
            <a:endParaRPr lang="zh-CN" alt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49" charset="-122"/>
            </a:endParaRPr>
          </a:p>
          <a:p>
            <a:pPr>
              <a:defRPr/>
            </a:pPr>
            <a:endParaRPr lang="zh-CN" altLang="en-US" sz="3600" b="1" dirty="0"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49" charset="-122"/>
            </a:endParaRPr>
          </a:p>
          <a:p>
            <a:pPr>
              <a:defRPr/>
            </a:pP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之后我们将进行</a:t>
            </a:r>
            <a:endParaRPr lang="zh-CN" altLang="en-US" sz="3600" b="1" dirty="0"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49" charset="-122"/>
            </a:endParaRPr>
          </a:p>
          <a:p>
            <a:pPr>
              <a:defRPr/>
            </a:pP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知识竞答环节</a:t>
            </a:r>
            <a:endParaRPr lang="zh-CN" alt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49" charset="-122"/>
            </a:endParaRPr>
          </a:p>
          <a:p>
            <a:pPr>
              <a:defRPr/>
            </a:pP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题目的</a:t>
            </a: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答案</a:t>
            </a:r>
            <a:endParaRPr lang="zh-CN" alt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49" charset="-122"/>
            </a:endParaRPr>
          </a:p>
          <a:p>
            <a:pPr>
              <a:defRPr/>
            </a:pP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都在刚才的</a:t>
            </a: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幻灯片</a:t>
            </a: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中</a:t>
            </a:r>
            <a:endParaRPr lang="zh-CN" altLang="en-US" sz="3600" b="1" dirty="0"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49" charset="-122"/>
            </a:endParaRPr>
          </a:p>
          <a:p>
            <a:pPr>
              <a:defRPr/>
            </a:pPr>
            <a:endParaRPr lang="zh-CN" altLang="en-US" sz="3600" b="1" dirty="0"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49" charset="-122"/>
            </a:endParaRPr>
          </a:p>
          <a:p>
            <a:pPr>
              <a:defRPr/>
            </a:pP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你</a:t>
            </a: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仔细</a:t>
            </a: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听了吗？？？</a:t>
            </a:r>
            <a:endParaRPr lang="zh-CN" altLang="en-US" sz="3600" b="1" dirty="0"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49" charset="-122"/>
            </a:endParaRPr>
          </a:p>
          <a:p>
            <a:pPr>
              <a:defRPr/>
            </a:pPr>
            <a:endParaRPr lang="en-US" altLang="zh-CN" sz="3600" b="1" dirty="0"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1649</Words>
  <Application>WPS 演示</Application>
  <PresentationFormat>全屏显示(4:3)</PresentationFormat>
  <Paragraphs>110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6" baseType="lpstr">
      <vt:lpstr>Arial</vt:lpstr>
      <vt:lpstr>宋体</vt:lpstr>
      <vt:lpstr>Wingdings</vt:lpstr>
      <vt:lpstr>Calibri</vt:lpstr>
      <vt:lpstr>微软雅黑</vt:lpstr>
      <vt:lpstr>Arial Black</vt:lpstr>
      <vt:lpstr>黑体</vt:lpstr>
      <vt:lpstr>Times New Roman</vt:lpstr>
      <vt:lpstr>楷体_GB2312</vt:lpstr>
      <vt:lpstr>新宋体</vt:lpstr>
      <vt:lpstr>Arial</vt:lpstr>
      <vt:lpstr>Arial Unicode MS</vt:lpstr>
      <vt:lpstr>迷你简丫丫</vt:lpstr>
      <vt:lpstr>第一PPT模板网-WWW.1PPT.COM</vt:lpstr>
      <vt:lpstr>主题班会	</vt:lpstr>
      <vt:lpstr>PowerPoint 演示文稿</vt:lpstr>
      <vt:lpstr>植树节的由来</vt:lpstr>
      <vt:lpstr>PowerPoint 演示文稿</vt:lpstr>
      <vt:lpstr>PowerPoint 演示文稿</vt:lpstr>
      <vt:lpstr>PowerPoint 演示文稿</vt:lpstr>
      <vt:lpstr>孫中山 </vt:lpstr>
      <vt:lpstr>孙中山先生与植树节</vt:lpstr>
      <vt:lpstr>PowerPoint 演示文稿</vt:lpstr>
      <vt:lpstr>PowerPoint 演示文稿</vt:lpstr>
      <vt:lpstr>PowerPoint 演示文稿</vt:lpstr>
      <vt:lpstr>PowerPoint 演示文稿</vt:lpstr>
      <vt:lpstr>请听题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主题班会	</dc:title>
  <dc:creator>第一PPT模板网-WWW.1PPT.COM</dc:creator>
  <cp:keywords>第一PPT模板网-WWW.1PPT.COM</cp:keywords>
  <dc:subject>第一PPT模板网-WWW.1PPT.COM</dc:subject>
  <cp:lastModifiedBy>yanchen</cp:lastModifiedBy>
  <cp:revision>1</cp:revision>
  <dcterms:created xsi:type="dcterms:W3CDTF">2020-03-04T08:18:02Z</dcterms:created>
  <dcterms:modified xsi:type="dcterms:W3CDTF">2020-03-04T08:18:02Z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2052-11.1.0.9513</vt:lpwstr>
  </property>
</Properties>
</file>