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66" r:id="rId4"/>
    <p:sldId id="257" r:id="rId5"/>
    <p:sldId id="261" r:id="rId6"/>
    <p:sldId id="262" r:id="rId7"/>
    <p:sldId id="259" r:id="rId9"/>
    <p:sldId id="263" r:id="rId10"/>
    <p:sldId id="258" r:id="rId11"/>
    <p:sldId id="265" r:id="rId12"/>
    <p:sldId id="260" r:id="rId13"/>
    <p:sldId id="264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33CCFF"/>
    <a:srgbClr val="66CCFF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1704C-9EAA-4D07-9344-097CADD195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762FF-CF74-4E18-8900-D62ED4F0C8E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762FF-CF74-4E18-8900-D62ED4F0C8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3CCA1-EBDA-439F-B6B5-820CCD97294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05436-C2AE-478C-BEF8-3B90587C52C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C5B1A-6DFC-4D61-8FC0-B41E32413BF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58E4D-764A-466E-B17F-0ED74302EF8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B630D-7699-4719-96EF-0EA218F6B50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71EA0-62EB-496D-AF12-56FAA5556C8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DAD02-C925-4047-B58C-FF4BF0953C1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BE37C-B198-42BF-82D3-B4E7930E511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07E68-8CC0-4900-9B9E-BC76A5F3469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FC49C-EB3E-4D34-87A2-7AEDB3E062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FB6D1-CA3A-4C8F-843F-4C28780FB60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0D1C86DB-253A-4025-9E91-5D9FDA8EA424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5.wav"/><Relationship Id="rId4" Type="http://schemas.openxmlformats.org/officeDocument/2006/relationships/audio" Target="../media/audio6.wav"/><Relationship Id="rId3" Type="http://schemas.openxmlformats.org/officeDocument/2006/relationships/image" Target="NULL" TargetMode="Externa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audio" Target="../media/audio3.wav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4.wav"/><Relationship Id="rId6" Type="http://schemas.openxmlformats.org/officeDocument/2006/relationships/audio" Target="../media/audio2.wav"/><Relationship Id="rId5" Type="http://schemas.openxmlformats.org/officeDocument/2006/relationships/image" Target="../media/image7.GIF"/><Relationship Id="rId4" Type="http://schemas.openxmlformats.org/officeDocument/2006/relationships/image" Target="../media/image6.GIF"/><Relationship Id="rId3" Type="http://schemas.openxmlformats.org/officeDocument/2006/relationships/hyperlink" Target="&#27668;&#23494;&#24615;&#26816;&#26597;.avi" TargetMode="External"/><Relationship Id="rId2" Type="http://schemas.openxmlformats.org/officeDocument/2006/relationships/image" Target="../media/image5.jpeg"/><Relationship Id="rId1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audio" Target="../media/audio4.wav"/><Relationship Id="rId2" Type="http://schemas.openxmlformats.org/officeDocument/2006/relationships/audio" Target="../media/audio5.wav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89137" y="1292920"/>
            <a:ext cx="68421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6600" b="1" dirty="0" smtClean="0">
                <a:solidFill>
                  <a:srgbClr val="800000"/>
                </a:solidFill>
                <a:latin typeface="汉仪大宋简" pitchFamily="49" charset="-122"/>
                <a:ea typeface="汉仪大宋简" pitchFamily="49" charset="-122"/>
              </a:rPr>
              <a:t>3.2 </a:t>
            </a:r>
            <a:r>
              <a:rPr lang="zh-CN" altLang="en-US" sz="6600" b="1" dirty="0" smtClean="0">
                <a:solidFill>
                  <a:srgbClr val="800000"/>
                </a:solidFill>
                <a:latin typeface="汉仪大宋简" pitchFamily="49" charset="-122"/>
                <a:ea typeface="汉仪大宋简" pitchFamily="49" charset="-122"/>
              </a:rPr>
              <a:t>制</a:t>
            </a:r>
            <a:r>
              <a:rPr lang="zh-CN" altLang="en-US" sz="6600" b="1" dirty="0">
                <a:solidFill>
                  <a:srgbClr val="800000"/>
                </a:solidFill>
                <a:latin typeface="汉仪大宋简" pitchFamily="49" charset="-122"/>
                <a:ea typeface="汉仪大宋简" pitchFamily="49" charset="-122"/>
              </a:rPr>
              <a:t>取氧气</a:t>
            </a:r>
            <a:endParaRPr lang="zh-CN" altLang="en-US" sz="6600" b="1" dirty="0">
              <a:solidFill>
                <a:srgbClr val="800000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  <p:pic>
        <p:nvPicPr>
          <p:cNvPr id="2053" name="Picture 5" descr="20051210141358573[1]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651" y="2852936"/>
            <a:ext cx="3348037" cy="246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2339324" y="5589240"/>
            <a:ext cx="4250690" cy="497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精品下载网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-WWW.j9p.COM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647997"/>
            <a:ext cx="3097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/>
              <a:t>  </a:t>
            </a:r>
            <a:r>
              <a:rPr lang="zh-CN" altLang="en-US" sz="4000" b="1"/>
              <a:t>收集方法：</a:t>
            </a:r>
            <a:endParaRPr lang="zh-CN" altLang="en-US" sz="4000" b="1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843213" y="692447"/>
            <a:ext cx="52562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   </a:t>
            </a:r>
            <a:r>
              <a:rPr lang="zh-CN" altLang="en-US" sz="3600" b="1"/>
              <a:t>排水法或向</a:t>
            </a:r>
            <a:r>
              <a:rPr lang="zh-CN" altLang="en-US" sz="3600" b="1">
                <a:solidFill>
                  <a:srgbClr val="FF3300"/>
                </a:solidFill>
              </a:rPr>
              <a:t>上</a:t>
            </a:r>
            <a:r>
              <a:rPr lang="zh-CN" altLang="en-US" sz="3600" b="1"/>
              <a:t>排空气法</a:t>
            </a:r>
            <a:endParaRPr lang="zh-CN" altLang="en-US" sz="3600" b="1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71550" y="3591222"/>
            <a:ext cx="2233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/>
              <a:t>原因：</a:t>
            </a:r>
            <a:endParaRPr lang="zh-CN" altLang="en-US" sz="4000" b="1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700338" y="3580110"/>
            <a:ext cx="54721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氧气</a:t>
            </a:r>
            <a:r>
              <a:rPr lang="zh-CN" altLang="en-US" sz="3600" b="1">
                <a:solidFill>
                  <a:srgbClr val="FF3300"/>
                </a:solidFill>
              </a:rPr>
              <a:t>不易</a:t>
            </a:r>
            <a:r>
              <a:rPr lang="zh-CN" altLang="en-US" sz="3600" b="1"/>
              <a:t>溶于水</a:t>
            </a:r>
            <a:endParaRPr lang="zh-CN" altLang="en-US" sz="3600" b="1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771775" y="4227810"/>
            <a:ext cx="4895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氧气密度比空气</a:t>
            </a:r>
            <a:r>
              <a:rPr lang="zh-CN" altLang="en-US" sz="3600" b="1">
                <a:solidFill>
                  <a:srgbClr val="FF3300"/>
                </a:solidFill>
              </a:rPr>
              <a:t>大</a:t>
            </a:r>
            <a:endParaRPr lang="zh-CN" altLang="en-US" sz="3600" b="1">
              <a:solidFill>
                <a:srgbClr val="FF3300"/>
              </a:solidFill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1239838" y="1922760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30" t="37007" r="-833"/>
          <a:stretch>
            <a:fillRect/>
          </a:stretch>
        </p:blipFill>
        <p:spPr bwMode="auto">
          <a:xfrm>
            <a:off x="1187450" y="1413172"/>
            <a:ext cx="172878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4911725" y="1922760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pic>
        <p:nvPicPr>
          <p:cNvPr id="6158" name="Picture 14" descr="http://www.pep.com.cn/images/200410/pic_278427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47" t="69316" r="16463" b="17221"/>
          <a:stretch>
            <a:fillRect/>
          </a:stretch>
        </p:blipFill>
        <p:spPr bwMode="auto">
          <a:xfrm>
            <a:off x="4859338" y="1413172"/>
            <a:ext cx="1223962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403350" y="3087985"/>
            <a:ext cx="180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 u="sng">
                <a:solidFill>
                  <a:srgbClr val="FF3300"/>
                </a:solidFill>
              </a:rPr>
              <a:t>排水法 </a:t>
            </a:r>
            <a:endParaRPr lang="zh-CN" altLang="en-US" sz="2400" b="1" u="sng">
              <a:solidFill>
                <a:srgbClr val="FF3300"/>
              </a:solidFill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4479925" y="3140372"/>
            <a:ext cx="304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 u="sng">
                <a:solidFill>
                  <a:srgbClr val="FF3300"/>
                </a:solidFill>
              </a:rPr>
              <a:t>向上排空气法</a:t>
            </a:r>
            <a:endParaRPr lang="zh-CN" altLang="en-US" sz="2400" b="1" u="sng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blinds/>
    <p:sndAc>
      <p:stSnd>
        <p:snd r:embed="rId4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autoUpdateAnimBg="0"/>
      <p:bldP spid="6148" grpId="0" autoUpdateAnimBg="0"/>
      <p:bldP spid="6149" grpId="0" autoUpdateAnimBg="0"/>
      <p:bldP spid="6150" grpId="0" autoUpdateAnimBg="0"/>
      <p:bldP spid="6155" grpId="0" autoUpdateAnimBg="0"/>
      <p:bldP spid="6157" grpId="0" autoUpdateAnimBg="0"/>
      <p:bldP spid="6159" grpId="0" autoUpdateAnimBg="0"/>
      <p:bldP spid="616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84213" y="1196975"/>
            <a:ext cx="7272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827088" y="572293"/>
            <a:ext cx="691356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 b="1" dirty="0"/>
              <a:t>三、实验步骤</a:t>
            </a:r>
            <a:endParaRPr lang="zh-CN" altLang="en-US" sz="2000" b="1" dirty="0"/>
          </a:p>
          <a:p>
            <a:r>
              <a:rPr lang="en-US" altLang="zh-CN" sz="2000" b="1" dirty="0"/>
              <a:t>1</a:t>
            </a:r>
            <a:r>
              <a:rPr lang="zh-CN" altLang="en-US" sz="2000" b="1" dirty="0"/>
              <a:t>、检查装置的气密性。</a:t>
            </a:r>
            <a:endParaRPr lang="zh-CN" altLang="en-US" sz="2000" b="1" dirty="0"/>
          </a:p>
          <a:p>
            <a:r>
              <a:rPr lang="en-US" altLang="zh-CN" sz="2000" b="1" dirty="0"/>
              <a:t>2</a:t>
            </a:r>
            <a:r>
              <a:rPr lang="zh-CN" altLang="en-US" sz="2000" b="1" dirty="0"/>
              <a:t>、装药品。（用纸槽将药品送入试管底部，并在试管口塞一团棉花，防止高锰酸钾颗粒飞溅，堵住导气管</a:t>
            </a:r>
            <a:r>
              <a:rPr lang="zh-CN" altLang="en-US" sz="2000" b="1" dirty="0" smtClean="0"/>
              <a:t>。）</a:t>
            </a:r>
            <a:endParaRPr lang="zh-CN" altLang="en-US" sz="2000" b="1" dirty="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827088" y="2349500"/>
            <a:ext cx="6985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3</a:t>
            </a:r>
            <a:r>
              <a:rPr lang="zh-CN" altLang="en-US" sz="2000" b="1" dirty="0"/>
              <a:t>、固定试管。（铁夹应夹在靠近试管口三分之一处，试管口略向下倾斜，防止水倒流引起试管炸裂。）</a:t>
            </a:r>
            <a:endParaRPr lang="zh-CN" altLang="en-US" sz="2000" b="1" dirty="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755650" y="3429000"/>
            <a:ext cx="72723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4</a:t>
            </a:r>
            <a:r>
              <a:rPr lang="zh-CN" altLang="en-US" sz="2000" b="1" dirty="0"/>
              <a:t>、点燃酒精灯加热。（加热时先给试管均匀预热，然后集中在药品部位加热。）</a:t>
            </a:r>
            <a:endParaRPr lang="zh-CN" altLang="en-US" sz="2000" b="1" dirty="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55650" y="4508500"/>
            <a:ext cx="77041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5</a:t>
            </a:r>
            <a:r>
              <a:rPr lang="zh-CN" altLang="en-US" sz="2000" b="1" dirty="0"/>
              <a:t>、收集气体。（氧气的密度比空气大，可用向上排空气法收集，氧气不易溶于水，可用排水集气法收集。）</a:t>
            </a:r>
            <a:endParaRPr lang="zh-CN" altLang="en-US" sz="2000" b="1" dirty="0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84213" y="5445125"/>
            <a:ext cx="7273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6</a:t>
            </a:r>
            <a:r>
              <a:rPr lang="zh-CN" altLang="en-US" sz="2000" b="1" dirty="0"/>
              <a:t>、实验完毕，先将导气管移出水面，再熄灭酒精灯，防止水倒流，引起试管炸裂</a:t>
            </a:r>
            <a:r>
              <a:rPr lang="zh-CN" altLang="en-US" sz="2000" b="1" dirty="0" smtClean="0"/>
              <a:t>。 </a:t>
            </a:r>
            <a:endParaRPr lang="zh-CN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692696"/>
            <a:ext cx="7700962" cy="865188"/>
          </a:xfrm>
        </p:spPr>
        <p:txBody>
          <a:bodyPr/>
          <a:lstStyle/>
          <a:p>
            <a:pPr algn="l"/>
            <a:r>
              <a:rPr lang="zh-CN" altLang="en-US" dirty="0"/>
              <a:t>药品选择的依据</a:t>
            </a:r>
            <a:endParaRPr lang="zh-CN" altLang="en-US" dirty="0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133600"/>
            <a:ext cx="7993062" cy="3240088"/>
          </a:xfrm>
        </p:spPr>
        <p:txBody>
          <a:bodyPr/>
          <a:lstStyle/>
          <a:p>
            <a:pPr algn="l"/>
            <a:r>
              <a:rPr lang="en-US" altLang="zh-CN" dirty="0"/>
              <a:t>★</a:t>
            </a:r>
            <a:r>
              <a:rPr lang="zh-CN" altLang="en-US" dirty="0"/>
              <a:t>必须含有相关成分     （科学性）</a:t>
            </a:r>
            <a:endParaRPr lang="zh-CN" altLang="en-US" dirty="0"/>
          </a:p>
          <a:p>
            <a:pPr algn="l"/>
            <a:r>
              <a:rPr lang="zh-CN" altLang="en-US" dirty="0"/>
              <a:t>★无毒无害没有污染      （安全性）</a:t>
            </a:r>
            <a:endParaRPr lang="zh-CN" altLang="en-US" dirty="0"/>
          </a:p>
          <a:p>
            <a:pPr algn="l"/>
            <a:r>
              <a:rPr lang="zh-CN" altLang="en-US" dirty="0"/>
              <a:t>★条件许可                     （可行性）</a:t>
            </a:r>
            <a:endParaRPr lang="zh-CN" altLang="en-US" dirty="0"/>
          </a:p>
          <a:p>
            <a:pPr algn="l"/>
            <a:r>
              <a:rPr lang="zh-CN" altLang="en-US" dirty="0"/>
              <a:t>★节约能源，价格便宜</a:t>
            </a:r>
            <a:endParaRPr lang="zh-CN" altLang="en-US" dirty="0"/>
          </a:p>
          <a:p>
            <a:pPr algn="l"/>
            <a:r>
              <a:rPr lang="zh-CN" altLang="en-US" dirty="0"/>
              <a:t>★装置简单，易于操作 （简约性）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2" name="Picture 20" descr="20094822591135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03350" y="333375"/>
            <a:ext cx="561657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/>
              <a:t>一、反应原理</a:t>
            </a:r>
            <a:endParaRPr lang="zh-CN" altLang="en-US" sz="3600" b="1" dirty="0"/>
          </a:p>
          <a:p>
            <a:pPr>
              <a:spcBef>
                <a:spcPct val="50000"/>
              </a:spcBef>
            </a:pPr>
            <a:r>
              <a:rPr lang="zh-CN" altLang="en-US" sz="3600" b="1" dirty="0"/>
              <a:t>加热高锰酸钾制氧气</a:t>
            </a:r>
            <a:r>
              <a:rPr lang="en-US" altLang="zh-CN" sz="3600" b="1" dirty="0"/>
              <a:t>:</a:t>
            </a:r>
            <a:endParaRPr lang="en-US" altLang="zh-CN" sz="3600" b="1" dirty="0"/>
          </a:p>
        </p:txBody>
      </p:sp>
      <p:grpSp>
        <p:nvGrpSpPr>
          <p:cNvPr id="3075" name="Group 3"/>
          <p:cNvGrpSpPr/>
          <p:nvPr/>
        </p:nvGrpSpPr>
        <p:grpSpPr bwMode="auto">
          <a:xfrm>
            <a:off x="1439863" y="1412875"/>
            <a:ext cx="7704137" cy="1220788"/>
            <a:chOff x="159" y="980"/>
            <a:chExt cx="5216" cy="769"/>
          </a:xfrm>
        </p:grpSpPr>
        <p:sp>
          <p:nvSpPr>
            <p:cNvPr id="3076" name="Text Box 4"/>
            <p:cNvSpPr txBox="1">
              <a:spLocks noChangeArrowheads="1"/>
            </p:cNvSpPr>
            <p:nvPr/>
          </p:nvSpPr>
          <p:spPr bwMode="auto">
            <a:xfrm>
              <a:off x="159" y="980"/>
              <a:ext cx="5216" cy="7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altLang="zh-CN" sz="3200" b="1" dirty="0"/>
            </a:p>
            <a:p>
              <a:pPr>
                <a:spcBef>
                  <a:spcPct val="50000"/>
                </a:spcBef>
              </a:pPr>
              <a:r>
                <a:rPr lang="zh-CN" altLang="en-US" sz="2800" b="1" dirty="0"/>
                <a:t>高锰酸钾           锰酸钾 </a:t>
              </a:r>
              <a:r>
                <a:rPr lang="en-US" altLang="zh-CN" sz="2800" b="1" dirty="0"/>
                <a:t>+ </a:t>
              </a:r>
              <a:r>
                <a:rPr lang="zh-CN" altLang="en-US" sz="2800" b="1" dirty="0"/>
                <a:t>二氧化锰 </a:t>
              </a:r>
              <a:r>
                <a:rPr lang="en-US" altLang="zh-CN" sz="2800" b="1" dirty="0"/>
                <a:t>+ </a:t>
              </a:r>
              <a:r>
                <a:rPr lang="zh-CN" altLang="en-US" sz="2800" b="1" dirty="0"/>
                <a:t>氧气</a:t>
              </a:r>
              <a:r>
                <a:rPr lang="zh-CN" altLang="en-US" sz="2400" dirty="0"/>
                <a:t>         </a:t>
              </a:r>
              <a:endParaRPr lang="zh-CN" altLang="en-US" sz="2400" dirty="0"/>
            </a:p>
          </p:txBody>
        </p:sp>
        <p:sp>
          <p:nvSpPr>
            <p:cNvPr id="3077" name="Line 5"/>
            <p:cNvSpPr>
              <a:spLocks noChangeShapeType="1"/>
            </p:cNvSpPr>
            <p:nvPr/>
          </p:nvSpPr>
          <p:spPr bwMode="auto">
            <a:xfrm>
              <a:off x="1338" y="1616"/>
              <a:ext cx="5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1338" y="1344"/>
              <a:ext cx="5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/>
                <a:t>加热</a:t>
              </a:r>
              <a:endParaRPr lang="zh-CN" altLang="en-US" sz="2400" b="1"/>
            </a:p>
          </p:txBody>
        </p:sp>
      </p:grpSp>
      <p:grpSp>
        <p:nvGrpSpPr>
          <p:cNvPr id="3080" name="Group 8"/>
          <p:cNvGrpSpPr/>
          <p:nvPr/>
        </p:nvGrpSpPr>
        <p:grpSpPr bwMode="auto">
          <a:xfrm>
            <a:off x="1403350" y="3068638"/>
            <a:ext cx="6734175" cy="631825"/>
            <a:chOff x="340" y="1900"/>
            <a:chExt cx="4242" cy="398"/>
          </a:xfrm>
        </p:grpSpPr>
        <p:sp>
          <p:nvSpPr>
            <p:cNvPr id="3081" name="Text Box 9"/>
            <p:cNvSpPr txBox="1">
              <a:spLocks noChangeArrowheads="1"/>
            </p:cNvSpPr>
            <p:nvPr/>
          </p:nvSpPr>
          <p:spPr bwMode="auto">
            <a:xfrm>
              <a:off x="340" y="1933"/>
              <a:ext cx="424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/>
                <a:t>KMnO</a:t>
              </a:r>
              <a:r>
                <a:rPr lang="en-US" altLang="zh-CN" sz="3200" b="1" baseline="-25000" dirty="0"/>
                <a:t>4</a:t>
              </a:r>
              <a:r>
                <a:rPr lang="en-US" altLang="zh-CN" sz="3200" b="1" dirty="0"/>
                <a:t>            K</a:t>
              </a:r>
              <a:r>
                <a:rPr lang="en-US" altLang="zh-CN" sz="3200" b="1" baseline="-25000" dirty="0"/>
                <a:t>2</a:t>
              </a:r>
              <a:r>
                <a:rPr lang="en-US" altLang="zh-CN" sz="3200" b="1" dirty="0"/>
                <a:t>MnO</a:t>
              </a:r>
              <a:r>
                <a:rPr lang="en-US" altLang="zh-CN" sz="3200" b="1" baseline="-25000" dirty="0"/>
                <a:t>4 </a:t>
              </a:r>
              <a:r>
                <a:rPr lang="en-US" altLang="zh-CN" sz="3200" b="1" dirty="0"/>
                <a:t>+ MnO</a:t>
              </a:r>
              <a:r>
                <a:rPr lang="en-US" altLang="zh-CN" sz="3200" b="1" baseline="-25000" dirty="0"/>
                <a:t>2 </a:t>
              </a:r>
              <a:r>
                <a:rPr lang="en-US" altLang="zh-CN" sz="3200" b="1" dirty="0"/>
                <a:t>+ O</a:t>
              </a:r>
              <a:r>
                <a:rPr lang="en-US" altLang="zh-CN" sz="3200" b="1" baseline="-25000" dirty="0"/>
                <a:t>2</a:t>
              </a:r>
              <a:endParaRPr lang="en-US" altLang="zh-CN" sz="3200" b="1" dirty="0"/>
            </a:p>
          </p:txBody>
        </p:sp>
        <p:sp>
          <p:nvSpPr>
            <p:cNvPr id="3082" name="Line 10"/>
            <p:cNvSpPr>
              <a:spLocks noChangeShapeType="1"/>
            </p:cNvSpPr>
            <p:nvPr/>
          </p:nvSpPr>
          <p:spPr bwMode="auto">
            <a:xfrm>
              <a:off x="1383" y="2160"/>
              <a:ext cx="6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3" name="Text Box 11"/>
            <p:cNvSpPr txBox="1">
              <a:spLocks noChangeArrowheads="1"/>
            </p:cNvSpPr>
            <p:nvPr/>
          </p:nvSpPr>
          <p:spPr bwMode="auto">
            <a:xfrm>
              <a:off x="1565" y="1900"/>
              <a:ext cx="3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3300"/>
                  </a:solidFill>
                </a:rPr>
                <a:t>△</a:t>
              </a:r>
              <a:endParaRPr lang="en-US" altLang="zh-CN" sz="2400" b="1">
                <a:solidFill>
                  <a:srgbClr val="FF3300"/>
                </a:solidFill>
              </a:endParaRPr>
            </a:p>
          </p:txBody>
        </p:sp>
      </p:grpSp>
    </p:spTree>
  </p:cSld>
  <p:clrMapOvr>
    <a:masterClrMapping/>
  </p:clrMapOvr>
  <p:transition>
    <p:newsflash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20094822591135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223963" y="1125538"/>
            <a:ext cx="7920037" cy="262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/>
              <a:t>二、反应装置</a:t>
            </a:r>
            <a:endParaRPr lang="zh-CN" altLang="en-US" sz="3200" b="1" dirty="0"/>
          </a:p>
          <a:p>
            <a:pPr>
              <a:spcBef>
                <a:spcPct val="50000"/>
              </a:spcBef>
            </a:pPr>
            <a:r>
              <a:rPr lang="zh-CN" altLang="en-US" sz="3200" b="1" dirty="0"/>
              <a:t>大试管、铁架台、酒精灯、单孔橡胶塞、导气管、水槽、集气瓶等。</a:t>
            </a:r>
            <a:endParaRPr lang="zh-CN" altLang="en-US" sz="3200" b="1" dirty="0"/>
          </a:p>
          <a:p>
            <a:pPr>
              <a:spcBef>
                <a:spcPct val="50000"/>
              </a:spcBef>
            </a:pPr>
            <a:endParaRPr lang="en-US" altLang="zh-CN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835696" y="290116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7" name="Picture 5" descr="20094822591135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582738" y="1268413"/>
            <a:ext cx="7561262" cy="350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/>
              <a:t>三、实验步骤</a:t>
            </a:r>
            <a:endParaRPr lang="zh-CN" altLang="en-US" sz="3200" b="1" dirty="0"/>
          </a:p>
          <a:p>
            <a:pPr>
              <a:spcBef>
                <a:spcPct val="50000"/>
              </a:spcBef>
            </a:pPr>
            <a:r>
              <a:rPr lang="en-US" altLang="zh-CN" sz="3200" b="1" dirty="0"/>
              <a:t>1.</a:t>
            </a:r>
            <a:r>
              <a:rPr lang="zh-CN" altLang="en-US" sz="3200" b="1" dirty="0"/>
              <a:t>检查装置的气密性</a:t>
            </a:r>
            <a:endParaRPr lang="zh-CN" altLang="en-US" sz="3200" b="1" dirty="0"/>
          </a:p>
          <a:p>
            <a:pPr>
              <a:spcBef>
                <a:spcPct val="50000"/>
              </a:spcBef>
            </a:pPr>
            <a:r>
              <a:rPr lang="zh-CN" altLang="en-US" sz="3200" b="1" dirty="0"/>
              <a:t>方法：将导气管的一端伸入水中，双手</a:t>
            </a:r>
            <a:endParaRPr lang="zh-CN" altLang="en-US" sz="3200" b="1" dirty="0"/>
          </a:p>
          <a:p>
            <a:pPr>
              <a:spcBef>
                <a:spcPct val="50000"/>
              </a:spcBef>
            </a:pPr>
            <a:r>
              <a:rPr lang="zh-CN" altLang="en-US" sz="3200" b="1" dirty="0"/>
              <a:t>握着试管外壁，若导管口有气泡冒出，</a:t>
            </a:r>
            <a:endParaRPr lang="zh-CN" altLang="en-US" sz="3200" b="1" dirty="0"/>
          </a:p>
          <a:p>
            <a:pPr>
              <a:spcBef>
                <a:spcPct val="50000"/>
              </a:spcBef>
            </a:pPr>
            <a:r>
              <a:rPr lang="zh-CN" altLang="en-US" sz="3200" b="1" dirty="0"/>
              <a:t>则装置不漏气。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2004121215553060797[1]"/>
          <p:cNvPicPr>
            <a:picLocks noChangeAspect="1" noChangeArrowheads="1" noCrop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49275"/>
            <a:ext cx="3673475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20040621231050662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16113"/>
            <a:ext cx="7740650" cy="494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55663" y="719138"/>
            <a:ext cx="854075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1" lang="zh-CN" altLang="zh-CN" sz="4400" b="1">
              <a:solidFill>
                <a:srgbClr val="FF0066"/>
              </a:solidFill>
            </a:endParaRPr>
          </a:p>
        </p:txBody>
      </p:sp>
      <p:sp>
        <p:nvSpPr>
          <p:cNvPr id="5125" name="WordArt 5" descr="13[1]">
            <a:hlinkClick r:id="rId3" action="ppaction://hlinkfile"/>
          </p:cNvPr>
          <p:cNvSpPr>
            <a:spLocks noChangeArrowheads="1" noChangeShapeType="1" noTextEdit="1"/>
          </p:cNvSpPr>
          <p:nvPr/>
        </p:nvSpPr>
        <p:spPr bwMode="auto">
          <a:xfrm>
            <a:off x="611188" y="549275"/>
            <a:ext cx="3600450" cy="1295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00FF"/>
                  </a:solidFill>
                  <a:rou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气密性的检验</a:t>
            </a:r>
            <a:endParaRPr lang="zh-CN" altLang="en-US" sz="3600" kern="10">
              <a:ln w="9525">
                <a:solidFill>
                  <a:srgbClr val="FF00FF"/>
                </a:solidFill>
                <a:round/>
              </a:ln>
              <a:blipFill dpi="0" rotWithShape="0">
                <a:blip r:embed="rId4"/>
                <a:srcRect/>
                <a:stretch>
                  <a:fillRect/>
                </a:stretch>
              </a:blip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689725" y="5903913"/>
            <a:ext cx="854075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1" lang="zh-CN" altLang="zh-CN" sz="4400" b="1">
              <a:solidFill>
                <a:srgbClr val="FF0066"/>
              </a:solidFill>
            </a:endParaRPr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6659563" y="6021388"/>
            <a:ext cx="144462" cy="71437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6732588" y="5805488"/>
            <a:ext cx="217487" cy="71437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6732588" y="5516563"/>
            <a:ext cx="287337" cy="71437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877050" y="4249738"/>
            <a:ext cx="549275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zh-CN" altLang="en-US" sz="2400" b="1">
                <a:solidFill>
                  <a:srgbClr val="FF0066"/>
                </a:solidFill>
              </a:rPr>
              <a:t>气泡</a:t>
            </a:r>
            <a:endParaRPr kumimoji="1" lang="zh-CN" altLang="en-US" sz="2400" b="1">
              <a:solidFill>
                <a:srgbClr val="FF0066"/>
              </a:solidFill>
            </a:endParaRPr>
          </a:p>
        </p:txBody>
      </p:sp>
      <p:pic>
        <p:nvPicPr>
          <p:cNvPr id="5131" name="Picture 11" descr="图片2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0"/>
            <a:ext cx="161925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6804025" y="4149725"/>
            <a:ext cx="792163" cy="1008063"/>
          </a:xfrm>
          <a:prstGeom prst="wedgeEllipseCallout">
            <a:avLst>
              <a:gd name="adj1" fmla="val -43750"/>
              <a:gd name="adj2" fmla="val 70000"/>
            </a:avLst>
          </a:prstGeom>
          <a:noFill/>
          <a:ln w="38100" algn="ctr">
            <a:solidFill>
              <a:schemeClr val="tx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/>
          <a:lstStyle/>
          <a:p>
            <a:pPr algn="ctr" eaLnBrk="0" hangingPunct="0">
              <a:spcBef>
                <a:spcPct val="50000"/>
              </a:spcBef>
            </a:pPr>
            <a:endParaRPr kumimoji="1" lang="zh-CN" altLang="zh-CN" sz="4400" b="1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>
    <p:checker/>
    <p:sndAc>
      <p:stSnd>
        <p:snd r:embed="rId6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 animBg="1"/>
      <p:bldP spid="5128" grpId="0" animBg="1"/>
      <p:bldP spid="5129" grpId="0" animBg="1"/>
      <p:bldP spid="5130" grpId="0"/>
      <p:bldP spid="51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84213" y="1196975"/>
            <a:ext cx="7272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611188" y="908050"/>
            <a:ext cx="7705725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dirty="0"/>
              <a:t>三、实验步骤</a:t>
            </a:r>
            <a:endParaRPr lang="zh-CN" altLang="en-US" sz="3600" dirty="0"/>
          </a:p>
          <a:p>
            <a:r>
              <a:rPr lang="en-US" altLang="zh-CN" sz="3600" dirty="0"/>
              <a:t>1</a:t>
            </a:r>
            <a:r>
              <a:rPr lang="zh-CN" altLang="en-US" sz="3600" dirty="0"/>
              <a:t>、检查装置的气密性。</a:t>
            </a:r>
            <a:endParaRPr lang="zh-CN" altLang="en-US" sz="3600" dirty="0"/>
          </a:p>
          <a:p>
            <a:r>
              <a:rPr lang="en-US" altLang="zh-CN" sz="3600" dirty="0"/>
              <a:t>2</a:t>
            </a:r>
            <a:r>
              <a:rPr lang="zh-CN" altLang="en-US" sz="3600" dirty="0"/>
              <a:t>、装药品。（用纸槽将药品送入试管底部，并在试管口塞一团棉花，防止高锰酸钾颗粒飞溅，堵住导气管。）</a:t>
            </a:r>
            <a:endParaRPr lang="zh-CN" altLang="en-US" sz="3600" dirty="0"/>
          </a:p>
          <a:p>
            <a:endParaRPr lang="en-US" altLang="zh-CN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339975" y="476250"/>
            <a:ext cx="2232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/>
              <a:t>实验装置</a:t>
            </a:r>
            <a:r>
              <a:rPr lang="en-US" altLang="zh-CN" sz="4000" b="1"/>
              <a:t>:</a:t>
            </a:r>
            <a:endParaRPr lang="en-US" altLang="zh-CN" sz="4000" b="1"/>
          </a:p>
        </p:txBody>
      </p:sp>
      <p:pic>
        <p:nvPicPr>
          <p:cNvPr id="4099" name="Picture 3" descr="pic_32588"/>
          <p:cNvPicPr>
            <a:picLocks noChangeAspect="1" noChangeArrowheads="1"/>
          </p:cNvPicPr>
          <p:nvPr>
            <p:ph sz="half"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341438"/>
            <a:ext cx="6985000" cy="4679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100" name="Group 4"/>
          <p:cNvGrpSpPr/>
          <p:nvPr/>
        </p:nvGrpSpPr>
        <p:grpSpPr bwMode="auto">
          <a:xfrm>
            <a:off x="4572000" y="1844675"/>
            <a:ext cx="2305050" cy="1008063"/>
            <a:chOff x="2925" y="1570"/>
            <a:chExt cx="1361" cy="454"/>
          </a:xfrm>
        </p:grpSpPr>
        <p:sp>
          <p:nvSpPr>
            <p:cNvPr id="4101" name="AutoShape 5"/>
            <p:cNvSpPr>
              <a:spLocks noChangeArrowheads="1"/>
            </p:cNvSpPr>
            <p:nvPr/>
          </p:nvSpPr>
          <p:spPr bwMode="auto">
            <a:xfrm>
              <a:off x="2925" y="1570"/>
              <a:ext cx="1361" cy="454"/>
            </a:xfrm>
            <a:prstGeom prst="wedgeRoundRectCallout">
              <a:avLst>
                <a:gd name="adj1" fmla="val -76231"/>
                <a:gd name="adj2" fmla="val 122245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zh-CN" altLang="zh-CN"/>
            </a:p>
          </p:txBody>
        </p:sp>
        <p:sp>
          <p:nvSpPr>
            <p:cNvPr id="4102" name="Text Box 6"/>
            <p:cNvSpPr txBox="1">
              <a:spLocks noChangeArrowheads="1"/>
            </p:cNvSpPr>
            <p:nvPr/>
          </p:nvSpPr>
          <p:spPr bwMode="auto">
            <a:xfrm>
              <a:off x="2971" y="1661"/>
              <a:ext cx="1241" cy="2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FF3300"/>
                  </a:solidFill>
                </a:rPr>
                <a:t>放一团棉花</a:t>
              </a:r>
              <a:endParaRPr lang="zh-CN" altLang="en-US" sz="2800" b="1">
                <a:solidFill>
                  <a:srgbClr val="FF3300"/>
                </a:solidFill>
              </a:endParaRPr>
            </a:p>
          </p:txBody>
        </p:sp>
      </p:grpSp>
    </p:spTree>
  </p:cSld>
  <p:clrMapOvr>
    <a:masterClrMapping/>
  </p:clrMapOvr>
  <p:transition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84213" y="1196975"/>
            <a:ext cx="7272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11188" y="476250"/>
            <a:ext cx="72009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/>
              <a:t>三、实验步骤</a:t>
            </a:r>
            <a:endParaRPr lang="zh-CN" altLang="en-US" sz="2400" b="1" dirty="0"/>
          </a:p>
          <a:p>
            <a:r>
              <a:rPr lang="en-US" altLang="zh-CN" sz="2400" b="1" dirty="0"/>
              <a:t>1</a:t>
            </a:r>
            <a:r>
              <a:rPr lang="zh-CN" altLang="en-US" sz="2400" b="1" dirty="0"/>
              <a:t>、检查装置的气密性。</a:t>
            </a:r>
            <a:endParaRPr lang="zh-CN" altLang="en-US" sz="2400" b="1" dirty="0"/>
          </a:p>
          <a:p>
            <a:r>
              <a:rPr lang="en-US" altLang="zh-CN" sz="2400" b="1" dirty="0"/>
              <a:t>2</a:t>
            </a:r>
            <a:r>
              <a:rPr lang="zh-CN" altLang="en-US" sz="2400" b="1" dirty="0"/>
              <a:t>、装药品。（用纸槽将药品送入试管底部，并在试管口塞一团棉花，防止高锰酸钾颗粒飞溅，堵住导气管。）</a:t>
            </a:r>
            <a:endParaRPr lang="zh-CN" altLang="en-US" sz="2400" b="1" dirty="0"/>
          </a:p>
          <a:p>
            <a:endParaRPr lang="zh-CN" altLang="en-US" sz="2400" b="1" dirty="0"/>
          </a:p>
          <a:p>
            <a:endParaRPr lang="en-US" altLang="zh-CN" sz="24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84213" y="2565400"/>
            <a:ext cx="6985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/>
              <a:t>3</a:t>
            </a:r>
            <a:r>
              <a:rPr lang="zh-CN" altLang="en-US" sz="2400" b="1" dirty="0"/>
              <a:t>、固定试管。（铁夹应夹在靠近试管口三分之一处，试管口略向下倾斜，防止水倒流引起试管炸裂。）</a:t>
            </a:r>
            <a:endParaRPr lang="zh-CN" altLang="en-US" sz="2400" b="1" dirty="0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84213" y="3860800"/>
            <a:ext cx="72723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/>
              <a:t>4</a:t>
            </a:r>
            <a:r>
              <a:rPr lang="zh-CN" altLang="en-US" sz="2400" b="1" dirty="0"/>
              <a:t>、点燃酒精灯加热。（加热时先给试管均匀预热，然后集中在药品部位加热。）</a:t>
            </a:r>
            <a:endParaRPr lang="zh-CN" altLang="en-US" sz="2400" b="1" dirty="0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11188" y="5084763"/>
            <a:ext cx="77041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/>
              <a:t>5</a:t>
            </a:r>
            <a:r>
              <a:rPr lang="zh-CN" altLang="en-US" sz="2400" b="1" dirty="0"/>
              <a:t>、收集气体。（氧气的密度比空气大，可用向上排空气法收集，氧气不易溶于水，可用排水集气法收集。）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  <p:bldP spid="1127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1706</Words>
  <Application>WPS 演示</Application>
  <PresentationFormat>全屏显示(4:3)</PresentationFormat>
  <Paragraphs>96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汉仪大宋简</vt:lpstr>
      <vt:lpstr>微软雅黑</vt:lpstr>
      <vt:lpstr>Arial</vt:lpstr>
      <vt:lpstr>Arial Unicode MS</vt:lpstr>
      <vt:lpstr>第一PPT模板网-WWW.1PPT.COM</vt:lpstr>
      <vt:lpstr>PowerPoint 演示文稿</vt:lpstr>
      <vt:lpstr>药品选择的依据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Administrator</cp:lastModifiedBy>
  <cp:revision>1</cp:revision>
  <dcterms:created xsi:type="dcterms:W3CDTF">2019-12-05T03:50:14Z</dcterms:created>
  <dcterms:modified xsi:type="dcterms:W3CDTF">2019-12-05T03:50:14Z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