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50" d="100"/>
          <a:sy n="50" d="100"/>
        </p:scale>
        <p:origin x="-3384" y="-14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6" d="100"/>
        <a:sy n="12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CE4514-5A14-43C0-9A90-164050259438}" type="datetimeFigureOut">
              <a:rPr lang="zh-CN" altLang="en-US" smtClean="0"/>
              <a:pPr/>
              <a:t>2019-11-19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4E1FF7-C379-42B4-A045-0AA34B7F8AE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66097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powerpoint/" TargetMode="External"/><Relationship Id="rId13" Type="http://schemas.openxmlformats.org/officeDocument/2006/relationships/hyperlink" Target="http://www.1ppt.cn/" TargetMode="External"/><Relationship Id="rId18" Type="http://schemas.openxmlformats.org/officeDocument/2006/relationships/hyperlink" Target="http://www.1ppt.com/kejian/meishu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hyperlink" Target="http://www.1ppt.com/kejian/huaxue/" TargetMode="External"/><Relationship Id="rId7" Type="http://schemas.openxmlformats.org/officeDocument/2006/relationships/hyperlink" Target="http://www.1ppt.com/xiazai/" TargetMode="External"/><Relationship Id="rId12" Type="http://schemas.openxmlformats.org/officeDocument/2006/relationships/hyperlink" Target="http://www.1ppt.com/jiaoan/" TargetMode="External"/><Relationship Id="rId17" Type="http://schemas.openxmlformats.org/officeDocument/2006/relationships/hyperlink" Target="http://www.1ppt.com/kejian/yingyu/" TargetMode="External"/><Relationship Id="rId2" Type="http://schemas.openxmlformats.org/officeDocument/2006/relationships/slide" Target="../slides/slide5.xml"/><Relationship Id="rId16" Type="http://schemas.openxmlformats.org/officeDocument/2006/relationships/hyperlink" Target="http://www.1ppt.com/kejian/shuxue/" TargetMode="External"/><Relationship Id="rId20" Type="http://schemas.openxmlformats.org/officeDocument/2006/relationships/hyperlink" Target="http://www.1ppt.com/kejian/wuli/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1ppt.com/tubiao/" TargetMode="External"/><Relationship Id="rId11" Type="http://schemas.openxmlformats.org/officeDocument/2006/relationships/hyperlink" Target="http://www.1ppt.com/shiti/" TargetMode="External"/><Relationship Id="rId24" Type="http://schemas.openxmlformats.org/officeDocument/2006/relationships/hyperlink" Target="http://www.1ppt.com/kejian/lishi/" TargetMode="External"/><Relationship Id="rId5" Type="http://schemas.openxmlformats.org/officeDocument/2006/relationships/hyperlink" Target="http://www.1ppt.com/beijing/" TargetMode="External"/><Relationship Id="rId15" Type="http://schemas.openxmlformats.org/officeDocument/2006/relationships/hyperlink" Target="http://www.1ppt.com/kejian/yuwen/" TargetMode="External"/><Relationship Id="rId23" Type="http://schemas.openxmlformats.org/officeDocument/2006/relationships/hyperlink" Target="http://www.1ppt.com/kejian/dili/" TargetMode="External"/><Relationship Id="rId10" Type="http://schemas.openxmlformats.org/officeDocument/2006/relationships/hyperlink" Target="http://www.1ppt.com/fanwen/" TargetMode="External"/><Relationship Id="rId19" Type="http://schemas.openxmlformats.org/officeDocument/2006/relationships/hyperlink" Target="http://www.1ppt.com/kejian/kexue/" TargetMode="External"/><Relationship Id="rId4" Type="http://schemas.openxmlformats.org/officeDocument/2006/relationships/hyperlink" Target="http://www.1ppt.com/sucai/" TargetMode="External"/><Relationship Id="rId9" Type="http://schemas.openxmlformats.org/officeDocument/2006/relationships/hyperlink" Target="http://www.1ppt.com/ziliao/" TargetMode="External"/><Relationship Id="rId14" Type="http://schemas.openxmlformats.org/officeDocument/2006/relationships/hyperlink" Target="http://www.1ppt.com/kejian/" TargetMode="External"/><Relationship Id="rId22" Type="http://schemas.openxmlformats.org/officeDocument/2006/relationships/hyperlink" Target="http://www.1ppt.com/kejian/shengwu/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4E1FF7-C379-42B4-A045-0AA34B7F8AE0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125976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790451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3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405698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jzhan.com/mp3/7x/62322.html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3744252" y="1256589"/>
            <a:ext cx="5062140" cy="36845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圆角矩形 2"/>
          <p:cNvSpPr>
            <a:spLocks noChangeArrowheads="1"/>
          </p:cNvSpPr>
          <p:nvPr/>
        </p:nvSpPr>
        <p:spPr bwMode="auto">
          <a:xfrm>
            <a:off x="395536" y="2051051"/>
            <a:ext cx="3168351" cy="2012949"/>
          </a:xfrm>
          <a:prstGeom prst="roundRect">
            <a:avLst>
              <a:gd name="adj" fmla="val 6394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8575">
                <a:solidFill>
                  <a:srgbClr val="000000"/>
                </a:solidFill>
                <a:prstDash val="dashDot"/>
                <a:round/>
                <a:headEnd/>
                <a:tailEnd/>
              </a14:hiddenLine>
            </a:ext>
          </a:extLst>
        </p:spPr>
        <p:txBody>
          <a:bodyPr lIns="91438" tIns="45719" rIns="91438" bIns="45719" anchor="ctr"/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6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竹里馆</a:t>
            </a:r>
            <a:endParaRPr lang="en-US" altLang="zh-CN" sz="60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王 维</a:t>
            </a:r>
          </a:p>
        </p:txBody>
      </p:sp>
    </p:spTree>
    <p:extLst>
      <p:ext uri="{BB962C8B-B14F-4D97-AF65-F5344CB8AC3E}">
        <p14:creationId xmlns:p14="http://schemas.microsoft.com/office/powerpoint/2010/main" xmlns="" val="2913437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组合 2"/>
          <p:cNvGrpSpPr>
            <a:grpSpLocks/>
          </p:cNvGrpSpPr>
          <p:nvPr/>
        </p:nvGrpSpPr>
        <p:grpSpPr bwMode="auto">
          <a:xfrm>
            <a:off x="161925" y="152401"/>
            <a:ext cx="2446338" cy="1231900"/>
            <a:chOff x="0" y="0"/>
            <a:chExt cx="3038475" cy="1011238"/>
          </a:xfrm>
        </p:grpSpPr>
        <p:pic>
          <p:nvPicPr>
            <p:cNvPr id="5125" name="图片 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38475" cy="1011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6" name="圆角矩形 2"/>
            <p:cNvSpPr>
              <a:spLocks noChangeArrowheads="1"/>
            </p:cNvSpPr>
            <p:nvPr/>
          </p:nvSpPr>
          <p:spPr bwMode="auto">
            <a:xfrm>
              <a:off x="330200" y="257175"/>
              <a:ext cx="2376488" cy="754063"/>
            </a:xfrm>
            <a:prstGeom prst="roundRect">
              <a:avLst>
                <a:gd name="adj" fmla="val 6394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8575">
                  <a:solidFill>
                    <a:srgbClr val="000000"/>
                  </a:solidFill>
                  <a:prstDash val="dashDot"/>
                  <a:round/>
                  <a:headEnd/>
                  <a:tailEnd/>
                </a14:hiddenLine>
              </a:ext>
            </a:extLst>
          </p:spPr>
          <p:txBody>
            <a:bodyPr lIns="91438" tIns="45719" rIns="91438" bIns="45719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200" b="1" dirty="0">
                  <a:solidFill>
                    <a:srgbClr val="3366FF"/>
                  </a:solidFill>
                  <a:latin typeface="Franklin Gothic Medium" pitchFamily="34" charset="0"/>
                  <a:ea typeface="黑体" pitchFamily="49" charset="-122"/>
                </a:rPr>
                <a:t>作者简介</a:t>
              </a:r>
            </a:p>
          </p:txBody>
        </p:sp>
      </p:grp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344488" y="1437217"/>
            <a:ext cx="6488112" cy="368306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fontAlgn="base">
              <a:lnSpc>
                <a:spcPts val="3500"/>
              </a:lnSpc>
              <a:spcBef>
                <a:spcPts val="120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2700" b="1" dirty="0">
                <a:solidFill>
                  <a:prstClr val="black"/>
                </a:solidFill>
                <a:latin typeface="黑体"/>
                <a:ea typeface="黑体"/>
              </a:rPr>
              <a:t>    </a:t>
            </a:r>
            <a:r>
              <a:rPr lang="zh-CN" altLang="en-US" sz="2700" b="1" dirty="0">
                <a:solidFill>
                  <a:srgbClr val="FF0000"/>
                </a:solidFill>
                <a:latin typeface="黑体"/>
                <a:ea typeface="黑体"/>
              </a:rPr>
              <a:t>王维</a:t>
            </a:r>
            <a:r>
              <a:rPr lang="zh-CN" altLang="en-US" sz="2700" b="1" dirty="0">
                <a:solidFill>
                  <a:prstClr val="black"/>
                </a:solidFill>
                <a:latin typeface="黑体"/>
                <a:ea typeface="黑体"/>
              </a:rPr>
              <a:t>（</a:t>
            </a:r>
            <a:r>
              <a:rPr lang="en-US" altLang="zh-CN" sz="2700" b="1" dirty="0">
                <a:solidFill>
                  <a:prstClr val="black"/>
                </a:solidFill>
                <a:latin typeface="黑体"/>
                <a:ea typeface="黑体"/>
              </a:rPr>
              <a:t>701—760</a:t>
            </a:r>
            <a:r>
              <a:rPr lang="zh-CN" altLang="en-US" sz="2700" b="1" dirty="0">
                <a:solidFill>
                  <a:prstClr val="black"/>
                </a:solidFill>
                <a:latin typeface="黑体"/>
                <a:ea typeface="黑体"/>
              </a:rPr>
              <a:t>），字摩诘，太原祁州人，唐代杰出诗人、画家。开元进士，官至尚书右丞，与孟浩然齐名，并称</a:t>
            </a:r>
            <a:r>
              <a:rPr lang="zh-CN" altLang="en-US" sz="2700" b="1" u="sng" dirty="0">
                <a:solidFill>
                  <a:srgbClr val="0000FF"/>
                </a:solidFill>
                <a:latin typeface="黑体"/>
                <a:ea typeface="黑体"/>
              </a:rPr>
              <a:t>“王孟”</a:t>
            </a:r>
            <a:r>
              <a:rPr lang="zh-CN" altLang="en-US" sz="2700" b="1" dirty="0">
                <a:solidFill>
                  <a:prstClr val="black"/>
                </a:solidFill>
                <a:latin typeface="黑体"/>
                <a:ea typeface="黑体"/>
              </a:rPr>
              <a:t>，同为山水田园派的代表人物。王维的作品风格是清新淡雅，禅意丰富，人称“</a:t>
            </a:r>
            <a:r>
              <a:rPr lang="zh-CN" altLang="en-US" sz="2700" b="1" u="sng" dirty="0">
                <a:solidFill>
                  <a:srgbClr val="0000FF"/>
                </a:solidFill>
                <a:latin typeface="黑体"/>
                <a:ea typeface="黑体"/>
              </a:rPr>
              <a:t>诗中有画，画中有诗</a:t>
            </a:r>
            <a:r>
              <a:rPr lang="zh-CN" altLang="en-US" sz="2700" b="1" dirty="0">
                <a:solidFill>
                  <a:prstClr val="black"/>
                </a:solidFill>
                <a:latin typeface="黑体"/>
                <a:ea typeface="黑体"/>
              </a:rPr>
              <a:t>”。代表作品有</a:t>
            </a:r>
            <a:r>
              <a:rPr lang="en-US" altLang="zh-CN" sz="2700" b="1" dirty="0">
                <a:solidFill>
                  <a:prstClr val="black"/>
                </a:solidFill>
                <a:latin typeface="黑体"/>
                <a:ea typeface="黑体"/>
              </a:rPr>
              <a:t>《</a:t>
            </a:r>
            <a:r>
              <a:rPr lang="zh-CN" altLang="en-US" sz="2700" b="1" dirty="0">
                <a:solidFill>
                  <a:prstClr val="black"/>
                </a:solidFill>
                <a:latin typeface="黑体"/>
                <a:ea typeface="黑体"/>
              </a:rPr>
              <a:t>使至塞上</a:t>
            </a:r>
            <a:r>
              <a:rPr lang="en-US" altLang="zh-CN" sz="2700" b="1" dirty="0">
                <a:solidFill>
                  <a:prstClr val="black"/>
                </a:solidFill>
                <a:latin typeface="黑体"/>
                <a:ea typeface="黑体"/>
              </a:rPr>
              <a:t>》《</a:t>
            </a:r>
            <a:r>
              <a:rPr lang="zh-CN" altLang="en-US" sz="2700" b="1" dirty="0">
                <a:solidFill>
                  <a:prstClr val="black"/>
                </a:solidFill>
                <a:latin typeface="黑体"/>
                <a:ea typeface="黑体"/>
              </a:rPr>
              <a:t>山居秋暝</a:t>
            </a:r>
            <a:r>
              <a:rPr lang="en-US" altLang="zh-CN" sz="2700" b="1" dirty="0">
                <a:solidFill>
                  <a:prstClr val="black"/>
                </a:solidFill>
                <a:latin typeface="黑体"/>
                <a:ea typeface="黑体"/>
              </a:rPr>
              <a:t>》《</a:t>
            </a:r>
            <a:r>
              <a:rPr lang="zh-CN" altLang="en-US" sz="2700" b="1" dirty="0">
                <a:solidFill>
                  <a:prstClr val="black"/>
                </a:solidFill>
                <a:latin typeface="黑体"/>
                <a:ea typeface="黑体"/>
              </a:rPr>
              <a:t>九月九日忆山东兄弟</a:t>
            </a:r>
            <a:r>
              <a:rPr lang="en-US" altLang="zh-CN" sz="2700" b="1" dirty="0">
                <a:solidFill>
                  <a:prstClr val="black"/>
                </a:solidFill>
                <a:latin typeface="黑体"/>
                <a:ea typeface="黑体"/>
              </a:rPr>
              <a:t>》</a:t>
            </a:r>
            <a:r>
              <a:rPr lang="zh-CN" altLang="en-US" sz="2700" b="1" dirty="0">
                <a:solidFill>
                  <a:prstClr val="black"/>
                </a:solidFill>
                <a:latin typeface="黑体"/>
                <a:ea typeface="黑体"/>
              </a:rPr>
              <a:t>等。</a:t>
            </a:r>
            <a:endParaRPr lang="zh-CN" altLang="en-US" sz="2700" b="1" dirty="0">
              <a:solidFill>
                <a:srgbClr val="FF0000"/>
              </a:solidFill>
              <a:latin typeface="黑体"/>
              <a:ea typeface="黑体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888357" y="1778140"/>
            <a:ext cx="1935065" cy="3199307"/>
          </a:xfrm>
          <a:prstGeom prst="ellipse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xmlns="" val="1854854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组合 2"/>
          <p:cNvGrpSpPr>
            <a:grpSpLocks/>
          </p:cNvGrpSpPr>
          <p:nvPr/>
        </p:nvGrpSpPr>
        <p:grpSpPr bwMode="auto">
          <a:xfrm>
            <a:off x="161925" y="152401"/>
            <a:ext cx="2446338" cy="1231900"/>
            <a:chOff x="0" y="0"/>
            <a:chExt cx="3038475" cy="1011238"/>
          </a:xfrm>
        </p:grpSpPr>
        <p:pic>
          <p:nvPicPr>
            <p:cNvPr id="6152" name="图片 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38475" cy="1011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圆角矩形 2"/>
            <p:cNvSpPr>
              <a:spLocks noChangeArrowheads="1"/>
            </p:cNvSpPr>
            <p:nvPr/>
          </p:nvSpPr>
          <p:spPr bwMode="auto">
            <a:xfrm>
              <a:off x="330200" y="257175"/>
              <a:ext cx="2376488" cy="754063"/>
            </a:xfrm>
            <a:prstGeom prst="roundRect">
              <a:avLst>
                <a:gd name="adj" fmla="val 6394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8575">
                  <a:solidFill>
                    <a:srgbClr val="000000"/>
                  </a:solidFill>
                  <a:prstDash val="dashDot"/>
                  <a:round/>
                  <a:headEnd/>
                  <a:tailEnd/>
                </a14:hiddenLine>
              </a:ext>
            </a:extLst>
          </p:spPr>
          <p:txBody>
            <a:bodyPr lIns="91438" tIns="45719" rIns="91438" bIns="45719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200" b="1" dirty="0">
                  <a:solidFill>
                    <a:srgbClr val="3366FF"/>
                  </a:solidFill>
                  <a:latin typeface="Franklin Gothic Medium" pitchFamily="34" charset="0"/>
                  <a:ea typeface="黑体" pitchFamily="49" charset="-122"/>
                </a:rPr>
                <a:t>诗句解读</a:t>
              </a:r>
            </a:p>
          </p:txBody>
        </p:sp>
      </p:grpSp>
      <p:sp>
        <p:nvSpPr>
          <p:cNvPr id="5" name="文本框 6"/>
          <p:cNvSpPr txBox="1">
            <a:spLocks noChangeArrowheads="1"/>
          </p:cNvSpPr>
          <p:nvPr/>
        </p:nvSpPr>
        <p:spPr bwMode="auto">
          <a:xfrm>
            <a:off x="1671639" y="1282701"/>
            <a:ext cx="5621337" cy="326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fontAlgn="base" hangingPunct="1">
              <a:lnSpc>
                <a:spcPts val="3500"/>
              </a:lnSpc>
              <a:spcBef>
                <a:spcPts val="30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竹里馆</a:t>
            </a:r>
          </a:p>
          <a:p>
            <a:pPr algn="ctr" eaLnBrk="1" fontAlgn="base" hangingPunct="1">
              <a:lnSpc>
                <a:spcPts val="3500"/>
              </a:lnSpc>
              <a:spcBef>
                <a:spcPts val="30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王 维</a:t>
            </a:r>
            <a:endParaRPr lang="en-US" altLang="zh-CN" sz="2800" b="1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  <a:p>
            <a:pPr algn="ctr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zh-CN" altLang="en-US" sz="2800" b="1" dirty="0">
                <a:solidFill>
                  <a:prstClr val="black"/>
                </a:solidFill>
                <a:ea typeface="黑体" pitchFamily="49" charset="-122"/>
              </a:rPr>
              <a:t>独 坐 </a:t>
            </a:r>
            <a:r>
              <a:rPr lang="zh-CN" altLang="en-US" sz="2800" b="1" dirty="0">
                <a:solidFill>
                  <a:srgbClr val="FF0000"/>
                </a:solidFill>
                <a:ea typeface="黑体" pitchFamily="49" charset="-122"/>
              </a:rPr>
              <a:t>幽 篁 </a:t>
            </a:r>
            <a:r>
              <a:rPr lang="zh-CN" altLang="en-US" sz="2800" b="1" dirty="0">
                <a:solidFill>
                  <a:prstClr val="black"/>
                </a:solidFill>
                <a:ea typeface="黑体" pitchFamily="49" charset="-122"/>
              </a:rPr>
              <a:t>里，</a:t>
            </a:r>
          </a:p>
          <a:p>
            <a:pPr algn="ctr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zh-CN" altLang="en-US" sz="2800" b="1" dirty="0">
                <a:solidFill>
                  <a:prstClr val="black"/>
                </a:solidFill>
                <a:ea typeface="黑体" pitchFamily="49" charset="-122"/>
              </a:rPr>
              <a:t>弹 琴 复 </a:t>
            </a:r>
            <a:r>
              <a:rPr lang="zh-CN" altLang="en-US" sz="2800" b="1" dirty="0">
                <a:solidFill>
                  <a:srgbClr val="FF0000"/>
                </a:solidFill>
                <a:ea typeface="黑体" pitchFamily="49" charset="-122"/>
              </a:rPr>
              <a:t>长 啸</a:t>
            </a:r>
            <a:r>
              <a:rPr lang="zh-CN" altLang="en-US" sz="2800" b="1" dirty="0">
                <a:solidFill>
                  <a:prstClr val="black"/>
                </a:solidFill>
                <a:ea typeface="黑体" pitchFamily="49" charset="-122"/>
              </a:rPr>
              <a:t>。</a:t>
            </a:r>
          </a:p>
          <a:p>
            <a:pPr algn="ctr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zh-CN" altLang="en-US" sz="2800" b="1" dirty="0">
                <a:solidFill>
                  <a:srgbClr val="FF0000"/>
                </a:solidFill>
                <a:ea typeface="黑体" pitchFamily="49" charset="-122"/>
              </a:rPr>
              <a:t>深 林 </a:t>
            </a:r>
            <a:r>
              <a:rPr lang="zh-CN" altLang="en-US" sz="2800" b="1" dirty="0">
                <a:solidFill>
                  <a:prstClr val="black"/>
                </a:solidFill>
                <a:ea typeface="黑体" pitchFamily="49" charset="-122"/>
              </a:rPr>
              <a:t>人 不 知，</a:t>
            </a:r>
          </a:p>
          <a:p>
            <a:pPr algn="ctr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zh-CN" altLang="en-US" sz="2800" b="1" dirty="0">
                <a:solidFill>
                  <a:prstClr val="black"/>
                </a:solidFill>
                <a:ea typeface="黑体" pitchFamily="49" charset="-122"/>
              </a:rPr>
              <a:t>明 月 来 </a:t>
            </a:r>
            <a:r>
              <a:rPr lang="zh-CN" altLang="en-US" sz="2800" b="1" dirty="0">
                <a:solidFill>
                  <a:srgbClr val="FF0000"/>
                </a:solidFill>
                <a:ea typeface="黑体" pitchFamily="49" charset="-122"/>
              </a:rPr>
              <a:t>相 照</a:t>
            </a:r>
            <a:r>
              <a:rPr lang="zh-CN" altLang="en-US" sz="2800" b="1" dirty="0">
                <a:solidFill>
                  <a:prstClr val="black"/>
                </a:solidFill>
                <a:ea typeface="黑体" pitchFamily="49" charset="-122"/>
              </a:rPr>
              <a:t>。</a:t>
            </a:r>
          </a:p>
        </p:txBody>
      </p:sp>
      <p:sp>
        <p:nvSpPr>
          <p:cNvPr id="6" name="线形标注 2 5"/>
          <p:cNvSpPr/>
          <p:nvPr/>
        </p:nvSpPr>
        <p:spPr>
          <a:xfrm>
            <a:off x="706438" y="1858434"/>
            <a:ext cx="2108200" cy="1115484"/>
          </a:xfrm>
          <a:prstGeom prst="borderCallout2">
            <a:avLst>
              <a:gd name="adj1" fmla="val 45533"/>
              <a:gd name="adj2" fmla="val 101520"/>
              <a:gd name="adj3" fmla="val 37460"/>
              <a:gd name="adj4" fmla="val 127659"/>
              <a:gd name="adj5" fmla="val 86952"/>
              <a:gd name="adj6" fmla="val 166933"/>
            </a:avLst>
          </a:prstGeom>
          <a:solidFill>
            <a:srgbClr val="FFFFCC"/>
          </a:solidFill>
          <a:ln w="28575">
            <a:solidFill>
              <a:srgbClr val="FF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幽深的竹林。篁，竹林。</a:t>
            </a:r>
          </a:p>
        </p:txBody>
      </p:sp>
      <p:sp>
        <p:nvSpPr>
          <p:cNvPr id="7" name="线形标注 2 6"/>
          <p:cNvSpPr/>
          <p:nvPr/>
        </p:nvSpPr>
        <p:spPr>
          <a:xfrm>
            <a:off x="5734051" y="3765551"/>
            <a:ext cx="3370263" cy="2053167"/>
          </a:xfrm>
          <a:prstGeom prst="borderCallout2">
            <a:avLst>
              <a:gd name="adj1" fmla="val 45478"/>
              <a:gd name="adj2" fmla="val 329"/>
              <a:gd name="adj3" fmla="val 50543"/>
              <a:gd name="adj4" fmla="val -4997"/>
              <a:gd name="adj5" fmla="val 60694"/>
              <a:gd name="adj6" fmla="val -12087"/>
            </a:avLst>
          </a:prstGeom>
          <a:solidFill>
            <a:srgbClr val="FFFFCC"/>
          </a:solidFill>
          <a:ln w="28575">
            <a:solidFill>
              <a:srgbClr val="FF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与“独坐”相应，意思是说，独坐幽篁，无人相伴，唯有明月似解人意，来相映照。</a:t>
            </a:r>
          </a:p>
        </p:txBody>
      </p:sp>
      <p:sp>
        <p:nvSpPr>
          <p:cNvPr id="8" name="线形标注 2 7"/>
          <p:cNvSpPr/>
          <p:nvPr/>
        </p:nvSpPr>
        <p:spPr>
          <a:xfrm>
            <a:off x="6003925" y="1953685"/>
            <a:ext cx="2711450" cy="1579033"/>
          </a:xfrm>
          <a:prstGeom prst="borderCallout2">
            <a:avLst>
              <a:gd name="adj1" fmla="val 51603"/>
              <a:gd name="adj2" fmla="val -835"/>
              <a:gd name="adj3" fmla="val 70706"/>
              <a:gd name="adj4" fmla="val -11824"/>
              <a:gd name="adj5" fmla="val 105158"/>
              <a:gd name="adj6" fmla="val -28104"/>
            </a:avLst>
          </a:prstGeom>
          <a:solidFill>
            <a:srgbClr val="FFFFCC"/>
          </a:solidFill>
          <a:ln w="28575">
            <a:solidFill>
              <a:srgbClr val="FF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嘬口发出悠长清越的声音，类似于打口哨。</a:t>
            </a:r>
          </a:p>
        </p:txBody>
      </p:sp>
      <p:sp>
        <p:nvSpPr>
          <p:cNvPr id="9" name="线形标注 2 8"/>
          <p:cNvSpPr/>
          <p:nvPr/>
        </p:nvSpPr>
        <p:spPr>
          <a:xfrm>
            <a:off x="254000" y="4038600"/>
            <a:ext cx="2560638" cy="848784"/>
          </a:xfrm>
          <a:prstGeom prst="borderCallout2">
            <a:avLst>
              <a:gd name="adj1" fmla="val 54236"/>
              <a:gd name="adj2" fmla="val 100802"/>
              <a:gd name="adj3" fmla="val 49612"/>
              <a:gd name="adj4" fmla="val 110669"/>
              <a:gd name="adj5" fmla="val 47068"/>
              <a:gd name="adj6" fmla="val 119038"/>
            </a:avLst>
          </a:prstGeom>
          <a:solidFill>
            <a:srgbClr val="FFFFCC"/>
          </a:solidFill>
          <a:ln w="28575">
            <a:solidFill>
              <a:srgbClr val="FF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这里指“幽篁”。</a:t>
            </a:r>
          </a:p>
        </p:txBody>
      </p:sp>
    </p:spTree>
    <p:extLst>
      <p:ext uri="{BB962C8B-B14F-4D97-AF65-F5344CB8AC3E}">
        <p14:creationId xmlns:p14="http://schemas.microsoft.com/office/powerpoint/2010/main" xmlns="" val="2578674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>
            <a:spLocks noChangeArrowheads="1"/>
          </p:cNvSpPr>
          <p:nvPr/>
        </p:nvSpPr>
        <p:spPr bwMode="auto">
          <a:xfrm>
            <a:off x="708026" y="1377951"/>
            <a:ext cx="7870825" cy="2907976"/>
          </a:xfrm>
          <a:prstGeom prst="rect">
            <a:avLst/>
          </a:prstGeom>
          <a:solidFill>
            <a:srgbClr val="FFFFCC"/>
          </a:solidFill>
          <a:ln w="28575">
            <a:solidFill>
              <a:srgbClr val="FF66FF"/>
            </a:solidFill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ts val="1350"/>
              </a:spcBef>
              <a:spcAft>
                <a:spcPct val="0"/>
              </a:spcAft>
            </a:pPr>
            <a:r>
              <a:rPr lang="en-US" altLang="zh-CN" sz="3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3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句解</a:t>
            </a:r>
            <a:r>
              <a:rPr lang="en-US" altLang="zh-CN" sz="3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  <a:p>
            <a:pPr eaLnBrk="1" fontAlgn="base" hangingPunct="1">
              <a:lnSpc>
                <a:spcPct val="120000"/>
              </a:lnSpc>
              <a:spcBef>
                <a:spcPts val="135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独自坐在幽深的竹林里，一边弹着琴一边放肆地吹着悠长清越的口哨。幽深茂密的竹林无人知晓，唯有天上皎洁的月亮映照着我，殷勤地来相伴。</a:t>
            </a:r>
          </a:p>
        </p:txBody>
      </p:sp>
    </p:spTree>
    <p:extLst>
      <p:ext uri="{BB962C8B-B14F-4D97-AF65-F5344CB8AC3E}">
        <p14:creationId xmlns:p14="http://schemas.microsoft.com/office/powerpoint/2010/main" xmlns="" val="1927993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873257" y="2852936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grpSp>
        <p:nvGrpSpPr>
          <p:cNvPr id="8194" name="组合 2"/>
          <p:cNvGrpSpPr>
            <a:grpSpLocks/>
          </p:cNvGrpSpPr>
          <p:nvPr/>
        </p:nvGrpSpPr>
        <p:grpSpPr bwMode="auto">
          <a:xfrm>
            <a:off x="161925" y="152401"/>
            <a:ext cx="2446338" cy="1231900"/>
            <a:chOff x="0" y="0"/>
            <a:chExt cx="3038475" cy="1011238"/>
          </a:xfrm>
        </p:grpSpPr>
        <p:pic>
          <p:nvPicPr>
            <p:cNvPr id="8197" name="图片 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38475" cy="1011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8" name="圆角矩形 2"/>
            <p:cNvSpPr>
              <a:spLocks noChangeArrowheads="1"/>
            </p:cNvSpPr>
            <p:nvPr/>
          </p:nvSpPr>
          <p:spPr bwMode="auto">
            <a:xfrm>
              <a:off x="330200" y="257175"/>
              <a:ext cx="2376488" cy="754063"/>
            </a:xfrm>
            <a:prstGeom prst="roundRect">
              <a:avLst>
                <a:gd name="adj" fmla="val 6394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8575">
                  <a:solidFill>
                    <a:srgbClr val="000000"/>
                  </a:solidFill>
                  <a:prstDash val="dashDot"/>
                  <a:round/>
                  <a:headEnd/>
                  <a:tailEnd/>
                </a14:hiddenLine>
              </a:ext>
            </a:extLst>
          </p:spPr>
          <p:txBody>
            <a:bodyPr lIns="91438" tIns="45719" rIns="91438" bIns="45719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200" b="1" dirty="0">
                  <a:solidFill>
                    <a:srgbClr val="3366FF"/>
                  </a:solidFill>
                  <a:latin typeface="Franklin Gothic Medium" pitchFamily="34" charset="0"/>
                  <a:ea typeface="黑体" pitchFamily="49" charset="-122"/>
                </a:rPr>
                <a:t>主旨归纳</a:t>
              </a:r>
            </a:p>
          </p:txBody>
        </p:sp>
      </p:grp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627564" y="1852084"/>
            <a:ext cx="4198937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    这首诗描绘了诗人月下独坐、弹琴长啸的悠闲生活，表现了隐者闲适的生活情趣。</a:t>
            </a:r>
            <a:endParaRPr lang="zh-CN" altLang="en-US" sz="2800" b="1" dirty="0">
              <a:solidFill>
                <a:prstClr val="black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27777" y="1802691"/>
            <a:ext cx="4042211" cy="3670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03615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组合 2"/>
          <p:cNvGrpSpPr>
            <a:grpSpLocks/>
          </p:cNvGrpSpPr>
          <p:nvPr/>
        </p:nvGrpSpPr>
        <p:grpSpPr bwMode="auto">
          <a:xfrm>
            <a:off x="161925" y="152401"/>
            <a:ext cx="2446338" cy="1231900"/>
            <a:chOff x="0" y="0"/>
            <a:chExt cx="3038475" cy="1011238"/>
          </a:xfrm>
        </p:grpSpPr>
        <p:pic>
          <p:nvPicPr>
            <p:cNvPr id="9221" name="图片 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38475" cy="1011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2" name="圆角矩形 2"/>
            <p:cNvSpPr>
              <a:spLocks noChangeArrowheads="1"/>
            </p:cNvSpPr>
            <p:nvPr/>
          </p:nvSpPr>
          <p:spPr bwMode="auto">
            <a:xfrm>
              <a:off x="330200" y="257175"/>
              <a:ext cx="2376488" cy="754063"/>
            </a:xfrm>
            <a:prstGeom prst="roundRect">
              <a:avLst>
                <a:gd name="adj" fmla="val 6394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8575">
                  <a:solidFill>
                    <a:srgbClr val="000000"/>
                  </a:solidFill>
                  <a:prstDash val="dashDot"/>
                  <a:round/>
                  <a:headEnd/>
                  <a:tailEnd/>
                </a14:hiddenLine>
              </a:ext>
            </a:extLst>
          </p:spPr>
          <p:txBody>
            <a:bodyPr lIns="91438" tIns="45719" rIns="91438" bIns="45719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200" b="1" dirty="0">
                  <a:solidFill>
                    <a:srgbClr val="3366FF"/>
                  </a:solidFill>
                  <a:latin typeface="Franklin Gothic Medium" pitchFamily="34" charset="0"/>
                  <a:ea typeface="黑体" pitchFamily="49" charset="-122"/>
                </a:rPr>
                <a:t>重点赏析</a:t>
              </a:r>
            </a:p>
          </p:txBody>
        </p:sp>
      </p:grp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27039" y="1511300"/>
            <a:ext cx="8326437" cy="3170099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base" hangingPunct="1">
              <a:lnSpc>
                <a:spcPts val="4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6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    这是一首写隐者的闲适生活情趣的诗，表现了一种清静安详的境界。前两句写诗人独自一人坐在幽深茂密的竹林之中，一边弹着琴弦，一边又发出长长的啸声。其实，不论“弹琴”还是“长啸”，都体现出</a:t>
            </a:r>
            <a:r>
              <a:rPr lang="zh-CN" altLang="en-US" sz="2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诗人高雅闲淡、超拔脱俗的气质</a:t>
            </a:r>
            <a:r>
              <a:rPr lang="zh-CN" altLang="en-US" sz="26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，而这却是不容易引起别人共鸣的。所以后两句说：“深林人不知，明月来相照。”</a:t>
            </a:r>
            <a:endParaRPr lang="zh-CN" altLang="en-US" sz="2600" b="1" dirty="0">
              <a:solidFill>
                <a:prstClr val="black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9220" name="图片 5" descr="2.png">
            <a:hlinkClick r:id="rId3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332163" y="0"/>
            <a:ext cx="876300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511679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482600" y="1212851"/>
            <a:ext cx="8326438" cy="3170099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base" hangingPunct="1">
              <a:lnSpc>
                <a:spcPts val="4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6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意思是说，自己僻居深林之中，也并不为此感到孤独，因为那一轮皎洁的月亮还在时时照耀自己。这里使用了</a:t>
            </a:r>
            <a:r>
              <a:rPr lang="zh-CN" altLang="en-US" sz="2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拟人化的手法</a:t>
            </a:r>
            <a:r>
              <a:rPr lang="zh-CN" altLang="en-US" sz="26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，把倾洒着银辉的一轮明月当成心心相印的知己朋友，显示出诗人新颖而独到的想象力。全诗的格调幽静闲远，仿佛诗人的心境与自然的景致全部融为一体了</a:t>
            </a:r>
            <a:r>
              <a:rPr lang="zh-CN" altLang="en-US" sz="2600" b="1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。 </a:t>
            </a:r>
            <a:endParaRPr lang="zh-CN" altLang="en-US" sz="2600" b="1" dirty="0">
              <a:solidFill>
                <a:prstClr val="black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5833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第一PPT模板网-WWW.1PPT.COM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宋-黑-T-A">
      <a:majorFont>
        <a:latin typeface="Times New Roman"/>
        <a:ea typeface="黑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907</Words>
  <Application>Microsoft Office PowerPoint</Application>
  <PresentationFormat>全屏显示(4:3)</PresentationFormat>
  <Paragraphs>45</Paragraphs>
  <Slides>7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第一PPT模板网-WWW.1PPT.COM​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subject>第一PPT模板网-WWW.1PPT.COM</dc:subject>
  <dc:creator>第一PPT模板网-WWW.1PPT.COM</dc:creator>
  <cp:keywords>第一PPT模板网-WWW.1PPT.COM</cp:keywords>
  <cp:lastModifiedBy>Administrator</cp:lastModifiedBy>
  <cp:revision>2</cp:revision>
  <dcterms:created xsi:type="dcterms:W3CDTF">2018-10-09T00:09:41Z</dcterms:created>
  <dcterms:modified xsi:type="dcterms:W3CDTF">2019-11-19T06:15:06Z</dcterms:modified>
</cp:coreProperties>
</file>