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82" r:id="rId2"/>
  </p:sldMasterIdLst>
  <p:notesMasterIdLst>
    <p:notesMasterId r:id="rId15"/>
  </p:notesMasterIdLst>
  <p:sldIdLst>
    <p:sldId id="462" r:id="rId3"/>
    <p:sldId id="463" r:id="rId4"/>
    <p:sldId id="464" r:id="rId5"/>
    <p:sldId id="465" r:id="rId6"/>
    <p:sldId id="466" r:id="rId7"/>
    <p:sldId id="467" r:id="rId8"/>
    <p:sldId id="468" r:id="rId9"/>
    <p:sldId id="469" r:id="rId10"/>
    <p:sldId id="470" r:id="rId11"/>
    <p:sldId id="471" r:id="rId12"/>
    <p:sldId id="472" r:id="rId13"/>
    <p:sldId id="473" r:id="rId14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1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26" d="100"/>
        <a:sy n="12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373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26628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373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7373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373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fld id="{95E082AF-B611-49EE-AB9B-034362A58E11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13696419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fld id="{4C5128D4-0AAB-4E09-8F02-490A243B76FC}" type="slidenum">
              <a:rPr lang="en-US" altLang="zh-CN" smtClean="0"/>
              <a:pPr eaLnBrk="1" hangingPunct="1"/>
              <a:t>1</a:t>
            </a:fld>
            <a:endParaRPr lang="en-US" altLang="zh-CN" smtClean="0"/>
          </a:p>
        </p:txBody>
      </p:sp>
      <p:sp>
        <p:nvSpPr>
          <p:cNvPr id="27651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7652" name="备注占位符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zh-CN" altLang="zh-CN" smtClean="0"/>
          </a:p>
        </p:txBody>
      </p:sp>
      <p:sp>
        <p:nvSpPr>
          <p:cNvPr id="27653" name="灯片编号占位符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defTabSz="4572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defTabSz="4572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defTabSz="4572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defTabSz="4572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defTabSz="4572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r"/>
            <a:fld id="{32F831FE-9231-436E-9DC1-FAC636D6A57B}" type="slidenum">
              <a:rPr lang="en-US" altLang="zh-CN" sz="1200">
                <a:latin typeface="Calibri" pitchFamily="34" charset="0"/>
              </a:rPr>
              <a:pPr algn="r"/>
              <a:t>1</a:t>
            </a:fld>
            <a:endParaRPr lang="en-US" altLang="zh-CN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7C4DDB-F316-4707-863E-64F2BB39E6F0}" type="slidenum">
              <a:rPr lang="zh-CN" altLang="en-US" smtClean="0">
                <a:solidFill>
                  <a:prstClr val="black"/>
                </a:solidFill>
              </a:rPr>
              <a:pPr/>
              <a:t>12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10964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3470BF-756C-48C8-977C-5017CCB7DC0E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5154143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8C6A84-56B4-45D2-9DFC-1DEDAD5468C1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5024904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3E196E-E981-4302-90C1-361C2002507B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80598054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940752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655748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867891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905007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463962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723311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892551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44227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51E1A8-94B5-4ECE-B444-8EEB446B2FAE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26293726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683797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742058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7326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97F466-8FD8-42E1-91A1-6E63071E7EC5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2330205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B0BF6B-E50D-46DD-9ED3-23173B863CC6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2344365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BA1E94-2F09-4960-879B-4CC52E1FBF4C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9895955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CF34B3-A878-4F07-814F-B48EB94551B3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1856341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5AA820-723D-42E6-8882-BF8AAEBABB20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8313639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7E5782-FDC4-4B9F-B31B-AE082CEC73A8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7448871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A9D3F7-7C6F-4D8B-9E0B-0D75977E66F4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3116778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pitchFamily="34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pitchFamily="34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pitchFamily="34" charset="0"/>
              </a:defRPr>
            </a:lvl1pPr>
          </a:lstStyle>
          <a:p>
            <a:pPr>
              <a:defRPr/>
            </a:pPr>
            <a:fld id="{B614304E-0F3C-4CD4-8FAA-68AC35CC4B14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73" r:id="rId3"/>
    <p:sldLayoutId id="2147483674" r:id="rId4"/>
    <p:sldLayoutId id="2147483675" r:id="rId5"/>
    <p:sldLayoutId id="2147483676" r:id="rId6"/>
    <p:sldLayoutId id="2147483677" r:id="rId7"/>
    <p:sldLayoutId id="2147483678" r:id="rId8"/>
    <p:sldLayoutId id="2147483679" r:id="rId9"/>
    <p:sldLayoutId id="2147483680" r:id="rId10"/>
    <p:sldLayoutId id="214748368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2018/10/22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1190064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4" r:id="rId2"/>
    <p:sldLayoutId id="2147483685" r:id="rId3"/>
    <p:sldLayoutId id="2147483686" r:id="rId4"/>
    <p:sldLayoutId id="2147483687" r:id="rId5"/>
    <p:sldLayoutId id="2147483688" r:id="rId6"/>
    <p:sldLayoutId id="2147483689" r:id="rId7"/>
    <p:sldLayoutId id="2147483690" r:id="rId8"/>
    <p:sldLayoutId id="2147483691" r:id="rId9"/>
    <p:sldLayoutId id="2147483692" r:id="rId10"/>
    <p:sldLayoutId id="214748369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tubiao/" TargetMode="External"/><Relationship Id="rId13" Type="http://schemas.openxmlformats.org/officeDocument/2006/relationships/hyperlink" Target="http://www.1ppt.com/ziliao/" TargetMode="External"/><Relationship Id="rId18" Type="http://schemas.openxmlformats.org/officeDocument/2006/relationships/hyperlink" Target="http://www.1ppt.cn/" TargetMode="External"/><Relationship Id="rId3" Type="http://schemas.openxmlformats.org/officeDocument/2006/relationships/hyperlink" Target="http://www.1ppt.com/moban/" TargetMode="External"/><Relationship Id="rId21" Type="http://schemas.openxmlformats.org/officeDocument/2006/relationships/image" Target="../media/image10.png"/><Relationship Id="rId7" Type="http://schemas.openxmlformats.org/officeDocument/2006/relationships/hyperlink" Target="http://www.1ppt.com/beijing/" TargetMode="External"/><Relationship Id="rId12" Type="http://schemas.openxmlformats.org/officeDocument/2006/relationships/hyperlink" Target="http://www.1ppt.com/excel/" TargetMode="External"/><Relationship Id="rId17" Type="http://schemas.openxmlformats.org/officeDocument/2006/relationships/hyperlink" Target="http://www.1ppt.com/jiaoan/" TargetMode="External"/><Relationship Id="rId2" Type="http://schemas.openxmlformats.org/officeDocument/2006/relationships/notesSlide" Target="../notesSlides/notesSlide2.xml"/><Relationship Id="rId16" Type="http://schemas.openxmlformats.org/officeDocument/2006/relationships/hyperlink" Target="http://www.1ppt.com/shiti/" TargetMode="External"/><Relationship Id="rId20" Type="http://schemas.openxmlformats.org/officeDocument/2006/relationships/image" Target="../media/image9.png"/><Relationship Id="rId1" Type="http://schemas.openxmlformats.org/officeDocument/2006/relationships/slideLayout" Target="../slideLayouts/slideLayout13.xml"/><Relationship Id="rId6" Type="http://schemas.openxmlformats.org/officeDocument/2006/relationships/hyperlink" Target="http://www.1ppt.com/sucai/" TargetMode="External"/><Relationship Id="rId11" Type="http://schemas.openxmlformats.org/officeDocument/2006/relationships/hyperlink" Target="http://www.1ppt.com/word/" TargetMode="External"/><Relationship Id="rId5" Type="http://schemas.openxmlformats.org/officeDocument/2006/relationships/hyperlink" Target="http://www.1ppt.com/jieri/" TargetMode="External"/><Relationship Id="rId15" Type="http://schemas.openxmlformats.org/officeDocument/2006/relationships/hyperlink" Target="http://www.1ppt.com/fanwen/" TargetMode="External"/><Relationship Id="rId10" Type="http://schemas.openxmlformats.org/officeDocument/2006/relationships/hyperlink" Target="http://www.1ppt.com/powerpoint/" TargetMode="External"/><Relationship Id="rId19" Type="http://schemas.openxmlformats.org/officeDocument/2006/relationships/image" Target="../media/image8.png"/><Relationship Id="rId4" Type="http://schemas.openxmlformats.org/officeDocument/2006/relationships/hyperlink" Target="http://www.1ppt.com/hangye/" TargetMode="External"/><Relationship Id="rId9" Type="http://schemas.openxmlformats.org/officeDocument/2006/relationships/hyperlink" Target="http://www.1ppt.com/xiazai/" TargetMode="External"/><Relationship Id="rId14" Type="http://schemas.openxmlformats.org/officeDocument/2006/relationships/hyperlink" Target="http://www.1ppt.com/kejian/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8" name="矩形 13"/>
          <p:cNvSpPr>
            <a:spLocks noChangeArrowheads="1"/>
          </p:cNvSpPr>
          <p:nvPr/>
        </p:nvSpPr>
        <p:spPr bwMode="auto">
          <a:xfrm>
            <a:off x="0" y="2590800"/>
            <a:ext cx="9157447" cy="1107996"/>
          </a:xfrm>
          <a:prstGeom prst="rect">
            <a:avLst/>
          </a:prstGeom>
          <a:noFill/>
          <a:ln>
            <a:noFill/>
            <a:headEnd/>
            <a:tailEnd/>
          </a:ln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 defTabSz="457200" eaLnBrk="0" hangingPunct="0">
              <a:defRPr/>
            </a:pPr>
            <a:r>
              <a:rPr lang="zh-CN" altLang="en-US" sz="6600" dirty="0">
                <a:solidFill>
                  <a:schemeClr val="tx1"/>
                </a:solidFill>
                <a:latin typeface="华文行楷" pitchFamily="2" charset="-122"/>
                <a:ea typeface="华文行楷" pitchFamily="2" charset="-122"/>
              </a:rPr>
              <a:t>走进小说天地</a:t>
            </a:r>
            <a:endParaRPr lang="zh-CN" altLang="zh-CN" sz="6600" dirty="0">
              <a:solidFill>
                <a:schemeClr val="tx1"/>
              </a:solidFill>
              <a:latin typeface="华文行楷" pitchFamily="2" charset="-122"/>
              <a:ea typeface="华文行楷" pitchFamily="2" charset="-122"/>
            </a:endParaRPr>
          </a:p>
        </p:txBody>
      </p:sp>
      <p:sp>
        <p:nvSpPr>
          <p:cNvPr id="2059" name="矩形 13"/>
          <p:cNvSpPr>
            <a:spLocks noChangeArrowheads="1"/>
          </p:cNvSpPr>
          <p:nvPr/>
        </p:nvSpPr>
        <p:spPr bwMode="auto">
          <a:xfrm>
            <a:off x="0" y="1371600"/>
            <a:ext cx="9144000" cy="584775"/>
          </a:xfrm>
          <a:prstGeom prst="rect">
            <a:avLst/>
          </a:prstGeom>
          <a:noFill/>
          <a:ln>
            <a:noFill/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 defTabSz="457200" eaLnBrk="0" hangingPunct="0">
              <a:defRPr/>
            </a:pPr>
            <a:r>
              <a:rPr lang="zh-CN" altLang="en-US" sz="32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第四单</a:t>
            </a:r>
            <a:r>
              <a:rPr lang="zh-CN" altLang="en-US" sz="32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元  综</a:t>
            </a:r>
            <a:r>
              <a:rPr lang="zh-CN" altLang="en-US" sz="32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合性学习</a:t>
            </a:r>
            <a:endParaRPr lang="en-US" altLang="zh-CN" sz="32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2097550" y="4953000"/>
            <a:ext cx="5186035" cy="47025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lvl="0" indent="-342900" algn="ctr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400" b="1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第一</a:t>
            </a:r>
            <a:r>
              <a:rPr lang="en-US" altLang="zh-CN" sz="2400" b="1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400" b="1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模板网</a:t>
            </a:r>
            <a:r>
              <a:rPr lang="en-US" altLang="zh-CN" sz="2400" b="1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-WWW.1PPT.COM</a:t>
            </a:r>
            <a:endParaRPr lang="en-US" altLang="zh-CN" sz="2400" b="1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矩形 2"/>
          <p:cNvSpPr>
            <a:spLocks noChangeArrowheads="1"/>
          </p:cNvSpPr>
          <p:nvPr/>
        </p:nvSpPr>
        <p:spPr bwMode="auto">
          <a:xfrm>
            <a:off x="840126" y="1295400"/>
            <a:ext cx="7602537" cy="41549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defTabSz="457200" eaLnBrk="0" hangingPunct="0">
              <a:lnSpc>
                <a:spcPct val="120000"/>
              </a:lnSpc>
            </a:pPr>
            <a:r>
              <a:rPr lang="en-US" altLang="zh-CN" sz="2000" b="1" dirty="0">
                <a:latin typeface="楷体" pitchFamily="49" charset="-122"/>
                <a:ea typeface="楷体" pitchFamily="49" charset="-122"/>
              </a:rPr>
              <a:t>   “</a:t>
            </a:r>
            <a:r>
              <a:rPr lang="zh-CN" altLang="en-US" sz="2000" b="1" dirty="0">
                <a:latin typeface="楷体" pitchFamily="49" charset="-122"/>
                <a:ea typeface="楷体" pitchFamily="49" charset="-122"/>
              </a:rPr>
              <a:t>这座小土屋应该修一修了。”</a:t>
            </a:r>
          </a:p>
          <a:p>
            <a:pPr defTabSz="457200" eaLnBrk="0" hangingPunct="0">
              <a:lnSpc>
                <a:spcPct val="120000"/>
              </a:lnSpc>
            </a:pPr>
            <a:r>
              <a:rPr lang="zh-CN" altLang="en-US" sz="2000" b="1" dirty="0">
                <a:latin typeface="楷体" pitchFamily="49" charset="-122"/>
                <a:ea typeface="楷体" pitchFamily="49" charset="-122"/>
              </a:rPr>
              <a:t>    “这座土屋再修大一点，修得结实一些就 好了。”</a:t>
            </a:r>
          </a:p>
          <a:p>
            <a:pPr defTabSz="457200" eaLnBrk="0" hangingPunct="0">
              <a:lnSpc>
                <a:spcPct val="120000"/>
              </a:lnSpc>
            </a:pPr>
            <a:r>
              <a:rPr lang="zh-CN" altLang="en-US" sz="2000" b="1" dirty="0">
                <a:latin typeface="楷体" pitchFamily="49" charset="-122"/>
                <a:ea typeface="楷体" pitchFamily="49" charset="-122"/>
              </a:rPr>
              <a:t>    “对呀，大家可以在这儿避雨。我们改天来 修修吧！”雨，唰唰地下着，仿佛从天上垂下来一道道珠帘。</a:t>
            </a:r>
          </a:p>
          <a:p>
            <a:pPr defTabSz="457200" eaLnBrk="0" hangingPunct="0">
              <a:lnSpc>
                <a:spcPct val="120000"/>
              </a:lnSpc>
            </a:pPr>
            <a:r>
              <a:rPr lang="zh-CN" altLang="en-US" sz="2000" b="1" dirty="0">
                <a:latin typeface="楷体" pitchFamily="49" charset="-122"/>
                <a:ea typeface="楷体" pitchFamily="49" charset="-122"/>
              </a:rPr>
              <a:t>   渐渐地，雨小了。</a:t>
            </a:r>
          </a:p>
          <a:p>
            <a:pPr defTabSz="457200" eaLnBrk="0" hangingPunct="0">
              <a:lnSpc>
                <a:spcPct val="120000"/>
              </a:lnSpc>
            </a:pPr>
            <a:r>
              <a:rPr lang="zh-CN" altLang="en-US" sz="2000" b="1" dirty="0">
                <a:latin typeface="楷体" pitchFamily="49" charset="-122"/>
                <a:ea typeface="楷体" pitchFamily="49" charset="-122"/>
              </a:rPr>
              <a:t>   终于，雨停了。</a:t>
            </a:r>
          </a:p>
          <a:p>
            <a:pPr defTabSz="457200" eaLnBrk="0" hangingPunct="0">
              <a:lnSpc>
                <a:spcPct val="120000"/>
              </a:lnSpc>
            </a:pPr>
            <a:r>
              <a:rPr lang="zh-CN" altLang="en-US" sz="2000" b="1" dirty="0">
                <a:latin typeface="楷体" pitchFamily="49" charset="-122"/>
                <a:ea typeface="楷体" pitchFamily="49" charset="-122"/>
              </a:rPr>
              <a:t>   人们争先恐后地挤出了小土屋，说着，笑 着，走了</a:t>
            </a:r>
            <a:r>
              <a:rPr lang="en-US" altLang="zh-CN" sz="2000" b="1" dirty="0">
                <a:latin typeface="楷体" pitchFamily="49" charset="-122"/>
                <a:ea typeface="楷体" pitchFamily="49" charset="-122"/>
              </a:rPr>
              <a:t>……</a:t>
            </a:r>
          </a:p>
          <a:p>
            <a:pPr defTabSz="457200" eaLnBrk="0" hangingPunct="0">
              <a:lnSpc>
                <a:spcPct val="120000"/>
              </a:lnSpc>
            </a:pPr>
            <a:r>
              <a:rPr lang="en-US" altLang="zh-CN" sz="2000" b="1" dirty="0">
                <a:latin typeface="楷体" pitchFamily="49" charset="-122"/>
                <a:ea typeface="楷体" pitchFamily="49" charset="-122"/>
              </a:rPr>
              <a:t>   </a:t>
            </a:r>
            <a:r>
              <a:rPr lang="zh-CN" altLang="en-US" sz="2000" b="1" dirty="0">
                <a:latin typeface="楷体" pitchFamily="49" charset="-122"/>
                <a:ea typeface="楷体" pitchFamily="49" charset="-122"/>
              </a:rPr>
              <a:t>小土屋默默地站在路边，路上又渐渐地静 了，静了</a:t>
            </a:r>
            <a:r>
              <a:rPr lang="en-US" altLang="zh-CN" sz="2000" b="1" dirty="0">
                <a:latin typeface="楷体" pitchFamily="49" charset="-122"/>
                <a:ea typeface="楷体" pitchFamily="49" charset="-122"/>
              </a:rPr>
              <a:t>……</a:t>
            </a:r>
          </a:p>
          <a:p>
            <a:pPr defTabSz="457200" eaLnBrk="0" hangingPunct="0">
              <a:lnSpc>
                <a:spcPct val="120000"/>
              </a:lnSpc>
            </a:pPr>
            <a:r>
              <a:rPr lang="en-US" altLang="zh-CN" sz="2000" b="1" dirty="0">
                <a:latin typeface="楷体" pitchFamily="49" charset="-122"/>
                <a:ea typeface="楷体" pitchFamily="49" charset="-122"/>
              </a:rPr>
              <a:t>   </a:t>
            </a:r>
            <a:r>
              <a:rPr lang="zh-CN" altLang="en-US" sz="2000" b="1" dirty="0">
                <a:latin typeface="楷体" pitchFamily="49" charset="-122"/>
                <a:ea typeface="楷体" pitchFamily="49" charset="-122"/>
              </a:rPr>
              <a:t>路边，那座小小的、不起眼的小土屋，不知 又经历了多少风吹雨打，更加破烂不堪了。行人 还是那样走过，一切，还是照</a:t>
            </a:r>
          </a:p>
          <a:p>
            <a:pPr defTabSz="457200" eaLnBrk="0" hangingPunct="0">
              <a:lnSpc>
                <a:spcPct val="120000"/>
              </a:lnSpc>
            </a:pPr>
            <a:r>
              <a:rPr lang="zh-CN" altLang="en-US" sz="2000" b="1" dirty="0">
                <a:latin typeface="楷体" pitchFamily="49" charset="-122"/>
                <a:ea typeface="楷体" pitchFamily="49" charset="-122"/>
              </a:rPr>
              <a:t>旧</a:t>
            </a:r>
            <a:r>
              <a:rPr lang="en-US" altLang="zh-CN" sz="2000" b="1" dirty="0">
                <a:latin typeface="楷体" pitchFamily="49" charset="-122"/>
                <a:ea typeface="楷体" pitchFamily="49" charset="-122"/>
              </a:rPr>
              <a:t>……</a:t>
            </a:r>
            <a:endParaRPr lang="zh-CN" altLang="zh-CN" sz="2000" b="1" dirty="0">
              <a:latin typeface="楷体" pitchFamily="49" charset="-122"/>
              <a:ea typeface="楷体" pitchFamily="49" charset="-122"/>
            </a:endParaRPr>
          </a:p>
        </p:txBody>
      </p:sp>
      <p:pic>
        <p:nvPicPr>
          <p:cNvPr id="22531" name="Picture 1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55900" y="95250"/>
            <a:ext cx="3633788" cy="919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14"/>
          <p:cNvSpPr>
            <a:spLocks noChangeArrowheads="1"/>
          </p:cNvSpPr>
          <p:nvPr/>
        </p:nvSpPr>
        <p:spPr bwMode="auto">
          <a:xfrm>
            <a:off x="738188" y="1690261"/>
            <a:ext cx="8018462" cy="409342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anchor="ctr">
            <a:spAutoFit/>
          </a:bodyPr>
          <a:lstStyle/>
          <a:p>
            <a:pPr defTabSz="457200" eaLnBrk="0" hangingPunct="0">
              <a:lnSpc>
                <a:spcPct val="130000"/>
              </a:lnSpc>
              <a:defRPr/>
            </a:pPr>
            <a:r>
              <a:rPr lang="en-US" altLang="zh-CN" sz="2000" b="1" dirty="0">
                <a:solidFill>
                  <a:srgbClr val="0000FF"/>
                </a:solidFill>
                <a:latin typeface="+mn-ea"/>
                <a:ea typeface="+mn-ea"/>
                <a:cs typeface="Times New Roman" pitchFamily="18" charset="0"/>
              </a:rPr>
              <a:t>【</a:t>
            </a:r>
            <a:r>
              <a:rPr lang="zh-CN" altLang="en-US" sz="2000" b="1" dirty="0">
                <a:solidFill>
                  <a:srgbClr val="0000FF"/>
                </a:solidFill>
                <a:latin typeface="+mn-ea"/>
                <a:ea typeface="+mn-ea"/>
                <a:cs typeface="Times New Roman" pitchFamily="18" charset="0"/>
              </a:rPr>
              <a:t>中考</a:t>
            </a:r>
            <a:r>
              <a:rPr lang="en-US" altLang="zh-CN" sz="2000" b="1" dirty="0">
                <a:solidFill>
                  <a:srgbClr val="0000FF"/>
                </a:solidFill>
                <a:latin typeface="+mn-ea"/>
                <a:ea typeface="+mn-ea"/>
                <a:cs typeface="Times New Roman" pitchFamily="18" charset="0"/>
              </a:rPr>
              <a:t>•</a:t>
            </a:r>
            <a:r>
              <a:rPr lang="zh-CN" altLang="en-US" sz="2000" b="1" dirty="0">
                <a:solidFill>
                  <a:srgbClr val="0000FF"/>
                </a:solidFill>
                <a:latin typeface="+mn-ea"/>
                <a:ea typeface="+mn-ea"/>
                <a:cs typeface="Times New Roman" pitchFamily="18" charset="0"/>
              </a:rPr>
              <a:t>长沙节选</a:t>
            </a:r>
            <a:r>
              <a:rPr lang="en-US" altLang="zh-CN" sz="2000" b="1" dirty="0">
                <a:solidFill>
                  <a:srgbClr val="0000FF"/>
                </a:solidFill>
                <a:latin typeface="+mn-ea"/>
                <a:ea typeface="+mn-ea"/>
                <a:cs typeface="Times New Roman" pitchFamily="18" charset="0"/>
              </a:rPr>
              <a:t>】</a:t>
            </a:r>
            <a:r>
              <a:rPr lang="zh-CN" altLang="en-US" sz="2000" b="1" dirty="0">
                <a:latin typeface="+mn-ea"/>
                <a:ea typeface="+mn-ea"/>
                <a:cs typeface="Times New Roman" pitchFamily="18" charset="0"/>
              </a:rPr>
              <a:t>综合性学习。（</a:t>
            </a:r>
            <a:r>
              <a:rPr lang="en-US" altLang="zh-CN" sz="2000" b="1" dirty="0">
                <a:latin typeface="+mn-ea"/>
                <a:ea typeface="+mn-ea"/>
                <a:cs typeface="Times New Roman" pitchFamily="18" charset="0"/>
              </a:rPr>
              <a:t>4</a:t>
            </a:r>
            <a:r>
              <a:rPr lang="zh-CN" altLang="en-US" sz="2000" b="1" dirty="0">
                <a:latin typeface="+mn-ea"/>
                <a:ea typeface="+mn-ea"/>
                <a:cs typeface="Times New Roman" pitchFamily="18" charset="0"/>
              </a:rPr>
              <a:t>分）</a:t>
            </a:r>
          </a:p>
          <a:p>
            <a:pPr defTabSz="457200" eaLnBrk="0" hangingPunct="0">
              <a:lnSpc>
                <a:spcPct val="130000"/>
              </a:lnSpc>
              <a:defRPr/>
            </a:pPr>
            <a:r>
              <a:rPr lang="zh-CN" altLang="en-US" sz="2000" b="1" dirty="0">
                <a:latin typeface="+mn-ea"/>
                <a:ea typeface="+mn-ea"/>
                <a:cs typeface="Times New Roman" pitchFamily="18" charset="0"/>
              </a:rPr>
              <a:t>某班拟开展“走进文学部落”系列活动，请你参 加并完成下列任务。</a:t>
            </a:r>
          </a:p>
          <a:p>
            <a:pPr defTabSz="457200" eaLnBrk="0" hangingPunct="0">
              <a:lnSpc>
                <a:spcPct val="130000"/>
              </a:lnSpc>
              <a:defRPr/>
            </a:pPr>
            <a:r>
              <a:rPr lang="en-US" altLang="zh-CN" sz="2000" b="1" dirty="0">
                <a:latin typeface="+mn-ea"/>
                <a:ea typeface="+mn-ea"/>
                <a:cs typeface="Times New Roman" pitchFamily="18" charset="0"/>
              </a:rPr>
              <a:t>1.</a:t>
            </a:r>
            <a:r>
              <a:rPr lang="zh-CN" altLang="en-US" sz="2000" b="1" dirty="0">
                <a:latin typeface="+mn-ea"/>
                <a:ea typeface="+mn-ea"/>
                <a:cs typeface="Times New Roman" pitchFamily="18" charset="0"/>
              </a:rPr>
              <a:t>班上准备创办一份班刊，请你给班刊取一个富有文学韵味的刊</a:t>
            </a:r>
            <a:endParaRPr lang="en-US" altLang="zh-CN" sz="2000" b="1" dirty="0">
              <a:latin typeface="+mn-ea"/>
              <a:ea typeface="+mn-ea"/>
              <a:cs typeface="Times New Roman" pitchFamily="18" charset="0"/>
            </a:endParaRPr>
          </a:p>
          <a:p>
            <a:pPr marL="269875" defTabSz="457200" eaLnBrk="0" hangingPunct="0">
              <a:lnSpc>
                <a:spcPct val="130000"/>
              </a:lnSpc>
              <a:defRPr/>
            </a:pPr>
            <a:r>
              <a:rPr lang="zh-CN" altLang="en-US" sz="2000" b="1" dirty="0">
                <a:latin typeface="+mn-ea"/>
                <a:ea typeface="+mn-ea"/>
                <a:cs typeface="Times New Roman" pitchFamily="18" charset="0"/>
              </a:rPr>
              <a:t>名。（</a:t>
            </a:r>
            <a:r>
              <a:rPr lang="en-US" altLang="zh-CN" sz="2000" b="1" dirty="0">
                <a:latin typeface="+mn-ea"/>
                <a:ea typeface="+mn-ea"/>
                <a:cs typeface="Times New Roman" pitchFamily="18" charset="0"/>
              </a:rPr>
              <a:t>2</a:t>
            </a:r>
            <a:r>
              <a:rPr lang="zh-CN" altLang="en-US" sz="2000" b="1" dirty="0">
                <a:latin typeface="+mn-ea"/>
                <a:ea typeface="+mn-ea"/>
                <a:cs typeface="Times New Roman" pitchFamily="18" charset="0"/>
              </a:rPr>
              <a:t>分）</a:t>
            </a:r>
          </a:p>
          <a:p>
            <a:pPr defTabSz="457200" eaLnBrk="0" hangingPunct="0">
              <a:lnSpc>
                <a:spcPct val="130000"/>
              </a:lnSpc>
              <a:defRPr/>
            </a:pPr>
            <a:r>
              <a:rPr lang="en-US" altLang="zh-CN" sz="2000" b="1" dirty="0">
                <a:latin typeface="+mn-ea"/>
                <a:ea typeface="+mn-ea"/>
                <a:cs typeface="Times New Roman" pitchFamily="18" charset="0"/>
              </a:rPr>
              <a:t>2.</a:t>
            </a:r>
            <a:r>
              <a:rPr lang="zh-CN" altLang="en-US" sz="2000" b="1" dirty="0">
                <a:latin typeface="+mn-ea"/>
                <a:ea typeface="+mn-ea"/>
                <a:cs typeface="Times New Roman" pitchFamily="18" charset="0"/>
              </a:rPr>
              <a:t>班级文学社要选取一副对联悬挂在其阅览室，最合适的一项是</a:t>
            </a:r>
            <a:endParaRPr lang="en-US" altLang="zh-CN" sz="2000" b="1" dirty="0">
              <a:latin typeface="+mn-ea"/>
              <a:ea typeface="+mn-ea"/>
              <a:cs typeface="Times New Roman" pitchFamily="18" charset="0"/>
            </a:endParaRPr>
          </a:p>
          <a:p>
            <a:pPr indent="269875" defTabSz="457200" eaLnBrk="0" hangingPunct="0">
              <a:lnSpc>
                <a:spcPct val="130000"/>
              </a:lnSpc>
              <a:defRPr/>
            </a:pPr>
            <a:r>
              <a:rPr lang="zh-CN" altLang="en-US" sz="2000" b="1" dirty="0">
                <a:latin typeface="+mn-ea"/>
                <a:ea typeface="+mn-ea"/>
                <a:cs typeface="Times New Roman" pitchFamily="18" charset="0"/>
              </a:rPr>
              <a:t>（    	）（</a:t>
            </a:r>
            <a:r>
              <a:rPr lang="en-US" altLang="zh-CN" sz="2000" b="1" dirty="0">
                <a:latin typeface="+mn-ea"/>
                <a:ea typeface="+mn-ea"/>
                <a:cs typeface="Times New Roman" pitchFamily="18" charset="0"/>
              </a:rPr>
              <a:t>2</a:t>
            </a:r>
            <a:r>
              <a:rPr lang="zh-CN" altLang="en-US" sz="2000" b="1" dirty="0">
                <a:latin typeface="+mn-ea"/>
                <a:ea typeface="+mn-ea"/>
                <a:cs typeface="Times New Roman" pitchFamily="18" charset="0"/>
              </a:rPr>
              <a:t>分）</a:t>
            </a:r>
          </a:p>
          <a:p>
            <a:pPr indent="269875" defTabSz="457200" eaLnBrk="0" hangingPunct="0">
              <a:lnSpc>
                <a:spcPct val="130000"/>
              </a:lnSpc>
              <a:defRPr/>
            </a:pPr>
            <a:r>
              <a:rPr lang="en-US" altLang="zh-CN" sz="2000" b="1" dirty="0">
                <a:latin typeface="+mn-ea"/>
                <a:ea typeface="+mn-ea"/>
                <a:cs typeface="Times New Roman" pitchFamily="18" charset="0"/>
              </a:rPr>
              <a:t>A.</a:t>
            </a:r>
            <a:r>
              <a:rPr lang="zh-CN" altLang="en-US" sz="2000" b="1" dirty="0">
                <a:latin typeface="+mn-ea"/>
                <a:ea typeface="+mn-ea"/>
                <a:cs typeface="Times New Roman" pitchFamily="18" charset="0"/>
              </a:rPr>
              <a:t>宾至如归，稍安毋躁</a:t>
            </a:r>
          </a:p>
          <a:p>
            <a:pPr indent="269875" defTabSz="457200" eaLnBrk="0" hangingPunct="0">
              <a:lnSpc>
                <a:spcPct val="130000"/>
              </a:lnSpc>
              <a:defRPr/>
            </a:pPr>
            <a:r>
              <a:rPr lang="en-US" altLang="zh-CN" sz="2000" b="1" dirty="0">
                <a:latin typeface="+mn-ea"/>
                <a:ea typeface="+mn-ea"/>
                <a:cs typeface="Times New Roman" pitchFamily="18" charset="0"/>
              </a:rPr>
              <a:t>B.</a:t>
            </a:r>
            <a:r>
              <a:rPr lang="zh-CN" altLang="en-US" sz="2000" b="1" dirty="0">
                <a:latin typeface="+mn-ea"/>
                <a:ea typeface="+mn-ea"/>
                <a:cs typeface="Times New Roman" pitchFamily="18" charset="0"/>
              </a:rPr>
              <a:t>四面荷花三面柳，一城山色半城湖</a:t>
            </a:r>
          </a:p>
          <a:p>
            <a:pPr indent="269875" defTabSz="457200" eaLnBrk="0" hangingPunct="0">
              <a:lnSpc>
                <a:spcPct val="130000"/>
              </a:lnSpc>
              <a:defRPr/>
            </a:pPr>
            <a:r>
              <a:rPr lang="en-US" altLang="zh-CN" sz="2000" b="1" dirty="0">
                <a:latin typeface="+mn-ea"/>
                <a:ea typeface="+mn-ea"/>
                <a:cs typeface="Times New Roman" pitchFamily="18" charset="0"/>
              </a:rPr>
              <a:t>C.</a:t>
            </a:r>
            <a:r>
              <a:rPr lang="zh-CN" altLang="en-US" sz="2000" b="1" dirty="0">
                <a:latin typeface="+mn-ea"/>
                <a:ea typeface="+mn-ea"/>
                <a:cs typeface="Times New Roman" pitchFamily="18" charset="0"/>
              </a:rPr>
              <a:t>室雅何须大，书香不在</a:t>
            </a:r>
            <a:r>
              <a:rPr lang="zh-CN" altLang="en-US" sz="2000" b="1" dirty="0" smtClean="0">
                <a:latin typeface="+mn-ea"/>
                <a:ea typeface="+mn-ea"/>
                <a:cs typeface="Times New Roman" pitchFamily="18" charset="0"/>
              </a:rPr>
              <a:t>多 </a:t>
            </a:r>
            <a:endParaRPr lang="zh-CN" altLang="en-US" sz="2000" b="1" dirty="0">
              <a:latin typeface="+mn-ea"/>
              <a:ea typeface="+mn-ea"/>
              <a:cs typeface="Times New Roman" pitchFamily="18" charset="0"/>
            </a:endParaRPr>
          </a:p>
          <a:p>
            <a:pPr indent="269875" defTabSz="457200" eaLnBrk="0" hangingPunct="0">
              <a:lnSpc>
                <a:spcPct val="130000"/>
              </a:lnSpc>
              <a:defRPr/>
            </a:pPr>
            <a:r>
              <a:rPr lang="en-US" altLang="zh-CN" sz="2000" b="1" dirty="0">
                <a:latin typeface="+mn-ea"/>
                <a:ea typeface="+mn-ea"/>
                <a:cs typeface="Times New Roman" pitchFamily="18" charset="0"/>
              </a:rPr>
              <a:t>D.</a:t>
            </a:r>
            <a:r>
              <a:rPr lang="zh-CN" altLang="en-US" sz="2000" b="1" dirty="0">
                <a:latin typeface="+mn-ea"/>
                <a:ea typeface="+mn-ea"/>
                <a:cs typeface="Times New Roman" pitchFamily="18" charset="0"/>
              </a:rPr>
              <a:t>藏古今学术，聚天地精</a:t>
            </a:r>
            <a:r>
              <a:rPr lang="zh-CN" altLang="en-US" sz="2000" b="1" dirty="0" smtClean="0">
                <a:latin typeface="+mn-ea"/>
                <a:ea typeface="+mn-ea"/>
                <a:cs typeface="Times New Roman" pitchFamily="18" charset="0"/>
              </a:rPr>
              <a:t>华 </a:t>
            </a:r>
            <a:endParaRPr lang="zh-CN" altLang="en-US" sz="2000" b="1" dirty="0">
              <a:latin typeface="+mn-ea"/>
              <a:ea typeface="+mn-ea"/>
            </a:endParaRPr>
          </a:p>
        </p:txBody>
      </p:sp>
      <p:pic>
        <p:nvPicPr>
          <p:cNvPr id="23555" name="Picture 1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57513" y="0"/>
            <a:ext cx="3228975" cy="96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47664" y="4437112"/>
            <a:ext cx="6455579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www.1ppt.com/ziliao/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www.1ppt.com/shiti/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www.1ppt.com/jiaoan/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论坛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8"/>
              </a:rPr>
              <a:t>www.1ppt.cn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9144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0802" y="315180"/>
            <a:ext cx="7711638" cy="268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3" y="3097345"/>
            <a:ext cx="4103687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3097345"/>
            <a:ext cx="4103688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15816" y="3097345"/>
            <a:ext cx="39370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34001" y="3097345"/>
            <a:ext cx="39370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44230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804863" y="1447800"/>
            <a:ext cx="7577137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457200">
              <a:lnSpc>
                <a:spcPct val="150000"/>
              </a:lnSpc>
              <a:defRPr/>
            </a:pPr>
            <a:r>
              <a:rPr lang="en-US" altLang="zh-CN" sz="2100" b="1" dirty="0">
                <a:latin typeface="+mn-ea"/>
                <a:ea typeface="+mn-ea"/>
              </a:rPr>
              <a:t>     </a:t>
            </a:r>
            <a:r>
              <a:rPr lang="zh-CN" altLang="zh-CN" sz="2100" b="1" dirty="0">
                <a:latin typeface="+mn-ea"/>
                <a:ea typeface="+mn-ea"/>
              </a:rPr>
              <a:t>读</a:t>
            </a:r>
            <a:r>
              <a:rPr lang="zh-CN" altLang="en-US" sz="2100" b="1" dirty="0">
                <a:latin typeface="+mn-ea"/>
                <a:ea typeface="+mn-ea"/>
              </a:rPr>
              <a:t>小说</a:t>
            </a:r>
            <a:r>
              <a:rPr lang="zh-CN" altLang="zh-CN" sz="2100" b="1" dirty="0">
                <a:latin typeface="+mn-ea"/>
                <a:ea typeface="+mn-ea"/>
              </a:rPr>
              <a:t>是非常有益的。著名作家莎士比亚曾说过：“书籍是全世界的营养品。”高尔基曾说过：“书籍是人类进步的阶梯。”俄国作家列夫·托尔斯泰说过：“理想的书籍是智慧的钥匙。”“读书好，多读书，读好书”则是冰心老人一生读书的经验总结。书籍在你寂寞时陪伴着你，在失败时给你鼓励，在伤心时给予你安慰。书籍是一个永远不会抛弃、背叛你的朋友。今天，让我们走进综合性学习《</a:t>
            </a:r>
            <a:r>
              <a:rPr lang="zh-CN" altLang="en-US" sz="2100" b="1" dirty="0">
                <a:latin typeface="+mn-ea"/>
                <a:ea typeface="+mn-ea"/>
              </a:rPr>
              <a:t>走进小说天地</a:t>
            </a:r>
            <a:r>
              <a:rPr lang="zh-CN" altLang="zh-CN" sz="2100" b="1" dirty="0">
                <a:latin typeface="+mn-ea"/>
                <a:ea typeface="+mn-ea"/>
              </a:rPr>
              <a:t>》，一起去体验读书的乐趣。</a:t>
            </a:r>
          </a:p>
        </p:txBody>
      </p:sp>
      <p:pic>
        <p:nvPicPr>
          <p:cNvPr id="14339" name="Picture 1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51138" y="171450"/>
            <a:ext cx="3641725" cy="88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14" descr="http://c.hiphotos.baidu.com/space/pic/item/d043ad4bd11373f028811e0ba40f4bfbfaed04e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36700" y="1360488"/>
            <a:ext cx="5694363" cy="3794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矩形 2"/>
          <p:cNvSpPr/>
          <p:nvPr/>
        </p:nvSpPr>
        <p:spPr>
          <a:xfrm>
            <a:off x="2057400" y="5059039"/>
            <a:ext cx="5376862" cy="984250"/>
          </a:xfrm>
          <a:prstGeom prst="rect">
            <a:avLst/>
          </a:prstGeom>
        </p:spPr>
        <p:txBody>
          <a:bodyPr>
            <a:spAutoFit/>
          </a:bodyPr>
          <a:lstStyle/>
          <a:p>
            <a:pPr defTabSz="457200" eaLnBrk="0" hangingPunct="0">
              <a:defRPr/>
            </a:pPr>
            <a:endParaRPr lang="zh-CN" altLang="en-US" dirty="0">
              <a:latin typeface="Calibri" pitchFamily="34" charset="0"/>
            </a:endParaRPr>
          </a:p>
          <a:p>
            <a:pPr defTabSz="457200" eaLnBrk="0" hangingPunct="0">
              <a:defRPr/>
            </a:pPr>
            <a:r>
              <a:rPr lang="zh-CN" altLang="en-US" sz="2400" b="1" dirty="0">
                <a:latin typeface="+mn-ea"/>
                <a:ea typeface="+mn-ea"/>
              </a:rPr>
              <a:t>读书使人心明眼亮。 </a:t>
            </a:r>
            <a:r>
              <a:rPr lang="en-US" altLang="zh-CN" sz="2400" b="1" dirty="0">
                <a:latin typeface="+mn-ea"/>
                <a:ea typeface="+mn-ea"/>
              </a:rPr>
              <a:t>—— </a:t>
            </a:r>
            <a:r>
              <a:rPr lang="zh-CN" altLang="en-US" sz="2400" b="1" dirty="0">
                <a:latin typeface="+mn-ea"/>
                <a:ea typeface="+mn-ea"/>
              </a:rPr>
              <a:t>伏尔泰</a:t>
            </a:r>
          </a:p>
        </p:txBody>
      </p:sp>
      <p:pic>
        <p:nvPicPr>
          <p:cNvPr id="15364" name="Picture 1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51138" y="171450"/>
            <a:ext cx="3641725" cy="88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14" descr="http://file5.mafengwo.net/M00/F8/16/wKgBjE8-CsTkCgODAABofeNBMVc03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09725" y="1287463"/>
            <a:ext cx="5049838" cy="3773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矩形 2"/>
          <p:cNvSpPr/>
          <p:nvPr/>
        </p:nvSpPr>
        <p:spPr>
          <a:xfrm>
            <a:off x="796925" y="5465763"/>
            <a:ext cx="8018463" cy="800100"/>
          </a:xfrm>
          <a:prstGeom prst="rect">
            <a:avLst/>
          </a:prstGeom>
        </p:spPr>
        <p:txBody>
          <a:bodyPr>
            <a:spAutoFit/>
          </a:bodyPr>
          <a:lstStyle/>
          <a:p>
            <a:pPr defTabSz="457200" eaLnBrk="0" hangingPunct="0">
              <a:lnSpc>
                <a:spcPct val="150000"/>
              </a:lnSpc>
              <a:defRPr/>
            </a:pPr>
            <a:r>
              <a:rPr lang="zh-CN" altLang="en-US" sz="2200" b="1" dirty="0">
                <a:solidFill>
                  <a:srgbClr val="FF0000"/>
                </a:solidFill>
                <a:latin typeface="+mn-ea"/>
                <a:ea typeface="+mn-ea"/>
              </a:rPr>
              <a:t> </a:t>
            </a:r>
            <a:r>
              <a:rPr lang="zh-CN" altLang="en-US" sz="2200" b="1" dirty="0">
                <a:latin typeface="+mn-ea"/>
                <a:ea typeface="+mn-ea"/>
              </a:rPr>
              <a:t>不去读书就没有真正的教养，同时也不可能有什么鉴别力。 </a:t>
            </a:r>
          </a:p>
        </p:txBody>
      </p:sp>
      <p:pic>
        <p:nvPicPr>
          <p:cNvPr id="16388" name="Picture 1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51138" y="171450"/>
            <a:ext cx="3641725" cy="88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矩形 2"/>
          <p:cNvSpPr>
            <a:spLocks noChangeArrowheads="1"/>
          </p:cNvSpPr>
          <p:nvPr/>
        </p:nvSpPr>
        <p:spPr bwMode="auto">
          <a:xfrm>
            <a:off x="381000" y="1524000"/>
            <a:ext cx="8153400" cy="3416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1074738" indent="-1074738" defTabSz="457200" eaLnBrk="0" hangingPunct="0">
              <a:lnSpc>
                <a:spcPct val="150000"/>
              </a:lnSpc>
            </a:pPr>
            <a:r>
              <a:rPr lang="en-US" altLang="zh-CN" sz="2400" b="1" dirty="0">
                <a:latin typeface="宋体" pitchFamily="2" charset="-122"/>
              </a:rPr>
              <a:t>    1. </a:t>
            </a:r>
            <a:r>
              <a:rPr lang="zh-CN" altLang="en-US" sz="2400" b="1" dirty="0">
                <a:latin typeface="宋体" pitchFamily="2" charset="-122"/>
              </a:rPr>
              <a:t>激发同学们的阅读兴趣，扩大阅读视野，陶冶高尚的情操。</a:t>
            </a:r>
          </a:p>
          <a:p>
            <a:pPr marL="1074738" indent="-1074738" defTabSz="457200" eaLnBrk="0" hangingPunct="0">
              <a:lnSpc>
                <a:spcPct val="150000"/>
              </a:lnSpc>
            </a:pPr>
            <a:r>
              <a:rPr lang="zh-CN" altLang="en-US" sz="2400" b="1" dirty="0">
                <a:latin typeface="宋体" pitchFamily="2" charset="-122"/>
              </a:rPr>
              <a:t>    </a:t>
            </a:r>
            <a:r>
              <a:rPr lang="en-US" altLang="zh-CN" sz="2400" b="1" dirty="0">
                <a:latin typeface="宋体" pitchFamily="2" charset="-122"/>
              </a:rPr>
              <a:t>2. </a:t>
            </a:r>
            <a:r>
              <a:rPr lang="zh-CN" altLang="en-US" sz="2400" b="1" dirty="0">
                <a:latin typeface="宋体" pitchFamily="2" charset="-122"/>
              </a:rPr>
              <a:t>能用普通话复述小说情节，介绍小说人物，做到生动有趣，引人入胜。</a:t>
            </a:r>
          </a:p>
          <a:p>
            <a:pPr marL="1074738" indent="-1074738" defTabSz="457200" eaLnBrk="0" hangingPunct="0">
              <a:lnSpc>
                <a:spcPct val="150000"/>
              </a:lnSpc>
            </a:pPr>
            <a:r>
              <a:rPr lang="zh-CN" altLang="en-US" sz="2400" b="1" dirty="0">
                <a:latin typeface="宋体" pitchFamily="2" charset="-122"/>
              </a:rPr>
              <a:t>    </a:t>
            </a:r>
            <a:r>
              <a:rPr lang="en-US" altLang="zh-CN" sz="2400" b="1" dirty="0">
                <a:latin typeface="宋体" pitchFamily="2" charset="-122"/>
              </a:rPr>
              <a:t>3. </a:t>
            </a:r>
            <a:r>
              <a:rPr lang="zh-CN" altLang="en-US" sz="2400" b="1" dirty="0">
                <a:latin typeface="宋体" pitchFamily="2" charset="-122"/>
              </a:rPr>
              <a:t>发挥想象力和创造力，学习虚构故事，尝试进行小说创作。</a:t>
            </a:r>
            <a:endParaRPr lang="zh-CN" altLang="zh-CN" sz="2400" b="1" dirty="0">
              <a:latin typeface="宋体" pitchFamily="2" charset="-122"/>
            </a:endParaRPr>
          </a:p>
        </p:txBody>
      </p:sp>
      <p:pic>
        <p:nvPicPr>
          <p:cNvPr id="17411" name="Picture 1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55900" y="95250"/>
            <a:ext cx="3633788" cy="995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矩形 2"/>
          <p:cNvSpPr>
            <a:spLocks noChangeArrowheads="1"/>
          </p:cNvSpPr>
          <p:nvPr/>
        </p:nvSpPr>
        <p:spPr bwMode="auto">
          <a:xfrm>
            <a:off x="236538" y="1614488"/>
            <a:ext cx="8315325" cy="3663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1258888" indent="-1258888" defTabSz="457200" eaLnBrk="0" hangingPunct="0">
              <a:lnSpc>
                <a:spcPct val="150000"/>
              </a:lnSpc>
            </a:pPr>
            <a:r>
              <a:rPr lang="en-US" altLang="zh-CN" sz="2300" b="1" dirty="0">
                <a:latin typeface="宋体" pitchFamily="2" charset="-122"/>
              </a:rPr>
              <a:t>     1. </a:t>
            </a:r>
            <a:r>
              <a:rPr lang="zh-CN" altLang="en-US" sz="2300" b="1" dirty="0">
                <a:latin typeface="宋体" pitchFamily="2" charset="-122"/>
              </a:rPr>
              <a:t>课后阅读一部自己喜欢的小说，仔细梳理小说的故事情节，得出自己新的体悟。</a:t>
            </a:r>
          </a:p>
          <a:p>
            <a:pPr marL="1258888" indent="-1258888" defTabSz="457200" eaLnBrk="0" hangingPunct="0">
              <a:lnSpc>
                <a:spcPct val="150000"/>
              </a:lnSpc>
            </a:pPr>
            <a:r>
              <a:rPr lang="zh-CN" altLang="en-US" sz="2300" b="1" dirty="0">
                <a:latin typeface="宋体" pitchFamily="2" charset="-122"/>
              </a:rPr>
              <a:t>     </a:t>
            </a:r>
            <a:r>
              <a:rPr lang="en-US" altLang="zh-CN" sz="2300" b="1" dirty="0">
                <a:latin typeface="宋体" pitchFamily="2" charset="-122"/>
              </a:rPr>
              <a:t>2. </a:t>
            </a:r>
            <a:r>
              <a:rPr lang="zh-CN" altLang="en-US" sz="2300" b="1" dirty="0">
                <a:latin typeface="宋体" pitchFamily="2" charset="-122"/>
              </a:rPr>
              <a:t>全班同学分成几个小组，用卡片的形式给小说中的人物建立档案，汇总全班材料编一期手抄报。</a:t>
            </a:r>
          </a:p>
          <a:p>
            <a:pPr marL="1258888" indent="-1258888" defTabSz="457200" eaLnBrk="0" hangingPunct="0">
              <a:lnSpc>
                <a:spcPct val="150000"/>
              </a:lnSpc>
            </a:pPr>
            <a:r>
              <a:rPr lang="zh-CN" altLang="en-US" sz="2300" b="1" dirty="0">
                <a:latin typeface="宋体" pitchFamily="2" charset="-122"/>
              </a:rPr>
              <a:t>     </a:t>
            </a:r>
            <a:r>
              <a:rPr lang="en-US" altLang="zh-CN" sz="2300" b="1" dirty="0">
                <a:latin typeface="宋体" pitchFamily="2" charset="-122"/>
              </a:rPr>
              <a:t>3. </a:t>
            </a:r>
            <a:r>
              <a:rPr lang="zh-CN" altLang="en-US" sz="2300" b="1" dirty="0">
                <a:latin typeface="宋体" pitchFamily="2" charset="-122"/>
              </a:rPr>
              <a:t>发挥想象力，自己编写一个故事或创作一篇小小说。</a:t>
            </a:r>
            <a:endParaRPr lang="zh-CN" altLang="zh-CN" sz="2300" b="1" dirty="0">
              <a:latin typeface="宋体" pitchFamily="2" charset="-122"/>
            </a:endParaRPr>
          </a:p>
        </p:txBody>
      </p:sp>
      <p:pic>
        <p:nvPicPr>
          <p:cNvPr id="18435" name="Picture 1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55900" y="95250"/>
            <a:ext cx="3633788" cy="995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609600" y="1295400"/>
            <a:ext cx="8024812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457200" eaLnBrk="0" hangingPunct="0">
              <a:lnSpc>
                <a:spcPct val="120000"/>
              </a:lnSpc>
              <a:defRPr/>
            </a:pPr>
            <a:r>
              <a:rPr lang="zh-CN" altLang="en-US" sz="2000" b="1" dirty="0">
                <a:solidFill>
                  <a:srgbClr val="C00000"/>
                </a:solidFill>
                <a:latin typeface="+mn-ea"/>
                <a:ea typeface="+mn-ea"/>
              </a:rPr>
              <a:t>一、小说故事会</a:t>
            </a:r>
          </a:p>
          <a:p>
            <a:pPr defTabSz="457200" eaLnBrk="0" hangingPunct="0">
              <a:lnSpc>
                <a:spcPct val="120000"/>
              </a:lnSpc>
              <a:defRPr/>
            </a:pPr>
            <a:r>
              <a:rPr lang="zh-CN" altLang="en-US" sz="2000" b="1" dirty="0">
                <a:solidFill>
                  <a:srgbClr val="FF0000"/>
                </a:solidFill>
                <a:latin typeface="+mn-ea"/>
                <a:ea typeface="+mn-ea"/>
              </a:rPr>
              <a:t>活动要求：</a:t>
            </a:r>
            <a:r>
              <a:rPr lang="zh-CN" altLang="en-US" sz="2000" b="1" dirty="0">
                <a:latin typeface="+mn-ea"/>
                <a:ea typeface="+mn-ea"/>
              </a:rPr>
              <a:t>以班级为单位，组织一次“小说故事会”。</a:t>
            </a:r>
          </a:p>
          <a:p>
            <a:pPr defTabSz="457200" eaLnBrk="0" hangingPunct="0">
              <a:lnSpc>
                <a:spcPct val="120000"/>
              </a:lnSpc>
              <a:defRPr/>
            </a:pPr>
            <a:r>
              <a:rPr lang="zh-CN" altLang="en-US" sz="2000" b="1" dirty="0">
                <a:solidFill>
                  <a:srgbClr val="FF0000"/>
                </a:solidFill>
                <a:latin typeface="+mn-ea"/>
                <a:ea typeface="+mn-ea"/>
              </a:rPr>
              <a:t>活动步骤：</a:t>
            </a:r>
          </a:p>
          <a:p>
            <a:pPr marL="1074738" indent="-1074738" defTabSz="457200" eaLnBrk="0" hangingPunct="0">
              <a:lnSpc>
                <a:spcPct val="120000"/>
              </a:lnSpc>
              <a:defRPr/>
            </a:pPr>
            <a:r>
              <a:rPr lang="zh-CN" altLang="en-US" sz="2000" b="1" dirty="0">
                <a:latin typeface="+mn-ea"/>
                <a:ea typeface="+mn-ea"/>
              </a:rPr>
              <a:t>步骤一：回顾自己阅读小说的经历，想想哪部（篇）小说的情节最吸引你。选定一部，再读几遍，以流程图的形式将小说的情节梳理清楚。尝试用自己的话语，重新组织小说情节。</a:t>
            </a:r>
          </a:p>
          <a:p>
            <a:pPr marL="1074738" indent="-1074738" defTabSz="457200" eaLnBrk="0" hangingPunct="0">
              <a:lnSpc>
                <a:spcPct val="120000"/>
              </a:lnSpc>
              <a:defRPr/>
            </a:pPr>
            <a:r>
              <a:rPr lang="zh-CN" altLang="en-US" sz="2000" b="1" dirty="0">
                <a:latin typeface="+mn-ea"/>
                <a:ea typeface="+mn-ea"/>
              </a:rPr>
              <a:t>步骤二：搜集相关资料，理清小说的结构。想一想，作者运用了哪些构思技巧使读者有兴趣读下去？</a:t>
            </a:r>
          </a:p>
          <a:p>
            <a:pPr marL="1074738" indent="-1074738" defTabSz="457200" eaLnBrk="0" hangingPunct="0">
              <a:lnSpc>
                <a:spcPct val="120000"/>
              </a:lnSpc>
              <a:defRPr/>
            </a:pPr>
            <a:r>
              <a:rPr lang="zh-CN" altLang="en-US" sz="2000" b="1" dirty="0">
                <a:latin typeface="+mn-ea"/>
                <a:ea typeface="+mn-ea"/>
              </a:rPr>
              <a:t>步骤三：小组内试讲一次，请小组成员为你提一些意见。根据大家的建议，对讲述的内容和方式作出调整。</a:t>
            </a:r>
          </a:p>
          <a:p>
            <a:pPr defTabSz="457200" eaLnBrk="0" hangingPunct="0">
              <a:lnSpc>
                <a:spcPct val="120000"/>
              </a:lnSpc>
              <a:defRPr/>
            </a:pPr>
            <a:r>
              <a:rPr lang="zh-CN" altLang="en-US" sz="2000" b="1" dirty="0">
                <a:latin typeface="+mn-ea"/>
                <a:ea typeface="+mn-ea"/>
              </a:rPr>
              <a:t>步骤四：班级展示结束，请同学们点评，评选班级“故事大王”。</a:t>
            </a:r>
            <a:endParaRPr lang="zh-CN" altLang="zh-CN" sz="2000" b="1" dirty="0">
              <a:latin typeface="+mn-ea"/>
              <a:ea typeface="+mn-ea"/>
            </a:endParaRPr>
          </a:p>
        </p:txBody>
      </p:sp>
      <p:pic>
        <p:nvPicPr>
          <p:cNvPr id="19459" name="Picture 1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55900" y="95250"/>
            <a:ext cx="3633788" cy="919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007231" y="1447800"/>
            <a:ext cx="7440612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28650" indent="-628650" defTabSz="457200" eaLnBrk="0" hangingPunct="0">
              <a:lnSpc>
                <a:spcPct val="150000"/>
              </a:lnSpc>
              <a:defRPr/>
            </a:pPr>
            <a:r>
              <a:rPr lang="zh-CN" altLang="en-US" sz="2000" b="1" dirty="0">
                <a:solidFill>
                  <a:srgbClr val="C00000"/>
                </a:solidFill>
                <a:latin typeface="+mn-ea"/>
                <a:ea typeface="+mn-ea"/>
              </a:rPr>
              <a:t>示例：</a:t>
            </a:r>
            <a:endParaRPr lang="en-US" altLang="zh-CN" sz="2000" b="1" dirty="0">
              <a:solidFill>
                <a:srgbClr val="C00000"/>
              </a:solidFill>
              <a:latin typeface="+mn-ea"/>
              <a:ea typeface="+mn-ea"/>
            </a:endParaRPr>
          </a:p>
          <a:p>
            <a:pPr marL="628650" indent="-628650" defTabSz="457200" eaLnBrk="0" hangingPunct="0">
              <a:lnSpc>
                <a:spcPct val="150000"/>
              </a:lnSpc>
              <a:defRPr/>
            </a:pPr>
            <a:r>
              <a:rPr lang="zh-CN" altLang="en-US" sz="2000" b="1" dirty="0">
                <a:solidFill>
                  <a:srgbClr val="C00000"/>
                </a:solidFill>
                <a:latin typeface="+mn-ea"/>
                <a:ea typeface="+mn-ea"/>
              </a:rPr>
              <a:t>作者运用使人读下去的技巧：</a:t>
            </a:r>
            <a:endParaRPr lang="en-US" altLang="zh-CN" sz="2000" b="1" dirty="0">
              <a:solidFill>
                <a:srgbClr val="C00000"/>
              </a:solidFill>
              <a:latin typeface="+mn-ea"/>
              <a:ea typeface="+mn-ea"/>
            </a:endParaRPr>
          </a:p>
          <a:p>
            <a:pPr marL="628650" indent="-628650" defTabSz="457200" eaLnBrk="0" hangingPunct="0">
              <a:lnSpc>
                <a:spcPct val="150000"/>
              </a:lnSpc>
              <a:defRPr/>
            </a:pPr>
            <a:r>
              <a:rPr lang="zh-CN" altLang="en-US" sz="2000" b="1" dirty="0">
                <a:latin typeface="+mn-ea"/>
                <a:ea typeface="+mn-ea"/>
              </a:rPr>
              <a:t>（</a:t>
            </a:r>
            <a:r>
              <a:rPr lang="en-US" altLang="zh-CN" sz="2000" b="1" dirty="0">
                <a:latin typeface="+mn-ea"/>
                <a:ea typeface="+mn-ea"/>
              </a:rPr>
              <a:t>1</a:t>
            </a:r>
            <a:r>
              <a:rPr lang="zh-CN" altLang="en-US" sz="2000" b="1" dirty="0">
                <a:latin typeface="+mn-ea"/>
                <a:ea typeface="+mn-ea"/>
              </a:rPr>
              <a:t>）悬念：如，地球上最后一个人独自坐在屋子里。这时，响起了敲门声</a:t>
            </a:r>
            <a:r>
              <a:rPr lang="en-US" altLang="zh-CN" sz="2000" b="1" dirty="0">
                <a:latin typeface="+mn-ea"/>
                <a:ea typeface="+mn-ea"/>
              </a:rPr>
              <a:t>……</a:t>
            </a:r>
          </a:p>
          <a:p>
            <a:pPr marL="628650" indent="-628650" defTabSz="457200" eaLnBrk="0" hangingPunct="0">
              <a:lnSpc>
                <a:spcPct val="150000"/>
              </a:lnSpc>
              <a:defRPr/>
            </a:pPr>
            <a:r>
              <a:rPr lang="zh-CN" altLang="en-US" sz="2000" b="1" dirty="0">
                <a:latin typeface="+mn-ea"/>
                <a:ea typeface="+mn-ea"/>
              </a:rPr>
              <a:t>（</a:t>
            </a:r>
            <a:r>
              <a:rPr lang="en-US" altLang="zh-CN" sz="2000" b="1" dirty="0">
                <a:latin typeface="+mn-ea"/>
                <a:ea typeface="+mn-ea"/>
              </a:rPr>
              <a:t>2</a:t>
            </a:r>
            <a:r>
              <a:rPr lang="zh-CN" altLang="en-US" sz="2000" b="1" dirty="0">
                <a:latin typeface="+mn-ea"/>
                <a:ea typeface="+mn-ea"/>
              </a:rPr>
              <a:t>）巧合：如</a:t>
            </a:r>
            <a:r>
              <a:rPr lang="en-US" altLang="zh-CN" sz="2000" b="1" dirty="0">
                <a:latin typeface="+mn-ea"/>
                <a:ea typeface="+mn-ea"/>
              </a:rPr>
              <a:t>《</a:t>
            </a:r>
            <a:r>
              <a:rPr lang="zh-CN" altLang="en-US" sz="2000" b="1" dirty="0">
                <a:latin typeface="+mn-ea"/>
                <a:ea typeface="+mn-ea"/>
              </a:rPr>
              <a:t>奇妙的循环不等式</a:t>
            </a:r>
            <a:r>
              <a:rPr lang="en-US" altLang="zh-CN" sz="2000" b="1" dirty="0">
                <a:latin typeface="+mn-ea"/>
                <a:ea typeface="+mn-ea"/>
              </a:rPr>
              <a:t>》</a:t>
            </a:r>
            <a:r>
              <a:rPr lang="zh-CN" altLang="en-US" sz="2000" b="1" dirty="0">
                <a:latin typeface="+mn-ea"/>
                <a:ea typeface="+mn-ea"/>
              </a:rPr>
              <a:t>，车上只有一个空位，售票员不让老太太坐，却让“首长”坐。 司机上车后赶走“首长”请经理坐，而经理的丈母娘正是老太太。</a:t>
            </a:r>
          </a:p>
          <a:p>
            <a:pPr defTabSz="457200" eaLnBrk="0" hangingPunct="0">
              <a:lnSpc>
                <a:spcPct val="150000"/>
              </a:lnSpc>
              <a:defRPr/>
            </a:pPr>
            <a:r>
              <a:rPr lang="zh-CN" altLang="en-US" sz="2000" b="1" dirty="0">
                <a:latin typeface="+mn-ea"/>
                <a:ea typeface="+mn-ea"/>
              </a:rPr>
              <a:t>（</a:t>
            </a:r>
            <a:r>
              <a:rPr lang="en-US" altLang="zh-CN" sz="2000" b="1" dirty="0">
                <a:latin typeface="+mn-ea"/>
                <a:ea typeface="+mn-ea"/>
              </a:rPr>
              <a:t>3</a:t>
            </a:r>
            <a:r>
              <a:rPr lang="zh-CN" altLang="en-US" sz="2000" b="1" dirty="0">
                <a:latin typeface="+mn-ea"/>
                <a:ea typeface="+mn-ea"/>
              </a:rPr>
              <a:t>）对比：如</a:t>
            </a:r>
            <a:r>
              <a:rPr lang="en-US" altLang="zh-CN" sz="2000" b="1" dirty="0">
                <a:latin typeface="+mn-ea"/>
                <a:ea typeface="+mn-ea"/>
              </a:rPr>
              <a:t>《</a:t>
            </a:r>
            <a:r>
              <a:rPr lang="zh-CN" altLang="en-US" sz="2000" b="1" dirty="0">
                <a:latin typeface="+mn-ea"/>
                <a:ea typeface="+mn-ea"/>
              </a:rPr>
              <a:t>范进中举</a:t>
            </a:r>
            <a:r>
              <a:rPr lang="en-US" altLang="zh-CN" sz="2000" b="1" dirty="0">
                <a:latin typeface="+mn-ea"/>
                <a:ea typeface="+mn-ea"/>
              </a:rPr>
              <a:t>》</a:t>
            </a:r>
            <a:endParaRPr lang="zh-CN" altLang="zh-CN" b="1" dirty="0">
              <a:latin typeface="楷体" pitchFamily="49" charset="-122"/>
              <a:ea typeface="楷体" pitchFamily="49" charset="-122"/>
            </a:endParaRPr>
          </a:p>
        </p:txBody>
      </p:sp>
      <p:pic>
        <p:nvPicPr>
          <p:cNvPr id="20483" name="Picture 1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55900" y="95250"/>
            <a:ext cx="3633788" cy="919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058861" y="1295400"/>
            <a:ext cx="7323137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457200" eaLnBrk="0" hangingPunct="0">
              <a:lnSpc>
                <a:spcPct val="130000"/>
              </a:lnSpc>
              <a:defRPr/>
            </a:pPr>
            <a:r>
              <a:rPr lang="zh-CN" altLang="en-US" sz="2000" b="1" dirty="0">
                <a:solidFill>
                  <a:srgbClr val="C00000"/>
                </a:solidFill>
                <a:latin typeface="+mn-ea"/>
                <a:ea typeface="+mn-ea"/>
              </a:rPr>
              <a:t>二、展开想象的翅膀</a:t>
            </a:r>
            <a:endParaRPr lang="en-US" altLang="zh-CN" sz="2000" b="1" dirty="0">
              <a:solidFill>
                <a:srgbClr val="C00000"/>
              </a:solidFill>
              <a:latin typeface="+mn-ea"/>
              <a:ea typeface="+mn-ea"/>
            </a:endParaRPr>
          </a:p>
          <a:p>
            <a:pPr defTabSz="457200" eaLnBrk="0" hangingPunct="0">
              <a:lnSpc>
                <a:spcPct val="130000"/>
              </a:lnSpc>
              <a:defRPr/>
            </a:pPr>
            <a:r>
              <a:rPr lang="en-US" altLang="zh-CN" sz="2000" b="1" dirty="0">
                <a:solidFill>
                  <a:srgbClr val="C00000"/>
                </a:solidFill>
                <a:latin typeface="+mn-ea"/>
                <a:ea typeface="+mn-ea"/>
              </a:rPr>
              <a:t>   </a:t>
            </a:r>
            <a:r>
              <a:rPr lang="zh-CN" altLang="en-US" sz="2000" b="1" dirty="0">
                <a:latin typeface="+mn-ea"/>
                <a:ea typeface="+mn-ea"/>
              </a:rPr>
              <a:t>寻找你周围生活中的小说素材，进行虚 构、演绎</a:t>
            </a:r>
            <a:r>
              <a:rPr lang="en-US" altLang="zh-CN" sz="2000" b="1" dirty="0">
                <a:latin typeface="+mn-ea"/>
                <a:ea typeface="+mn-ea"/>
              </a:rPr>
              <a:t>H</a:t>
            </a:r>
            <a:r>
              <a:rPr lang="zh-CN" altLang="en-US" sz="2000" b="1" dirty="0">
                <a:latin typeface="+mn-ea"/>
                <a:ea typeface="+mn-ea"/>
              </a:rPr>
              <a:t>故事，或试着写一篇小小说。</a:t>
            </a:r>
            <a:endParaRPr lang="en-US" altLang="zh-CN" sz="2000" b="1" dirty="0">
              <a:latin typeface="+mn-ea"/>
              <a:ea typeface="+mn-ea"/>
            </a:endParaRPr>
          </a:p>
          <a:p>
            <a:pPr algn="ctr" defTabSz="457200" eaLnBrk="0" hangingPunct="0">
              <a:lnSpc>
                <a:spcPct val="130000"/>
              </a:lnSpc>
              <a:defRPr/>
            </a:pPr>
            <a:r>
              <a:rPr lang="en-US" altLang="zh-CN" sz="2000" b="1" dirty="0">
                <a:latin typeface="+mn-ea"/>
                <a:ea typeface="+mn-ea"/>
              </a:rPr>
              <a:t>   </a:t>
            </a:r>
            <a:r>
              <a:rPr lang="zh-CN" altLang="en-US" sz="2000" b="1" dirty="0">
                <a:latin typeface="楷体" pitchFamily="49" charset="-122"/>
                <a:ea typeface="楷体" pitchFamily="49" charset="-122"/>
              </a:rPr>
              <a:t>小木屋</a:t>
            </a:r>
            <a:endParaRPr lang="en-US" altLang="zh-CN" sz="2000" b="1" dirty="0">
              <a:latin typeface="楷体" pitchFamily="49" charset="-122"/>
              <a:ea typeface="楷体" pitchFamily="49" charset="-122"/>
            </a:endParaRPr>
          </a:p>
          <a:p>
            <a:pPr defTabSz="457200" eaLnBrk="0" hangingPunct="0">
              <a:lnSpc>
                <a:spcPct val="130000"/>
              </a:lnSpc>
              <a:defRPr/>
            </a:pPr>
            <a:r>
              <a:rPr lang="zh-CN" altLang="en-US" sz="2000" b="1" dirty="0">
                <a:latin typeface="楷体" pitchFamily="49" charset="-122"/>
                <a:ea typeface="楷体" pitchFamily="49" charset="-122"/>
              </a:rPr>
              <a:t>     小路房边，那座小小的土屋，不知经过了多 少年的风风雨雨，已经变得破烂不堪。如果不是 因为下雨，路上的行人是从来不会注意到它的。</a:t>
            </a:r>
          </a:p>
          <a:p>
            <a:pPr defTabSz="457200" eaLnBrk="0" hangingPunct="0">
              <a:lnSpc>
                <a:spcPct val="130000"/>
              </a:lnSpc>
              <a:defRPr/>
            </a:pPr>
            <a:r>
              <a:rPr lang="zh-CN" altLang="en-US" sz="2000" b="1" dirty="0">
                <a:latin typeface="楷体" pitchFamily="49" charset="-122"/>
                <a:ea typeface="楷体" pitchFamily="49" charset="-122"/>
              </a:rPr>
              <a:t>    雨，下起来了，越下越大，行人们惊奇地发 现了路边那座破烂的小土屋，便一窝蜂地钻了进 去。小小的土屋里越来越</a:t>
            </a:r>
            <a:endParaRPr lang="en-US" altLang="zh-CN" sz="2000" b="1" dirty="0">
              <a:latin typeface="楷体" pitchFamily="49" charset="-122"/>
              <a:ea typeface="楷体" pitchFamily="49" charset="-122"/>
            </a:endParaRPr>
          </a:p>
          <a:p>
            <a:pPr defTabSz="457200" eaLnBrk="0" hangingPunct="0">
              <a:lnSpc>
                <a:spcPct val="130000"/>
              </a:lnSpc>
              <a:defRPr/>
            </a:pPr>
            <a:r>
              <a:rPr lang="zh-CN" altLang="en-US" sz="2000" b="1" dirty="0">
                <a:latin typeface="楷体" pitchFamily="49" charset="-122"/>
                <a:ea typeface="楷体" pitchFamily="49" charset="-122"/>
              </a:rPr>
              <a:t>吵，越来越挤，越来越闷</a:t>
            </a:r>
            <a:r>
              <a:rPr lang="zh-CN" altLang="en-US" sz="2000" b="1" dirty="0" smtClean="0">
                <a:latin typeface="楷体" pitchFamily="49" charset="-122"/>
                <a:ea typeface="楷体" pitchFamily="49" charset="-122"/>
              </a:rPr>
              <a:t>。</a:t>
            </a:r>
            <a:endParaRPr lang="zh-CN" altLang="en-US" sz="2000" b="1" dirty="0">
              <a:latin typeface="楷体" pitchFamily="49" charset="-122"/>
              <a:ea typeface="楷体" pitchFamily="49" charset="-122"/>
            </a:endParaRPr>
          </a:p>
        </p:txBody>
      </p:sp>
      <p:pic>
        <p:nvPicPr>
          <p:cNvPr id="21507" name="Picture 1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55900" y="95250"/>
            <a:ext cx="3633788" cy="919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-WWW.1PPT.COM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</TotalTime>
  <Words>1528</Words>
  <Application>Microsoft Office PowerPoint</Application>
  <PresentationFormat>全屏显示(4:3)</PresentationFormat>
  <Paragraphs>67</Paragraphs>
  <Slides>12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12</vt:i4>
      </vt:variant>
    </vt:vector>
  </HeadingPairs>
  <TitlesOfParts>
    <vt:vector size="21" baseType="lpstr">
      <vt:lpstr>Arial</vt:lpstr>
      <vt:lpstr>宋体</vt:lpstr>
      <vt:lpstr>华文行楷</vt:lpstr>
      <vt:lpstr>黑体</vt:lpstr>
      <vt:lpstr>Calibri</vt:lpstr>
      <vt:lpstr>楷体</vt:lpstr>
      <vt:lpstr>Times New Roman</vt:lpstr>
      <vt:lpstr>第一PPT模板网-WWW.1PPT.COM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subject>第一PPT模板网-WWW.1PPT.COM</dc:subject>
  <dc:creator>第一PPT模板网-WWW.1PPT.COM</dc:creator>
  <cp:keywords>第一PPT模板网-WWW.1PPT.COM</cp:keywords>
  <cp:lastPrinted>1601-01-01T00:00:00Z</cp:lastPrinted>
  <dcterms:created xsi:type="dcterms:W3CDTF">2016-09-01T03:22:35Z</dcterms:created>
  <dcterms:modified xsi:type="dcterms:W3CDTF">2018-10-22T05:08:38Z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