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5" r:id="rId7"/>
    <p:sldId id="266" r:id="rId8"/>
    <p:sldId id="260" r:id="rId9"/>
    <p:sldId id="261" r:id="rId10"/>
    <p:sldId id="267" r:id="rId11"/>
    <p:sldId id="264" r:id="rId12"/>
    <p:sldId id="262" r:id="rId13"/>
    <p:sldId id="263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DEBE"/>
    <a:srgbClr val="8B89CC"/>
    <a:srgbClr val="8B89CB"/>
    <a:srgbClr val="D02F28"/>
    <a:srgbClr val="7C222C"/>
    <a:srgbClr val="2861A8"/>
    <a:srgbClr val="2D54A4"/>
    <a:srgbClr val="7C212E"/>
    <a:srgbClr val="1C5B51"/>
    <a:srgbClr val="E9B1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0" i="0" u="none" strike="noStrike" kern="1200" spc="0" baseline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pPr>
            <a:r>
              <a:rPr>
                <a:solidFill>
                  <a:srgbClr val="F4DEBE"/>
                </a:solidFill>
              </a:rPr>
              <a:t>业绩图表</a:t>
            </a:r>
            <a:endParaRPr>
              <a:solidFill>
                <a:srgbClr val="F4DEBE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2861A8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淘宝</c:v>
                </c:pt>
                <c:pt idx="1">
                  <c:v>拼多多</c:v>
                </c:pt>
                <c:pt idx="2">
                  <c:v>京东</c:v>
                </c:pt>
                <c:pt idx="3">
                  <c:v>线下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4DEBE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淘宝</c:v>
                </c:pt>
                <c:pt idx="1">
                  <c:v>拼多多</c:v>
                </c:pt>
                <c:pt idx="2">
                  <c:v>京东</c:v>
                </c:pt>
                <c:pt idx="3">
                  <c:v>线下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8B89CC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淘宝</c:v>
                </c:pt>
                <c:pt idx="1">
                  <c:v>拼多多</c:v>
                </c:pt>
                <c:pt idx="2">
                  <c:v>京东</c:v>
                </c:pt>
                <c:pt idx="3">
                  <c:v>线下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97374550"/>
        <c:axId val="609109384"/>
      </c:barChart>
      <c:catAx>
        <c:axId val="59737455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F4DEBE"/>
                </a:solidFill>
                <a:latin typeface="+mn-lt"/>
                <a:ea typeface="+mn-ea"/>
                <a:cs typeface="+mn-cs"/>
              </a:defRPr>
            </a:pPr>
          </a:p>
        </c:txPr>
        <c:crossAx val="609109384"/>
        <c:crosses val="autoZero"/>
        <c:auto val="1"/>
        <c:lblAlgn val="ctr"/>
        <c:lblOffset val="100"/>
        <c:noMultiLvlLbl val="0"/>
      </c:catAx>
      <c:valAx>
        <c:axId val="609109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F4DEBE"/>
                </a:solidFill>
                <a:latin typeface="+mn-lt"/>
                <a:ea typeface="+mn-ea"/>
                <a:cs typeface="+mn-cs"/>
              </a:defRPr>
            </a:pPr>
          </a:p>
        </c:txPr>
        <c:crossAx val="59737455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F4DEBE"/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F4DEBE"/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F4DEBE"/>
                </a:solidFill>
                <a:latin typeface="+mn-lt"/>
                <a:ea typeface="+mn-ea"/>
                <a:cs typeface="+mn-cs"/>
              </a:defRPr>
            </a:pPr>
          </a:p>
        </c:txPr>
      </c:legendEntry>
      <c:layout>
        <c:manualLayout>
          <c:xMode val="edge"/>
          <c:yMode val="edge"/>
          <c:x val="0.3895"/>
          <c:y val="0.9376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rgbClr val="F4DEBE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6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366645" y="2254250"/>
            <a:ext cx="778129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6000">
                <a:solidFill>
                  <a:srgbClr val="F4DEBE"/>
                </a:solidFill>
                <a:latin typeface="思源宋体 Heavy" panose="02020900000000000000" charset="-122"/>
                <a:ea typeface="思源宋体 Heavy" panose="02020900000000000000" charset="-122"/>
              </a:rPr>
              <a:t>工作总结</a:t>
            </a:r>
            <a:r>
              <a:rPr lang="en-US" altLang="zh-CN" sz="6000">
                <a:solidFill>
                  <a:srgbClr val="F4DEBE"/>
                </a:solidFill>
                <a:latin typeface="思源宋体 Heavy" panose="02020900000000000000" charset="-122"/>
                <a:ea typeface="思源宋体 Heavy" panose="02020900000000000000" charset="-122"/>
              </a:rPr>
              <a:t>/</a:t>
            </a:r>
            <a:r>
              <a:rPr lang="zh-CN" altLang="en-US" sz="6000">
                <a:solidFill>
                  <a:srgbClr val="F4DEBE"/>
                </a:solidFill>
                <a:latin typeface="思源宋体 Heavy" panose="02020900000000000000" charset="-122"/>
                <a:ea typeface="思源宋体 Heavy" panose="02020900000000000000" charset="-122"/>
              </a:rPr>
              <a:t>颁奖典礼</a:t>
            </a:r>
            <a:endParaRPr lang="zh-CN" altLang="en-US" sz="6000">
              <a:solidFill>
                <a:srgbClr val="F4DEBE"/>
              </a:solidFill>
              <a:latin typeface="思源宋体 Heavy" panose="02020900000000000000" charset="-122"/>
              <a:ea typeface="思源宋体 Heavy" panose="020209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27095" y="3342005"/>
            <a:ext cx="5337810" cy="398780"/>
          </a:xfrm>
          <a:prstGeom prst="rect">
            <a:avLst/>
          </a:prstGeom>
          <a:solidFill>
            <a:srgbClr val="F4DEBE"/>
          </a:solidFill>
          <a:ln>
            <a:noFill/>
          </a:ln>
        </p:spPr>
        <p:txBody>
          <a:bodyPr wrap="square" rtlCol="0">
            <a:spAutoFit/>
          </a:bodyPr>
          <a:p>
            <a:pPr algn="dist"/>
            <a:r>
              <a:rPr lang="zh-CN" altLang="en-US" sz="2000">
                <a:solidFill>
                  <a:srgbClr val="C00000"/>
                </a:solidFill>
                <a:latin typeface="思源宋體 Light" panose="02020300000000000000" charset="-120"/>
                <a:ea typeface="思源宋體 Light" panose="02020300000000000000" charset="-120"/>
                <a:cs typeface="思源宋體 Light" panose="02020300000000000000" charset="-120"/>
              </a:rPr>
              <a:t>中国传统</a:t>
            </a:r>
            <a:r>
              <a:rPr lang="en-US" altLang="zh-CN" sz="2000">
                <a:solidFill>
                  <a:srgbClr val="C00000"/>
                </a:solidFill>
                <a:latin typeface="思源宋體 Light" panose="02020300000000000000" charset="-120"/>
                <a:ea typeface="思源宋體 Light" panose="02020300000000000000" charset="-120"/>
                <a:cs typeface="思源宋體 Light" panose="02020300000000000000" charset="-120"/>
              </a:rPr>
              <a:t>/</a:t>
            </a:r>
            <a:r>
              <a:rPr lang="zh-CN" altLang="en-US" sz="2000">
                <a:solidFill>
                  <a:srgbClr val="C00000"/>
                </a:solidFill>
                <a:latin typeface="思源宋體 Light" panose="02020300000000000000" charset="-120"/>
                <a:ea typeface="思源宋體 Light" panose="02020300000000000000" charset="-120"/>
                <a:cs typeface="思源宋體 Light" panose="02020300000000000000" charset="-120"/>
              </a:rPr>
              <a:t>文字均可改动</a:t>
            </a:r>
            <a:endParaRPr lang="zh-CN" altLang="en-US" sz="2000">
              <a:solidFill>
                <a:srgbClr val="C00000"/>
              </a:solidFill>
              <a:latin typeface="思源宋體 Light" panose="02020300000000000000" charset="-120"/>
              <a:ea typeface="思源宋體 Light" panose="02020300000000000000" charset="-120"/>
              <a:cs typeface="思源宋體 Light" panose="02020300000000000000" charset="-12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73345" y="4446905"/>
            <a:ext cx="18453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000">
                <a:solidFill>
                  <a:schemeClr val="bg1"/>
                </a:solidFill>
                <a:latin typeface="思源宋體 Light" panose="02020300000000000000" charset="-120"/>
                <a:ea typeface="思源宋體 Light" panose="02020300000000000000" charset="-120"/>
              </a:rPr>
              <a:t>汇报人：精致</a:t>
            </a:r>
            <a:endParaRPr lang="zh-CN" altLang="en-US" sz="2000">
              <a:solidFill>
                <a:schemeClr val="bg1"/>
              </a:solidFill>
              <a:latin typeface="思源宋體 Light" panose="02020300000000000000" charset="-120"/>
              <a:ea typeface="思源宋體 Light" panose="02020300000000000000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679815" y="668020"/>
            <a:ext cx="17741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8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业绩呈现</a:t>
            </a:r>
            <a:endParaRPr lang="zh-CN" altLang="en-US" sz="28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30145" y="929005"/>
            <a:ext cx="6066790" cy="0"/>
          </a:xfrm>
          <a:prstGeom prst="line">
            <a:avLst/>
          </a:prstGeom>
          <a:ln>
            <a:solidFill>
              <a:srgbClr val="F4DE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图表 2"/>
          <p:cNvGraphicFramePr/>
          <p:nvPr/>
        </p:nvGraphicFramePr>
        <p:xfrm>
          <a:off x="4104005" y="1628140"/>
          <a:ext cx="6350000" cy="4762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4" name="矩形标注 3"/>
          <p:cNvSpPr/>
          <p:nvPr/>
        </p:nvSpPr>
        <p:spPr>
          <a:xfrm>
            <a:off x="857250" y="2228850"/>
            <a:ext cx="2514600" cy="3343275"/>
          </a:xfrm>
          <a:prstGeom prst="wedgeRectCallout">
            <a:avLst/>
          </a:prstGeom>
          <a:solidFill>
            <a:srgbClr val="F4DE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080135" y="2481580"/>
            <a:ext cx="20593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思源宋體 Heavy" panose="02020900000000000000" charset="-120"/>
                <a:ea typeface="思源宋體 Heavy" panose="02020900000000000000" charset="-120"/>
              </a:rPr>
              <a:t>一季度实际销售100万元，其中存量网上20万元，线下销售80万元</a:t>
            </a:r>
            <a:endParaRPr lang="zh-CN" altLang="en-US" sz="1400">
              <a:solidFill>
                <a:schemeClr val="tx1">
                  <a:lumMod val="95000"/>
                  <a:lumOff val="5000"/>
                </a:schemeClr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85215" y="3424555"/>
            <a:ext cx="20593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思源宋體 Heavy" panose="02020900000000000000" charset="-120"/>
                <a:ea typeface="思源宋體 Heavy" panose="02020900000000000000" charset="-120"/>
              </a:rPr>
              <a:t>二季度实际销售</a:t>
            </a:r>
            <a:r>
              <a:rPr lang="en-US" altLang="zh-CN" sz="1400">
                <a:solidFill>
                  <a:schemeClr val="tx1">
                    <a:lumMod val="95000"/>
                    <a:lumOff val="5000"/>
                  </a:schemeClr>
                </a:solidFill>
                <a:latin typeface="思源宋體 Heavy" panose="02020900000000000000" charset="-120"/>
                <a:ea typeface="思源宋體 Heavy" panose="02020900000000000000" charset="-120"/>
              </a:rPr>
              <a:t>XX</a:t>
            </a: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思源宋體 Heavy" panose="02020900000000000000" charset="-120"/>
                <a:ea typeface="思源宋體 Heavy" panose="02020900000000000000" charset="-120"/>
              </a:rPr>
              <a:t>万元，其中存量网上20万元，线下销售80万元</a:t>
            </a:r>
            <a:endParaRPr lang="zh-CN" altLang="en-US" sz="1400">
              <a:solidFill>
                <a:schemeClr val="tx1">
                  <a:lumMod val="95000"/>
                  <a:lumOff val="5000"/>
                </a:schemeClr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80135" y="4434205"/>
            <a:ext cx="20593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思源宋體 Heavy" panose="02020900000000000000" charset="-120"/>
                <a:ea typeface="思源宋體 Heavy" panose="02020900000000000000" charset="-120"/>
              </a:rPr>
              <a:t>三季度实际销售</a:t>
            </a:r>
            <a:r>
              <a:rPr lang="en-US" altLang="zh-CN" sz="1400">
                <a:solidFill>
                  <a:schemeClr val="tx1">
                    <a:lumMod val="95000"/>
                    <a:lumOff val="5000"/>
                  </a:schemeClr>
                </a:solidFill>
                <a:latin typeface="思源宋體 Heavy" panose="02020900000000000000" charset="-120"/>
                <a:ea typeface="思源宋體 Heavy" panose="02020900000000000000" charset="-120"/>
              </a:rPr>
              <a:t>XX</a:t>
            </a: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思源宋體 Heavy" panose="02020900000000000000" charset="-120"/>
                <a:ea typeface="思源宋體 Heavy" panose="02020900000000000000" charset="-120"/>
              </a:rPr>
              <a:t>万元，其中存量网上20万元，线下销售80万元</a:t>
            </a:r>
            <a:endParaRPr lang="zh-CN" altLang="en-US" sz="1400">
              <a:solidFill>
                <a:schemeClr val="tx1">
                  <a:lumMod val="95000"/>
                  <a:lumOff val="5000"/>
                </a:schemeClr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</p:spTree>
  </p:cSld>
  <p:clrMapOvr>
    <a:masterClrMapping/>
  </p:clrMapOvr>
  <p:transition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679815" y="668020"/>
            <a:ext cx="17741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8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完成情况</a:t>
            </a:r>
            <a:endParaRPr lang="zh-CN" altLang="en-US" sz="28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30145" y="929005"/>
            <a:ext cx="6066790" cy="0"/>
          </a:xfrm>
          <a:prstGeom prst="line">
            <a:avLst/>
          </a:prstGeom>
          <a:ln>
            <a:solidFill>
              <a:srgbClr val="F4DE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环形箭头 2"/>
          <p:cNvSpPr/>
          <p:nvPr/>
        </p:nvSpPr>
        <p:spPr>
          <a:xfrm>
            <a:off x="5122545" y="2195195"/>
            <a:ext cx="1762125" cy="1800225"/>
          </a:xfrm>
          <a:prstGeom prst="circularArrow">
            <a:avLst/>
          </a:prstGeom>
          <a:solidFill>
            <a:srgbClr val="F4DE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环形箭头 3"/>
          <p:cNvSpPr/>
          <p:nvPr/>
        </p:nvSpPr>
        <p:spPr>
          <a:xfrm rot="11340000">
            <a:off x="5123180" y="3900170"/>
            <a:ext cx="1762125" cy="1800225"/>
          </a:xfrm>
          <a:prstGeom prst="circularArrow">
            <a:avLst/>
          </a:prstGeom>
          <a:solidFill>
            <a:srgbClr val="F4DE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环形箭头 5"/>
          <p:cNvSpPr/>
          <p:nvPr/>
        </p:nvSpPr>
        <p:spPr>
          <a:xfrm rot="16200000">
            <a:off x="4177030" y="3053080"/>
            <a:ext cx="1762125" cy="1800225"/>
          </a:xfrm>
          <a:prstGeom prst="circularArrow">
            <a:avLst/>
          </a:prstGeom>
          <a:solidFill>
            <a:srgbClr val="F4DE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环形箭头 7"/>
          <p:cNvSpPr/>
          <p:nvPr/>
        </p:nvSpPr>
        <p:spPr>
          <a:xfrm rot="5400000">
            <a:off x="5977255" y="3053080"/>
            <a:ext cx="1762125" cy="1800225"/>
          </a:xfrm>
          <a:prstGeom prst="circularArrow">
            <a:avLst/>
          </a:prstGeom>
          <a:solidFill>
            <a:srgbClr val="F4DE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645785" y="2976880"/>
            <a:ext cx="716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销售情况</a:t>
            </a:r>
            <a:endParaRPr lang="zh-CN" altLang="en-US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499860" y="3630930"/>
            <a:ext cx="716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销售目标</a:t>
            </a:r>
            <a:endParaRPr lang="zh-CN" altLang="en-US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45785" y="4477385"/>
            <a:ext cx="716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利润目标</a:t>
            </a:r>
            <a:endParaRPr lang="zh-CN" altLang="en-US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99635" y="3630930"/>
            <a:ext cx="716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新增利润</a:t>
            </a:r>
            <a:endParaRPr lang="zh-CN" altLang="en-US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27810" y="2534920"/>
            <a:ext cx="29641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600">
                <a:solidFill>
                  <a:schemeClr val="bg1"/>
                </a:solidFill>
                <a:latin typeface="思源宋體 Heavy" panose="02020900000000000000" charset="-120"/>
                <a:ea typeface="思源宋體 Heavy" panose="02020900000000000000" charset="-120"/>
              </a:rPr>
              <a:t>一季度实际销售100万元，其中存量网上20万元，线下销售80万元</a:t>
            </a:r>
            <a:endParaRPr lang="zh-CN" altLang="en-US" sz="1600">
              <a:solidFill>
                <a:schemeClr val="bg1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595235" y="2506345"/>
            <a:ext cx="29641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600">
                <a:solidFill>
                  <a:schemeClr val="bg1"/>
                </a:solidFill>
                <a:latin typeface="思源宋體 Heavy" panose="02020900000000000000" charset="-120"/>
                <a:ea typeface="思源宋體 Heavy" panose="02020900000000000000" charset="-120"/>
              </a:rPr>
              <a:t>一季度末预期销售目标1</a:t>
            </a:r>
            <a:r>
              <a:rPr lang="en-US" altLang="zh-CN" sz="1600">
                <a:solidFill>
                  <a:schemeClr val="bg1"/>
                </a:solidFill>
                <a:latin typeface="思源宋體 Heavy" panose="02020900000000000000" charset="-120"/>
                <a:ea typeface="思源宋體 Heavy" panose="02020900000000000000" charset="-120"/>
              </a:rPr>
              <a:t>1</a:t>
            </a:r>
            <a:r>
              <a:rPr lang="zh-CN" altLang="en-US" sz="1600">
                <a:solidFill>
                  <a:schemeClr val="bg1"/>
                </a:solidFill>
                <a:latin typeface="思源宋體 Heavy" panose="02020900000000000000" charset="-120"/>
                <a:ea typeface="思源宋體 Heavy" panose="02020900000000000000" charset="-120"/>
              </a:rPr>
              <a:t>0万元，较年初增加10万元，其中网上80万元</a:t>
            </a:r>
            <a:endParaRPr lang="zh-CN" altLang="en-US" sz="1600">
              <a:solidFill>
                <a:schemeClr val="bg1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527810" y="4505960"/>
            <a:ext cx="29641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600">
                <a:solidFill>
                  <a:schemeClr val="bg1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</a:rPr>
              <a:t>拼多多渠道销售</a:t>
            </a:r>
            <a:r>
              <a:rPr lang="en-US" altLang="zh-CN" sz="1600">
                <a:solidFill>
                  <a:schemeClr val="bg1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</a:rPr>
              <a:t>20</a:t>
            </a:r>
            <a:r>
              <a:rPr lang="zh-CN" altLang="en-US" sz="1600">
                <a:solidFill>
                  <a:schemeClr val="bg1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</a:rPr>
              <a:t>万元，超额完成目标任务</a:t>
            </a:r>
            <a:endParaRPr lang="zh-CN" altLang="en-US" sz="1600">
              <a:solidFill>
                <a:schemeClr val="bg1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595235" y="4629150"/>
            <a:ext cx="29641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sz="1600">
                <a:solidFill>
                  <a:schemeClr val="bg1"/>
                </a:solidFill>
                <a:latin typeface="思源宋體 Heavy" panose="02020900000000000000" charset="-120"/>
                <a:ea typeface="思源宋體 Heavy" panose="02020900000000000000" charset="-120"/>
              </a:rPr>
              <a:t>一季度计划实现50万元，实际完成20万元</a:t>
            </a:r>
            <a:endParaRPr sz="1600">
              <a:solidFill>
                <a:schemeClr val="bg1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</p:spTree>
  </p:cSld>
  <p:clrMapOvr>
    <a:masterClrMapping/>
  </p:clrMapOvr>
  <p:transition>
    <p:blind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679815" y="668020"/>
            <a:ext cx="17741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8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工作成效</a:t>
            </a:r>
            <a:endParaRPr lang="zh-CN" altLang="en-US" sz="28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30145" y="929005"/>
            <a:ext cx="6066790" cy="0"/>
          </a:xfrm>
          <a:prstGeom prst="line">
            <a:avLst/>
          </a:prstGeom>
          <a:ln>
            <a:solidFill>
              <a:srgbClr val="F4DE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1530985" y="2466975"/>
            <a:ext cx="1483360" cy="3390900"/>
            <a:chOff x="2411" y="3885"/>
            <a:chExt cx="2336" cy="5340"/>
          </a:xfrm>
        </p:grpSpPr>
        <p:sp>
          <p:nvSpPr>
            <p:cNvPr id="6" name="等腰三角形 5"/>
            <p:cNvSpPr/>
            <p:nvPr/>
          </p:nvSpPr>
          <p:spPr>
            <a:xfrm>
              <a:off x="2677" y="3885"/>
              <a:ext cx="2070" cy="1530"/>
            </a:xfrm>
            <a:prstGeom prst="triangle">
              <a:avLst/>
            </a:prstGeom>
            <a:noFill/>
            <a:ln w="19050">
              <a:solidFill>
                <a:srgbClr val="F4DEB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2917" y="4110"/>
              <a:ext cx="1590" cy="1590"/>
            </a:xfrm>
            <a:prstGeom prst="ellipse">
              <a:avLst/>
            </a:prstGeom>
            <a:solidFill>
              <a:srgbClr val="F4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118" y="4397"/>
              <a:ext cx="1129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3600">
                  <a:solidFill>
                    <a:srgbClr val="C00000"/>
                  </a:solidFill>
                  <a:latin typeface="思源宋體 Heavy" panose="02020900000000000000" charset="-120"/>
                  <a:ea typeface="思源宋體 Heavy" panose="02020900000000000000" charset="-120"/>
                </a:rPr>
                <a:t>壹</a:t>
              </a:r>
              <a:endParaRPr lang="zh-CN" altLang="en-US" sz="3600">
                <a:solidFill>
                  <a:srgbClr val="C00000"/>
                </a:solidFill>
                <a:latin typeface="思源宋體 Heavy" panose="02020900000000000000" charset="-120"/>
                <a:ea typeface="思源宋體 Heavy" panose="02020900000000000000" charset="-12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072" y="6090"/>
              <a:ext cx="675" cy="270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p>
              <a:pPr algn="l"/>
              <a:r>
                <a:rPr lang="zh-CN" altLang="en-US" sz="1600">
                  <a:solidFill>
                    <a:srgbClr val="F4DEBE"/>
                  </a:solidFill>
                  <a:latin typeface="思源宋体 Heavy" panose="02020900000000000000" charset="-122"/>
                  <a:ea typeface="思源宋体 Heavy" panose="02020900000000000000" charset="-122"/>
                </a:rPr>
                <a:t>业务收入不断增长</a:t>
              </a:r>
              <a:endParaRPr lang="zh-CN" altLang="en-US" sz="1600">
                <a:solidFill>
                  <a:srgbClr val="F4DEBE"/>
                </a:solidFill>
                <a:latin typeface="思源宋体 Heavy" panose="02020900000000000000" charset="-122"/>
                <a:ea typeface="思源宋体 Heavy" panose="02020900000000000000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411" y="6090"/>
              <a:ext cx="1451" cy="312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p>
              <a:pPr algn="l"/>
              <a:r>
                <a:rPr lang="zh-CN" altLang="en-US" sz="1600">
                  <a:solidFill>
                    <a:srgbClr val="F4DEBE"/>
                  </a:solidFill>
                  <a:latin typeface="思源宋体 Medium" panose="02020500000000000000" charset="-122"/>
                  <a:ea typeface="思源宋体 Medium" panose="02020500000000000000" charset="-122"/>
                </a:rPr>
                <a:t>线上、线下等业务收入不断增加，处于稳步上升阶段</a:t>
              </a:r>
              <a:endParaRPr lang="zh-CN" altLang="en-US" sz="1600">
                <a:solidFill>
                  <a:srgbClr val="F4DEBE"/>
                </a:solidFill>
                <a:latin typeface="思源宋体 Medium" panose="02020500000000000000" charset="-122"/>
                <a:ea typeface="思源宋体 Medium" panose="02020500000000000000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4072" y="6105"/>
              <a:ext cx="0" cy="3120"/>
            </a:xfrm>
            <a:prstGeom prst="line">
              <a:avLst/>
            </a:prstGeom>
            <a:ln>
              <a:solidFill>
                <a:srgbClr val="F4DE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3959225" y="2466975"/>
            <a:ext cx="1483360" cy="3390900"/>
            <a:chOff x="2411" y="3885"/>
            <a:chExt cx="2336" cy="5340"/>
          </a:xfrm>
        </p:grpSpPr>
        <p:sp>
          <p:nvSpPr>
            <p:cNvPr id="15" name="等腰三角形 14"/>
            <p:cNvSpPr/>
            <p:nvPr/>
          </p:nvSpPr>
          <p:spPr>
            <a:xfrm>
              <a:off x="2677" y="3885"/>
              <a:ext cx="2070" cy="1530"/>
            </a:xfrm>
            <a:prstGeom prst="triangle">
              <a:avLst/>
            </a:prstGeom>
            <a:noFill/>
            <a:ln w="19050">
              <a:solidFill>
                <a:srgbClr val="F4DEB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2917" y="4110"/>
              <a:ext cx="1590" cy="1590"/>
            </a:xfrm>
            <a:prstGeom prst="ellipse">
              <a:avLst/>
            </a:prstGeom>
            <a:solidFill>
              <a:srgbClr val="F4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118" y="4397"/>
              <a:ext cx="1129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3600">
                  <a:solidFill>
                    <a:srgbClr val="C00000"/>
                  </a:solidFill>
                  <a:latin typeface="思源宋體 Heavy" panose="02020900000000000000" charset="-120"/>
                  <a:ea typeface="思源宋體 Heavy" panose="02020900000000000000" charset="-120"/>
                </a:rPr>
                <a:t>贰</a:t>
              </a:r>
              <a:endParaRPr lang="zh-CN" altLang="en-US" sz="3600">
                <a:solidFill>
                  <a:srgbClr val="C00000"/>
                </a:solidFill>
                <a:latin typeface="思源宋體 Heavy" panose="02020900000000000000" charset="-120"/>
                <a:ea typeface="思源宋體 Heavy" panose="02020900000000000000" charset="-12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072" y="6090"/>
              <a:ext cx="675" cy="206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p>
              <a:pPr algn="l"/>
              <a:r>
                <a:rPr lang="zh-CN" altLang="en-US" sz="1600">
                  <a:solidFill>
                    <a:srgbClr val="F4DEBE"/>
                  </a:solidFill>
                  <a:latin typeface="思源宋体 Heavy" panose="02020900000000000000" charset="-122"/>
                  <a:ea typeface="思源宋体 Heavy" panose="02020900000000000000" charset="-122"/>
                </a:rPr>
                <a:t>品牌建设加强</a:t>
              </a:r>
              <a:endParaRPr lang="zh-CN" altLang="en-US" sz="1600">
                <a:solidFill>
                  <a:srgbClr val="F4DEBE"/>
                </a:solidFill>
                <a:latin typeface="思源宋体 Heavy" panose="02020900000000000000" charset="-122"/>
                <a:ea typeface="思源宋体 Heavy" panose="02020900000000000000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411" y="6090"/>
              <a:ext cx="1451" cy="312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p>
              <a:pPr algn="l"/>
              <a:r>
                <a:rPr lang="zh-CN" altLang="en-US" sz="1600">
                  <a:solidFill>
                    <a:srgbClr val="F4DEBE"/>
                  </a:solidFill>
                  <a:latin typeface="思源宋体 Medium" panose="02020500000000000000" charset="-122"/>
                  <a:ea typeface="思源宋体 Medium" panose="02020500000000000000" charset="-122"/>
                </a:rPr>
                <a:t>线上、线下等业务收入不断增加，处于稳步上升阶段</a:t>
              </a:r>
              <a:endParaRPr lang="zh-CN" altLang="en-US" sz="1600">
                <a:solidFill>
                  <a:srgbClr val="F4DEBE"/>
                </a:solidFill>
                <a:latin typeface="思源宋体 Medium" panose="02020500000000000000" charset="-122"/>
                <a:ea typeface="思源宋体 Medium" panose="02020500000000000000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4072" y="6105"/>
              <a:ext cx="0" cy="3120"/>
            </a:xfrm>
            <a:prstGeom prst="line">
              <a:avLst/>
            </a:prstGeom>
            <a:ln>
              <a:solidFill>
                <a:srgbClr val="F4DE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6387465" y="2466975"/>
            <a:ext cx="1483360" cy="3390900"/>
            <a:chOff x="2411" y="3885"/>
            <a:chExt cx="2336" cy="5340"/>
          </a:xfrm>
        </p:grpSpPr>
        <p:sp>
          <p:nvSpPr>
            <p:cNvPr id="22" name="等腰三角形 21"/>
            <p:cNvSpPr/>
            <p:nvPr/>
          </p:nvSpPr>
          <p:spPr>
            <a:xfrm>
              <a:off x="2677" y="3885"/>
              <a:ext cx="2070" cy="1530"/>
            </a:xfrm>
            <a:prstGeom prst="triangle">
              <a:avLst/>
            </a:prstGeom>
            <a:noFill/>
            <a:ln w="19050">
              <a:solidFill>
                <a:srgbClr val="F4DEB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2917" y="4110"/>
              <a:ext cx="1590" cy="1590"/>
            </a:xfrm>
            <a:prstGeom prst="ellipse">
              <a:avLst/>
            </a:prstGeom>
            <a:solidFill>
              <a:srgbClr val="F4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118" y="4397"/>
              <a:ext cx="1129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3600">
                  <a:solidFill>
                    <a:srgbClr val="C00000"/>
                  </a:solidFill>
                  <a:latin typeface="思源宋體 Heavy" panose="02020900000000000000" charset="-120"/>
                  <a:ea typeface="思源宋體 Heavy" panose="02020900000000000000" charset="-120"/>
                </a:rPr>
                <a:t>叁</a:t>
              </a:r>
              <a:endParaRPr lang="zh-CN" altLang="en-US" sz="3600">
                <a:solidFill>
                  <a:srgbClr val="C00000"/>
                </a:solidFill>
                <a:latin typeface="思源宋體 Heavy" panose="02020900000000000000" charset="-120"/>
                <a:ea typeface="思源宋體 Heavy" panose="02020900000000000000" charset="-12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072" y="6090"/>
              <a:ext cx="675" cy="270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p>
              <a:pPr algn="l"/>
              <a:r>
                <a:rPr lang="zh-CN" altLang="en-US" sz="1600">
                  <a:solidFill>
                    <a:srgbClr val="F4DEBE"/>
                  </a:solidFill>
                  <a:latin typeface="思源宋体 Heavy" panose="02020900000000000000" charset="-122"/>
                  <a:ea typeface="思源宋体 Heavy" panose="02020900000000000000" charset="-122"/>
                </a:rPr>
                <a:t>管理机制不断完善</a:t>
              </a:r>
              <a:endParaRPr lang="zh-CN" altLang="en-US" sz="1600">
                <a:solidFill>
                  <a:srgbClr val="F4DEBE"/>
                </a:solidFill>
                <a:latin typeface="思源宋体 Heavy" panose="02020900000000000000" charset="-122"/>
                <a:ea typeface="思源宋体 Heavy" panose="02020900000000000000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411" y="6090"/>
              <a:ext cx="1451" cy="312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p>
              <a:pPr algn="l"/>
              <a:r>
                <a:rPr lang="zh-CN" altLang="en-US" sz="1600">
                  <a:solidFill>
                    <a:srgbClr val="F4DEBE"/>
                  </a:solidFill>
                  <a:latin typeface="思源宋体 Medium" panose="02020500000000000000" charset="-122"/>
                  <a:ea typeface="思源宋体 Medium" panose="02020500000000000000" charset="-122"/>
                </a:rPr>
                <a:t>线上、线下等业务收入不断增加，处于稳步上升阶段</a:t>
              </a:r>
              <a:endParaRPr lang="zh-CN" altLang="en-US" sz="1600">
                <a:solidFill>
                  <a:srgbClr val="F4DEBE"/>
                </a:solidFill>
                <a:latin typeface="思源宋体 Medium" panose="02020500000000000000" charset="-122"/>
                <a:ea typeface="思源宋体 Medium" panose="02020500000000000000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4072" y="6105"/>
              <a:ext cx="0" cy="3120"/>
            </a:xfrm>
            <a:prstGeom prst="line">
              <a:avLst/>
            </a:prstGeom>
            <a:ln>
              <a:solidFill>
                <a:srgbClr val="F4DE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8815705" y="2552700"/>
            <a:ext cx="1483360" cy="3390900"/>
            <a:chOff x="2411" y="3885"/>
            <a:chExt cx="2336" cy="5340"/>
          </a:xfrm>
        </p:grpSpPr>
        <p:sp>
          <p:nvSpPr>
            <p:cNvPr id="30" name="等腰三角形 29"/>
            <p:cNvSpPr/>
            <p:nvPr/>
          </p:nvSpPr>
          <p:spPr>
            <a:xfrm>
              <a:off x="2677" y="3885"/>
              <a:ext cx="2070" cy="1530"/>
            </a:xfrm>
            <a:prstGeom prst="triangle">
              <a:avLst/>
            </a:prstGeom>
            <a:noFill/>
            <a:ln w="19050">
              <a:solidFill>
                <a:srgbClr val="F4DEB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2917" y="4110"/>
              <a:ext cx="1590" cy="1590"/>
            </a:xfrm>
            <a:prstGeom prst="ellipse">
              <a:avLst/>
            </a:prstGeom>
            <a:solidFill>
              <a:srgbClr val="F4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118" y="4397"/>
              <a:ext cx="1129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3600">
                  <a:solidFill>
                    <a:srgbClr val="C00000"/>
                  </a:solidFill>
                  <a:latin typeface="思源宋體 Heavy" panose="02020900000000000000" charset="-120"/>
                  <a:ea typeface="思源宋體 Heavy" panose="02020900000000000000" charset="-120"/>
                </a:rPr>
                <a:t>肆</a:t>
              </a:r>
              <a:endParaRPr lang="zh-CN" altLang="en-US" sz="3600">
                <a:solidFill>
                  <a:srgbClr val="C00000"/>
                </a:solidFill>
                <a:latin typeface="思源宋體 Heavy" panose="02020900000000000000" charset="-120"/>
                <a:ea typeface="思源宋體 Heavy" panose="02020900000000000000" charset="-12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072" y="6090"/>
              <a:ext cx="675" cy="270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p>
              <a:pPr algn="l"/>
              <a:r>
                <a:rPr lang="zh-CN" altLang="en-US" sz="1600">
                  <a:solidFill>
                    <a:srgbClr val="F4DEBE"/>
                  </a:solidFill>
                  <a:latin typeface="思源宋体 Heavy" panose="02020900000000000000" charset="-122"/>
                  <a:ea typeface="思源宋体 Heavy" panose="02020900000000000000" charset="-122"/>
                </a:rPr>
                <a:t>业务收入不断增长</a:t>
              </a:r>
              <a:endParaRPr lang="zh-CN" altLang="en-US" sz="1600">
                <a:solidFill>
                  <a:srgbClr val="F4DEBE"/>
                </a:solidFill>
                <a:latin typeface="思源宋体 Heavy" panose="02020900000000000000" charset="-122"/>
                <a:ea typeface="思源宋体 Heavy" panose="02020900000000000000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411" y="6090"/>
              <a:ext cx="1451" cy="312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p>
              <a:pPr algn="l"/>
              <a:r>
                <a:rPr lang="zh-CN" altLang="en-US" sz="1600">
                  <a:solidFill>
                    <a:srgbClr val="F4DEBE"/>
                  </a:solidFill>
                  <a:latin typeface="思源宋体 Medium" panose="02020500000000000000" charset="-122"/>
                  <a:ea typeface="思源宋体 Medium" panose="02020500000000000000" charset="-122"/>
                </a:rPr>
                <a:t>线上、线下等业务收入不断增加，处于稳步上升阶段</a:t>
              </a:r>
              <a:endParaRPr lang="zh-CN" altLang="en-US" sz="1600">
                <a:solidFill>
                  <a:srgbClr val="F4DEBE"/>
                </a:solidFill>
                <a:latin typeface="思源宋体 Medium" panose="02020500000000000000" charset="-122"/>
                <a:ea typeface="思源宋体 Medium" panose="02020500000000000000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4072" y="6105"/>
              <a:ext cx="0" cy="3120"/>
            </a:xfrm>
            <a:prstGeom prst="line">
              <a:avLst/>
            </a:prstGeom>
            <a:ln>
              <a:solidFill>
                <a:srgbClr val="F4DE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1219200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438140" y="2566035"/>
            <a:ext cx="13150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第四章</a:t>
            </a:r>
            <a:endParaRPr lang="zh-CN" altLang="en-US" sz="28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94175" y="3100705"/>
            <a:ext cx="380174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66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工作规划</a:t>
            </a:r>
            <a:endParaRPr lang="zh-CN" altLang="en-US" sz="66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6" name="双括号 5"/>
          <p:cNvSpPr/>
          <p:nvPr/>
        </p:nvSpPr>
        <p:spPr>
          <a:xfrm>
            <a:off x="2938145" y="2954020"/>
            <a:ext cx="6315075" cy="1400175"/>
          </a:xfrm>
          <a:prstGeom prst="bracketPair">
            <a:avLst/>
          </a:prstGeom>
          <a:ln w="28575">
            <a:solidFill>
              <a:srgbClr val="F4DE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>
              <a:solidFill>
                <a:srgbClr val="F4DEBE"/>
              </a:solidFill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679815" y="668020"/>
            <a:ext cx="17741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8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工作规划</a:t>
            </a:r>
            <a:endParaRPr lang="zh-CN" altLang="en-US" sz="28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30145" y="929005"/>
            <a:ext cx="6066790" cy="0"/>
          </a:xfrm>
          <a:prstGeom prst="line">
            <a:avLst/>
          </a:prstGeom>
          <a:ln>
            <a:solidFill>
              <a:srgbClr val="F4DE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2028190" y="2120265"/>
            <a:ext cx="7944485" cy="838200"/>
            <a:chOff x="3344" y="3795"/>
            <a:chExt cx="12511" cy="1320"/>
          </a:xfrm>
        </p:grpSpPr>
        <p:sp>
          <p:nvSpPr>
            <p:cNvPr id="3" name="右箭头 2"/>
            <p:cNvSpPr/>
            <p:nvPr/>
          </p:nvSpPr>
          <p:spPr>
            <a:xfrm>
              <a:off x="3345" y="3795"/>
              <a:ext cx="12510" cy="1320"/>
            </a:xfrm>
            <a:prstGeom prst="rightArrow">
              <a:avLst/>
            </a:prstGeom>
            <a:solidFill>
              <a:srgbClr val="F4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9451" y="4165"/>
              <a:ext cx="342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>
                  <a:solidFill>
                    <a:srgbClr val="C000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销售目标</a:t>
              </a:r>
              <a:r>
                <a:rPr lang="en-US" altLang="zh-CN">
                  <a:solidFill>
                    <a:srgbClr val="C000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100</a:t>
              </a:r>
              <a:r>
                <a:rPr lang="zh-CN" altLang="en-US">
                  <a:solidFill>
                    <a:srgbClr val="C000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万</a:t>
              </a:r>
              <a:endParaRPr lang="zh-CN" altLang="en-US">
                <a:solidFill>
                  <a:srgbClr val="C00000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344" y="4125"/>
              <a:ext cx="4103" cy="660"/>
            </a:xfrm>
            <a:prstGeom prst="rect">
              <a:avLst/>
            </a:prstGeom>
            <a:solidFill>
              <a:srgbClr val="D02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306" y="4165"/>
              <a:ext cx="240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>
                  <a:solidFill>
                    <a:srgbClr val="FFFF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淘宝渠道</a:t>
              </a:r>
              <a:endParaRPr lang="zh-CN" altLang="en-US">
                <a:solidFill>
                  <a:srgbClr val="FFFF00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028190" y="3136900"/>
            <a:ext cx="7944485" cy="838200"/>
            <a:chOff x="3344" y="3795"/>
            <a:chExt cx="12511" cy="1320"/>
          </a:xfrm>
        </p:grpSpPr>
        <p:sp>
          <p:nvSpPr>
            <p:cNvPr id="39" name="右箭头 38"/>
            <p:cNvSpPr/>
            <p:nvPr/>
          </p:nvSpPr>
          <p:spPr>
            <a:xfrm>
              <a:off x="3345" y="3795"/>
              <a:ext cx="12510" cy="1320"/>
            </a:xfrm>
            <a:prstGeom prst="rightArrow">
              <a:avLst/>
            </a:prstGeom>
            <a:solidFill>
              <a:srgbClr val="F4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9451" y="4165"/>
              <a:ext cx="342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>
                  <a:solidFill>
                    <a:srgbClr val="C000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销售目标</a:t>
              </a:r>
              <a:r>
                <a:rPr lang="en-US" altLang="zh-CN">
                  <a:solidFill>
                    <a:srgbClr val="C000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90</a:t>
              </a:r>
              <a:r>
                <a:rPr lang="zh-CN" altLang="en-US">
                  <a:solidFill>
                    <a:srgbClr val="C000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万</a:t>
              </a:r>
              <a:endParaRPr lang="zh-CN" altLang="en-US">
                <a:solidFill>
                  <a:srgbClr val="C00000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3344" y="4125"/>
              <a:ext cx="4103" cy="660"/>
            </a:xfrm>
            <a:prstGeom prst="rect">
              <a:avLst/>
            </a:prstGeom>
            <a:solidFill>
              <a:srgbClr val="8B8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4306" y="4165"/>
              <a:ext cx="240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>
                  <a:solidFill>
                    <a:srgbClr val="FFFF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京东渠道</a:t>
              </a:r>
              <a:endParaRPr lang="zh-CN" altLang="en-US">
                <a:solidFill>
                  <a:srgbClr val="FFFF00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028190" y="4149725"/>
            <a:ext cx="7944485" cy="838200"/>
            <a:chOff x="3344" y="3795"/>
            <a:chExt cx="12511" cy="1320"/>
          </a:xfrm>
        </p:grpSpPr>
        <p:sp>
          <p:nvSpPr>
            <p:cNvPr id="44" name="右箭头 43"/>
            <p:cNvSpPr/>
            <p:nvPr/>
          </p:nvSpPr>
          <p:spPr>
            <a:xfrm>
              <a:off x="3345" y="3795"/>
              <a:ext cx="12510" cy="1320"/>
            </a:xfrm>
            <a:prstGeom prst="rightArrow">
              <a:avLst/>
            </a:prstGeom>
            <a:solidFill>
              <a:srgbClr val="F4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9451" y="4165"/>
              <a:ext cx="342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>
                  <a:solidFill>
                    <a:srgbClr val="C000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销售目标</a:t>
              </a:r>
              <a:r>
                <a:rPr lang="en-US" altLang="zh-CN">
                  <a:solidFill>
                    <a:srgbClr val="C000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2</a:t>
              </a:r>
              <a:r>
                <a:rPr lang="en-US" altLang="zh-CN">
                  <a:solidFill>
                    <a:srgbClr val="C000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00</a:t>
              </a:r>
              <a:r>
                <a:rPr lang="zh-CN" altLang="en-US">
                  <a:solidFill>
                    <a:srgbClr val="C000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万</a:t>
              </a:r>
              <a:endParaRPr lang="zh-CN" altLang="en-US">
                <a:solidFill>
                  <a:srgbClr val="C00000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3344" y="4125"/>
              <a:ext cx="4103" cy="660"/>
            </a:xfrm>
            <a:prstGeom prst="rect">
              <a:avLst/>
            </a:prstGeom>
            <a:solidFill>
              <a:srgbClr val="D02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306" y="4165"/>
              <a:ext cx="240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>
                  <a:solidFill>
                    <a:srgbClr val="FFFF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拼多多渠道</a:t>
              </a:r>
              <a:endParaRPr lang="zh-CN" altLang="en-US">
                <a:solidFill>
                  <a:srgbClr val="FFFF00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028190" y="5162550"/>
            <a:ext cx="7944485" cy="838200"/>
            <a:chOff x="3344" y="3795"/>
            <a:chExt cx="12511" cy="1320"/>
          </a:xfrm>
        </p:grpSpPr>
        <p:sp>
          <p:nvSpPr>
            <p:cNvPr id="50" name="右箭头 49"/>
            <p:cNvSpPr/>
            <p:nvPr/>
          </p:nvSpPr>
          <p:spPr>
            <a:xfrm>
              <a:off x="3345" y="3795"/>
              <a:ext cx="12510" cy="1320"/>
            </a:xfrm>
            <a:prstGeom prst="rightArrow">
              <a:avLst/>
            </a:prstGeom>
            <a:solidFill>
              <a:srgbClr val="F4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9451" y="4165"/>
              <a:ext cx="342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>
                  <a:solidFill>
                    <a:srgbClr val="C000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销售目标</a:t>
              </a:r>
              <a:r>
                <a:rPr lang="en-US" altLang="zh-CN">
                  <a:solidFill>
                    <a:srgbClr val="C000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90</a:t>
              </a:r>
              <a:r>
                <a:rPr lang="zh-CN" altLang="en-US">
                  <a:solidFill>
                    <a:srgbClr val="C000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万</a:t>
              </a:r>
              <a:endParaRPr lang="zh-CN" altLang="en-US">
                <a:solidFill>
                  <a:srgbClr val="C00000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3344" y="4125"/>
              <a:ext cx="4103" cy="660"/>
            </a:xfrm>
            <a:prstGeom prst="rect">
              <a:avLst/>
            </a:prstGeom>
            <a:solidFill>
              <a:srgbClr val="8B8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4306" y="4165"/>
              <a:ext cx="240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>
                  <a:solidFill>
                    <a:srgbClr val="FFFF00"/>
                  </a:solidFill>
                  <a:latin typeface="思源宋体 Heavy" panose="02020900000000000000" charset="-122"/>
                  <a:ea typeface="思源宋体 Heavy" panose="02020900000000000000" charset="-122"/>
                  <a:cs typeface="思源宋体 Heavy" panose="02020900000000000000" charset="-122"/>
                </a:rPr>
                <a:t>线下渠道</a:t>
              </a:r>
              <a:endParaRPr lang="zh-CN" altLang="en-US">
                <a:solidFill>
                  <a:srgbClr val="FFFF00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</a:endParaRPr>
            </a:p>
          </p:txBody>
        </p:sp>
      </p:grpSp>
    </p:spTree>
  </p:cSld>
  <p:clrMapOvr>
    <a:masterClrMapping/>
  </p:clrMapOvr>
  <p:transition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281555" y="2168525"/>
            <a:ext cx="762889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6600">
                <a:solidFill>
                  <a:srgbClr val="F4DEBE"/>
                </a:solidFill>
                <a:latin typeface="思源宋体 Heavy" panose="02020900000000000000" charset="-122"/>
                <a:ea typeface="思源宋体 Heavy" panose="02020900000000000000" charset="-122"/>
              </a:rPr>
              <a:t>感谢每一位的努力</a:t>
            </a:r>
            <a:endParaRPr lang="zh-CN" altLang="en-US" sz="6600">
              <a:solidFill>
                <a:srgbClr val="F4DEBE"/>
              </a:solidFill>
              <a:latin typeface="思源宋体 Heavy" panose="02020900000000000000" charset="-122"/>
              <a:ea typeface="思源宋体 Heavy" panose="020209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27095" y="3342005"/>
            <a:ext cx="5337810" cy="398780"/>
          </a:xfrm>
          <a:prstGeom prst="rect">
            <a:avLst/>
          </a:prstGeom>
          <a:solidFill>
            <a:srgbClr val="F4DEBE"/>
          </a:solidFill>
          <a:ln>
            <a:noFill/>
          </a:ln>
        </p:spPr>
        <p:txBody>
          <a:bodyPr wrap="square" rtlCol="0">
            <a:spAutoFit/>
          </a:bodyPr>
          <a:p>
            <a:pPr algn="dist"/>
            <a:r>
              <a:rPr lang="zh-CN" altLang="en-US" sz="2000">
                <a:solidFill>
                  <a:srgbClr val="C00000"/>
                </a:solidFill>
                <a:latin typeface="思源宋體 Light" panose="02020300000000000000" charset="-120"/>
                <a:ea typeface="思源宋體 Light" panose="02020300000000000000" charset="-120"/>
                <a:cs typeface="思源宋體 Light" panose="02020300000000000000" charset="-120"/>
              </a:rPr>
              <a:t>中国传统</a:t>
            </a:r>
            <a:r>
              <a:rPr lang="en-US" altLang="zh-CN" sz="2000">
                <a:solidFill>
                  <a:srgbClr val="C00000"/>
                </a:solidFill>
                <a:latin typeface="思源宋體 Light" panose="02020300000000000000" charset="-120"/>
                <a:ea typeface="思源宋體 Light" panose="02020300000000000000" charset="-120"/>
                <a:cs typeface="思源宋體 Light" panose="02020300000000000000" charset="-120"/>
              </a:rPr>
              <a:t>/</a:t>
            </a:r>
            <a:r>
              <a:rPr lang="zh-CN" altLang="en-US" sz="2000">
                <a:solidFill>
                  <a:srgbClr val="C00000"/>
                </a:solidFill>
                <a:latin typeface="思源宋體 Light" panose="02020300000000000000" charset="-120"/>
                <a:ea typeface="思源宋體 Light" panose="02020300000000000000" charset="-120"/>
                <a:cs typeface="思源宋體 Light" panose="02020300000000000000" charset="-120"/>
              </a:rPr>
              <a:t>文字均可改动</a:t>
            </a:r>
            <a:endParaRPr lang="zh-CN" altLang="en-US" sz="2000">
              <a:solidFill>
                <a:srgbClr val="C00000"/>
              </a:solidFill>
              <a:latin typeface="思源宋體 Light" panose="02020300000000000000" charset="-120"/>
              <a:ea typeface="思源宋體 Light" panose="02020300000000000000" charset="-120"/>
              <a:cs typeface="思源宋體 Light" panose="02020300000000000000" charset="-12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73345" y="4446905"/>
            <a:ext cx="18453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000">
                <a:solidFill>
                  <a:schemeClr val="bg1"/>
                </a:solidFill>
                <a:latin typeface="思源宋體 Light" panose="02020300000000000000" charset="-120"/>
                <a:ea typeface="思源宋體 Light" panose="02020300000000000000" charset="-120"/>
              </a:rPr>
              <a:t>汇报人：精致</a:t>
            </a:r>
            <a:endParaRPr lang="zh-CN" altLang="en-US" sz="2000">
              <a:solidFill>
                <a:schemeClr val="bg1"/>
              </a:solidFill>
              <a:latin typeface="思源宋體 Light" panose="02020300000000000000" charset="-120"/>
              <a:ea typeface="思源宋體 Light" panose="02020300000000000000" charset="-120"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456180" y="2525395"/>
            <a:ext cx="60134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目录</a:t>
            </a:r>
            <a:endParaRPr lang="zh-CN" altLang="en-US" sz="40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552825" y="2701290"/>
            <a:ext cx="896620" cy="2721610"/>
            <a:chOff x="5385" y="2919"/>
            <a:chExt cx="1412" cy="4286"/>
          </a:xfrm>
        </p:grpSpPr>
        <p:sp>
          <p:nvSpPr>
            <p:cNvPr id="7" name="矩形 6"/>
            <p:cNvSpPr/>
            <p:nvPr/>
          </p:nvSpPr>
          <p:spPr>
            <a:xfrm>
              <a:off x="5385" y="2919"/>
              <a:ext cx="1412" cy="4286"/>
            </a:xfrm>
            <a:prstGeom prst="rect">
              <a:avLst/>
            </a:prstGeom>
            <a:noFill/>
            <a:ln>
              <a:solidFill>
                <a:srgbClr val="F4DEB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722" y="4724"/>
              <a:ext cx="947" cy="2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solidFill>
                    <a:schemeClr val="bg1"/>
                  </a:solidFill>
                  <a:latin typeface="思源宋體 Light" panose="02020300000000000000" charset="-120"/>
                  <a:ea typeface="思源宋體 Light" panose="02020300000000000000" charset="-120"/>
                </a:rPr>
                <a:t>领导致辞</a:t>
              </a:r>
              <a:endParaRPr lang="zh-CN" altLang="en-US" sz="2000">
                <a:solidFill>
                  <a:schemeClr val="bg1"/>
                </a:solidFill>
                <a:latin typeface="思源宋體 Light" panose="02020300000000000000" charset="-120"/>
                <a:ea typeface="思源宋體 Light" panose="02020300000000000000" charset="-120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5559" y="3484"/>
              <a:ext cx="1065" cy="1065"/>
            </a:xfrm>
            <a:prstGeom prst="ellipse">
              <a:avLst/>
            </a:prstGeom>
            <a:solidFill>
              <a:srgbClr val="F2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618" y="3576"/>
              <a:ext cx="947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800">
                  <a:solidFill>
                    <a:srgbClr val="C00000"/>
                  </a:solidFill>
                  <a:latin typeface="思源宋體 Heavy" panose="02020900000000000000" charset="-120"/>
                  <a:ea typeface="思源宋體 Heavy" panose="02020900000000000000" charset="-120"/>
                </a:rPr>
                <a:t>壹</a:t>
              </a:r>
              <a:endParaRPr lang="zh-CN" altLang="en-US" sz="2800">
                <a:solidFill>
                  <a:srgbClr val="C00000"/>
                </a:solidFill>
                <a:latin typeface="思源宋體 Heavy" panose="02020900000000000000" charset="-120"/>
                <a:ea typeface="思源宋體 Heavy" panose="02020900000000000000" charset="-12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045075" y="2701290"/>
            <a:ext cx="896620" cy="2721610"/>
            <a:chOff x="5385" y="2919"/>
            <a:chExt cx="1412" cy="4286"/>
          </a:xfrm>
        </p:grpSpPr>
        <p:sp>
          <p:nvSpPr>
            <p:cNvPr id="10" name="矩形 9"/>
            <p:cNvSpPr/>
            <p:nvPr/>
          </p:nvSpPr>
          <p:spPr>
            <a:xfrm>
              <a:off x="5385" y="2919"/>
              <a:ext cx="1412" cy="4286"/>
            </a:xfrm>
            <a:prstGeom prst="rect">
              <a:avLst/>
            </a:prstGeom>
            <a:noFill/>
            <a:ln>
              <a:solidFill>
                <a:srgbClr val="F4DEB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722" y="4724"/>
              <a:ext cx="947" cy="2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solidFill>
                    <a:schemeClr val="bg1"/>
                  </a:solidFill>
                  <a:latin typeface="思源宋體 Light" panose="02020300000000000000" charset="-120"/>
                  <a:ea typeface="思源宋體 Light" panose="02020300000000000000" charset="-120"/>
                </a:rPr>
                <a:t>员工表彰</a:t>
              </a:r>
              <a:endParaRPr lang="zh-CN" altLang="en-US" sz="2000">
                <a:solidFill>
                  <a:schemeClr val="bg1"/>
                </a:solidFill>
                <a:latin typeface="思源宋體 Light" panose="02020300000000000000" charset="-120"/>
                <a:ea typeface="思源宋體 Light" panose="02020300000000000000" charset="-120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5559" y="3484"/>
              <a:ext cx="1065" cy="1065"/>
            </a:xfrm>
            <a:prstGeom prst="ellipse">
              <a:avLst/>
            </a:prstGeom>
            <a:solidFill>
              <a:srgbClr val="F4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618" y="3576"/>
              <a:ext cx="947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800">
                  <a:solidFill>
                    <a:srgbClr val="C00000"/>
                  </a:solidFill>
                  <a:latin typeface="思源宋體 Heavy" panose="02020900000000000000" charset="-120"/>
                  <a:ea typeface="思源宋體 Heavy" panose="02020900000000000000" charset="-120"/>
                </a:rPr>
                <a:t>贰</a:t>
              </a:r>
              <a:endParaRPr lang="zh-CN" altLang="en-US" sz="2800">
                <a:solidFill>
                  <a:srgbClr val="C00000"/>
                </a:solidFill>
                <a:latin typeface="思源宋體 Heavy" panose="02020900000000000000" charset="-120"/>
                <a:ea typeface="思源宋體 Heavy" panose="02020900000000000000" charset="-12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37325" y="2701290"/>
            <a:ext cx="896620" cy="2721610"/>
            <a:chOff x="5385" y="2919"/>
            <a:chExt cx="1412" cy="4286"/>
          </a:xfrm>
        </p:grpSpPr>
        <p:sp>
          <p:nvSpPr>
            <p:cNvPr id="15" name="矩形 14"/>
            <p:cNvSpPr/>
            <p:nvPr/>
          </p:nvSpPr>
          <p:spPr>
            <a:xfrm>
              <a:off x="5385" y="2919"/>
              <a:ext cx="1412" cy="4286"/>
            </a:xfrm>
            <a:prstGeom prst="rect">
              <a:avLst/>
            </a:prstGeom>
            <a:noFill/>
            <a:ln>
              <a:solidFill>
                <a:srgbClr val="F4DEB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722" y="4724"/>
              <a:ext cx="947" cy="2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solidFill>
                    <a:schemeClr val="bg1"/>
                  </a:solidFill>
                  <a:latin typeface="思源宋體 Light" panose="02020300000000000000" charset="-120"/>
                  <a:ea typeface="思源宋體 Light" panose="02020300000000000000" charset="-120"/>
                </a:rPr>
                <a:t>工作总结</a:t>
              </a:r>
              <a:endParaRPr lang="zh-CN" altLang="en-US" sz="2000">
                <a:solidFill>
                  <a:schemeClr val="bg1"/>
                </a:solidFill>
                <a:latin typeface="思源宋體 Light" panose="02020300000000000000" charset="-120"/>
                <a:ea typeface="思源宋體 Light" panose="02020300000000000000" charset="-120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559" y="3484"/>
              <a:ext cx="1065" cy="1065"/>
            </a:xfrm>
            <a:prstGeom prst="ellipse">
              <a:avLst/>
            </a:prstGeom>
            <a:solidFill>
              <a:srgbClr val="F4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618" y="3576"/>
              <a:ext cx="947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800">
                  <a:solidFill>
                    <a:srgbClr val="C00000"/>
                  </a:solidFill>
                  <a:latin typeface="思源宋體 Heavy" panose="02020900000000000000" charset="-120"/>
                  <a:ea typeface="思源宋體 Heavy" panose="02020900000000000000" charset="-120"/>
                </a:rPr>
                <a:t>叁</a:t>
              </a:r>
              <a:endParaRPr lang="zh-CN" altLang="en-US" sz="2800">
                <a:solidFill>
                  <a:srgbClr val="C00000"/>
                </a:solidFill>
                <a:latin typeface="思源宋體 Heavy" panose="02020900000000000000" charset="-120"/>
                <a:ea typeface="思源宋體 Heavy" panose="02020900000000000000" charset="-12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020050" y="2701290"/>
            <a:ext cx="896620" cy="2721610"/>
            <a:chOff x="5385" y="2919"/>
            <a:chExt cx="1412" cy="4286"/>
          </a:xfrm>
        </p:grpSpPr>
        <p:sp>
          <p:nvSpPr>
            <p:cNvPr id="20" name="矩形 19"/>
            <p:cNvSpPr/>
            <p:nvPr/>
          </p:nvSpPr>
          <p:spPr>
            <a:xfrm>
              <a:off x="5385" y="2919"/>
              <a:ext cx="1412" cy="4286"/>
            </a:xfrm>
            <a:prstGeom prst="rect">
              <a:avLst/>
            </a:prstGeom>
            <a:noFill/>
            <a:ln>
              <a:solidFill>
                <a:srgbClr val="F4DEB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722" y="4724"/>
              <a:ext cx="947" cy="2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solidFill>
                    <a:schemeClr val="bg1"/>
                  </a:solidFill>
                  <a:latin typeface="思源宋體 Light" panose="02020300000000000000" charset="-120"/>
                  <a:ea typeface="思源宋體 Light" panose="02020300000000000000" charset="-120"/>
                </a:rPr>
                <a:t>工作规划</a:t>
              </a:r>
              <a:endParaRPr lang="zh-CN" altLang="en-US" sz="2000">
                <a:solidFill>
                  <a:schemeClr val="bg1"/>
                </a:solidFill>
                <a:latin typeface="思源宋體 Light" panose="02020300000000000000" charset="-120"/>
                <a:ea typeface="思源宋體 Light" panose="02020300000000000000" charset="-120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5559" y="3484"/>
              <a:ext cx="1065" cy="1065"/>
            </a:xfrm>
            <a:prstGeom prst="ellipse">
              <a:avLst/>
            </a:prstGeom>
            <a:solidFill>
              <a:srgbClr val="F4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618" y="3576"/>
              <a:ext cx="947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800">
                  <a:solidFill>
                    <a:srgbClr val="C00000"/>
                  </a:solidFill>
                  <a:latin typeface="思源宋體 Heavy" panose="02020900000000000000" charset="-120"/>
                  <a:ea typeface="思源宋體 Heavy" panose="02020900000000000000" charset="-120"/>
                </a:rPr>
                <a:t>肆</a:t>
              </a:r>
              <a:endParaRPr lang="zh-CN" altLang="en-US" sz="2800">
                <a:solidFill>
                  <a:srgbClr val="C00000"/>
                </a:solidFill>
                <a:latin typeface="思源宋體 Heavy" panose="02020900000000000000" charset="-120"/>
                <a:ea typeface="思源宋體 Heavy" panose="02020900000000000000" charset="-120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95263" y="180975"/>
            <a:ext cx="11801475" cy="6496050"/>
          </a:xfrm>
          <a:prstGeom prst="rect">
            <a:avLst/>
          </a:prstGeom>
          <a:noFill/>
          <a:ln w="28575">
            <a:solidFill>
              <a:srgbClr val="F2DEB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1219200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438140" y="2566035"/>
            <a:ext cx="13150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第一章</a:t>
            </a:r>
            <a:endParaRPr lang="zh-CN" altLang="en-US" sz="28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94175" y="3100705"/>
            <a:ext cx="380174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66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领导致辞</a:t>
            </a:r>
            <a:endParaRPr lang="zh-CN" altLang="en-US" sz="66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6" name="双括号 5"/>
          <p:cNvSpPr/>
          <p:nvPr/>
        </p:nvSpPr>
        <p:spPr>
          <a:xfrm>
            <a:off x="2938145" y="2954020"/>
            <a:ext cx="6315075" cy="1400175"/>
          </a:xfrm>
          <a:prstGeom prst="bracketPair">
            <a:avLst/>
          </a:prstGeom>
          <a:ln w="28575">
            <a:solidFill>
              <a:srgbClr val="F4DE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>
            <a:off x="1576070" y="1514475"/>
            <a:ext cx="8949055" cy="4438650"/>
          </a:xfrm>
          <a:custGeom>
            <a:avLst/>
            <a:gdLst>
              <a:gd name="connsiteX0" fmla="*/ 570 w 14093"/>
              <a:gd name="connsiteY0" fmla="*/ 360 h 6990"/>
              <a:gd name="connsiteX1" fmla="*/ 1020 w 14093"/>
              <a:gd name="connsiteY1" fmla="*/ 15 h 6990"/>
              <a:gd name="connsiteX2" fmla="*/ 14093 w 14093"/>
              <a:gd name="connsiteY2" fmla="*/ 0 h 6990"/>
              <a:gd name="connsiteX3" fmla="*/ 14093 w 14093"/>
              <a:gd name="connsiteY3" fmla="*/ 6990 h 6990"/>
              <a:gd name="connsiteX4" fmla="*/ 143 w 14093"/>
              <a:gd name="connsiteY4" fmla="*/ 6990 h 6990"/>
              <a:gd name="connsiteX5" fmla="*/ 0 w 14093"/>
              <a:gd name="connsiteY5" fmla="*/ 765 h 6990"/>
              <a:gd name="connsiteX6" fmla="*/ 570 w 14093"/>
              <a:gd name="connsiteY6" fmla="*/ 360 h 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93" h="6990">
                <a:moveTo>
                  <a:pt x="570" y="360"/>
                </a:moveTo>
                <a:lnTo>
                  <a:pt x="1020" y="15"/>
                </a:lnTo>
                <a:lnTo>
                  <a:pt x="14093" y="0"/>
                </a:lnTo>
                <a:lnTo>
                  <a:pt x="14093" y="6990"/>
                </a:lnTo>
                <a:lnTo>
                  <a:pt x="143" y="6990"/>
                </a:lnTo>
                <a:lnTo>
                  <a:pt x="0" y="765"/>
                </a:lnTo>
                <a:lnTo>
                  <a:pt x="570" y="360"/>
                </a:lnTo>
                <a:close/>
              </a:path>
            </a:pathLst>
          </a:custGeom>
          <a:solidFill>
            <a:srgbClr val="F4DE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16020000">
            <a:off x="1677152" y="1397931"/>
            <a:ext cx="461645" cy="762635"/>
          </a:xfrm>
          <a:custGeom>
            <a:avLst/>
            <a:gdLst>
              <a:gd name="connsiteX0" fmla="*/ 0 w 727"/>
              <a:gd name="connsiteY0" fmla="*/ 1201 h 1201"/>
              <a:gd name="connsiteX1" fmla="*/ 4 w 727"/>
              <a:gd name="connsiteY1" fmla="*/ 0 h 1201"/>
              <a:gd name="connsiteX2" fmla="*/ 727 w 727"/>
              <a:gd name="connsiteY2" fmla="*/ 1108 h 1201"/>
              <a:gd name="connsiteX3" fmla="*/ 0 w 727"/>
              <a:gd name="connsiteY3" fmla="*/ 1201 h 1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7" h="1201">
                <a:moveTo>
                  <a:pt x="0" y="1201"/>
                </a:moveTo>
                <a:lnTo>
                  <a:pt x="4" y="0"/>
                </a:lnTo>
                <a:lnTo>
                  <a:pt x="727" y="1108"/>
                </a:lnTo>
                <a:lnTo>
                  <a:pt x="0" y="120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679815" y="668020"/>
            <a:ext cx="17741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8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领导致辞</a:t>
            </a:r>
            <a:endParaRPr lang="zh-CN" altLang="en-US" sz="28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30145" y="929005"/>
            <a:ext cx="6066790" cy="0"/>
          </a:xfrm>
          <a:prstGeom prst="line">
            <a:avLst/>
          </a:prstGeom>
          <a:ln>
            <a:solidFill>
              <a:srgbClr val="F4DE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575560" y="4208145"/>
            <a:ext cx="13150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>
                <a:solidFill>
                  <a:srgbClr val="C00000"/>
                </a:solidFill>
                <a:latin typeface="思源宋體 Heavy" panose="02020900000000000000" charset="-120"/>
                <a:ea typeface="思源宋體 Heavy" panose="02020900000000000000" charset="-120"/>
              </a:rPr>
              <a:t>董事长</a:t>
            </a:r>
            <a:endParaRPr lang="zh-CN" altLang="en-US" sz="2400">
              <a:solidFill>
                <a:srgbClr val="C00000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53030" y="2732405"/>
            <a:ext cx="971550" cy="133223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217670" y="2087880"/>
            <a:ext cx="56032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110480" y="2517775"/>
            <a:ext cx="471043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16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rPr>
              <a:t>今年是不平常的一年，受新冠疫情的影响，同时受全球经济形势的影响，但我们</a:t>
            </a:r>
            <a:r>
              <a:rPr lang="en-US" altLang="zh-CN" sz="16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rPr>
              <a:t>XXX</a:t>
            </a:r>
            <a:r>
              <a:rPr lang="zh-CN" altLang="en-US" sz="16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rPr>
              <a:t>的员工们兢兢业业，克服困难，取得了不错的成绩。第一业务部取得了整体达标率为</a:t>
            </a:r>
            <a:r>
              <a:rPr lang="en-US" altLang="zh-CN" sz="16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rPr>
              <a:t>90</a:t>
            </a:r>
            <a:r>
              <a:rPr lang="zh-CN" altLang="en-US" sz="16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rPr>
              <a:t>%的优秀成绩，希望全体工作人员都能以此为目标，再接再厉，下次能再创辉煌。我将带领大家继续努力前行！！！</a:t>
            </a:r>
            <a:endParaRPr lang="zh-CN" altLang="en-US" sz="1600">
              <a:latin typeface="思源宋体 Medium" panose="02020500000000000000" charset="-122"/>
              <a:ea typeface="思源宋体 Medium" panose="02020500000000000000" charset="-122"/>
              <a:cs typeface="思源宋体 Medium" panose="020205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079875" y="2456180"/>
            <a:ext cx="13150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7200">
                <a:solidFill>
                  <a:srgbClr val="C00000"/>
                </a:solidFill>
                <a:latin typeface="思源宋體 Heavy" panose="02020900000000000000" charset="-120"/>
                <a:ea typeface="思源宋體 Heavy" panose="02020900000000000000" charset="-120"/>
              </a:rPr>
              <a:t>“</a:t>
            </a:r>
            <a:endParaRPr lang="en-US" altLang="zh-CN" sz="7200">
              <a:solidFill>
                <a:srgbClr val="C00000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 r="11726"/>
          <a:stretch>
            <a:fillRect/>
          </a:stretch>
        </p:blipFill>
        <p:spPr>
          <a:xfrm>
            <a:off x="2794000" y="2517775"/>
            <a:ext cx="1032510" cy="1419225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>
            <a:off x="1576070" y="1514475"/>
            <a:ext cx="8949055" cy="4438650"/>
          </a:xfrm>
          <a:custGeom>
            <a:avLst/>
            <a:gdLst>
              <a:gd name="connsiteX0" fmla="*/ 570 w 14093"/>
              <a:gd name="connsiteY0" fmla="*/ 360 h 6990"/>
              <a:gd name="connsiteX1" fmla="*/ 1020 w 14093"/>
              <a:gd name="connsiteY1" fmla="*/ 15 h 6990"/>
              <a:gd name="connsiteX2" fmla="*/ 14093 w 14093"/>
              <a:gd name="connsiteY2" fmla="*/ 0 h 6990"/>
              <a:gd name="connsiteX3" fmla="*/ 14093 w 14093"/>
              <a:gd name="connsiteY3" fmla="*/ 6990 h 6990"/>
              <a:gd name="connsiteX4" fmla="*/ 143 w 14093"/>
              <a:gd name="connsiteY4" fmla="*/ 6990 h 6990"/>
              <a:gd name="connsiteX5" fmla="*/ 0 w 14093"/>
              <a:gd name="connsiteY5" fmla="*/ 765 h 6990"/>
              <a:gd name="connsiteX6" fmla="*/ 570 w 14093"/>
              <a:gd name="connsiteY6" fmla="*/ 360 h 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93" h="6990">
                <a:moveTo>
                  <a:pt x="570" y="360"/>
                </a:moveTo>
                <a:lnTo>
                  <a:pt x="1020" y="15"/>
                </a:lnTo>
                <a:lnTo>
                  <a:pt x="14093" y="0"/>
                </a:lnTo>
                <a:lnTo>
                  <a:pt x="14093" y="6990"/>
                </a:lnTo>
                <a:lnTo>
                  <a:pt x="143" y="6990"/>
                </a:lnTo>
                <a:lnTo>
                  <a:pt x="0" y="765"/>
                </a:lnTo>
                <a:lnTo>
                  <a:pt x="570" y="360"/>
                </a:lnTo>
                <a:close/>
              </a:path>
            </a:pathLst>
          </a:custGeom>
          <a:solidFill>
            <a:srgbClr val="F4DE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16020000">
            <a:off x="1677152" y="1397931"/>
            <a:ext cx="461645" cy="762635"/>
          </a:xfrm>
          <a:custGeom>
            <a:avLst/>
            <a:gdLst>
              <a:gd name="connsiteX0" fmla="*/ 0 w 727"/>
              <a:gd name="connsiteY0" fmla="*/ 1201 h 1201"/>
              <a:gd name="connsiteX1" fmla="*/ 4 w 727"/>
              <a:gd name="connsiteY1" fmla="*/ 0 h 1201"/>
              <a:gd name="connsiteX2" fmla="*/ 727 w 727"/>
              <a:gd name="connsiteY2" fmla="*/ 1108 h 1201"/>
              <a:gd name="connsiteX3" fmla="*/ 0 w 727"/>
              <a:gd name="connsiteY3" fmla="*/ 1201 h 1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7" h="1201">
                <a:moveTo>
                  <a:pt x="0" y="1201"/>
                </a:moveTo>
                <a:lnTo>
                  <a:pt x="4" y="0"/>
                </a:lnTo>
                <a:lnTo>
                  <a:pt x="727" y="1108"/>
                </a:lnTo>
                <a:lnTo>
                  <a:pt x="0" y="120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679815" y="668020"/>
            <a:ext cx="17741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8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领导致辞</a:t>
            </a:r>
            <a:endParaRPr lang="zh-CN" altLang="en-US" sz="28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30145" y="929005"/>
            <a:ext cx="6066790" cy="0"/>
          </a:xfrm>
          <a:prstGeom prst="line">
            <a:avLst/>
          </a:prstGeom>
          <a:ln>
            <a:solidFill>
              <a:srgbClr val="F4DE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575560" y="4208145"/>
            <a:ext cx="13150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>
                <a:solidFill>
                  <a:srgbClr val="C00000"/>
                </a:solidFill>
                <a:latin typeface="思源宋體 Heavy" panose="02020900000000000000" charset="-120"/>
                <a:ea typeface="思源宋體 Heavy" panose="02020900000000000000" charset="-120"/>
              </a:rPr>
              <a:t>总经理</a:t>
            </a:r>
            <a:endParaRPr lang="zh-CN" altLang="en-US" sz="2400">
              <a:solidFill>
                <a:srgbClr val="C00000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53030" y="2732405"/>
            <a:ext cx="971550" cy="133223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110480" y="2517775"/>
            <a:ext cx="471043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16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rPr>
              <a:t>今年是不平常的一年，受新冠疫情的影响，同时受全球经济形势的影响，但我们</a:t>
            </a:r>
            <a:r>
              <a:rPr lang="en-US" altLang="zh-CN" sz="16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rPr>
              <a:t>XXX</a:t>
            </a:r>
            <a:r>
              <a:rPr lang="zh-CN" altLang="en-US" sz="16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rPr>
              <a:t>的员工们兢兢业业，克服困难，取得了不错的成绩。第一业务部取得了整体达标率为</a:t>
            </a:r>
            <a:r>
              <a:rPr lang="en-US" altLang="zh-CN" sz="16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rPr>
              <a:t>90</a:t>
            </a:r>
            <a:r>
              <a:rPr lang="zh-CN" altLang="en-US" sz="16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rPr>
              <a:t>%的优秀成绩，希望全体工作人员都能以此为目标，再接再厉，下次能再创辉煌。我将带领大家继续努力前行！！！</a:t>
            </a:r>
            <a:endParaRPr lang="zh-CN" altLang="en-US" sz="1600">
              <a:latin typeface="思源宋体 Medium" panose="02020500000000000000" charset="-122"/>
              <a:ea typeface="思源宋体 Medium" panose="02020500000000000000" charset="-122"/>
              <a:cs typeface="思源宋体 Medium" panose="020205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079875" y="2456180"/>
            <a:ext cx="13150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7200">
                <a:solidFill>
                  <a:srgbClr val="C00000"/>
                </a:solidFill>
                <a:latin typeface="思源宋體 Heavy" panose="02020900000000000000" charset="-120"/>
                <a:ea typeface="思源宋體 Heavy" panose="02020900000000000000" charset="-120"/>
              </a:rPr>
              <a:t>“</a:t>
            </a:r>
            <a:endParaRPr lang="en-US" altLang="zh-CN" sz="7200">
              <a:solidFill>
                <a:srgbClr val="C00000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520" y="2652395"/>
            <a:ext cx="885825" cy="1268730"/>
          </a:xfrm>
          <a:prstGeom prst="rect">
            <a:avLst/>
          </a:prstGeom>
        </p:spPr>
      </p:pic>
    </p:spTree>
  </p:cSld>
  <p:clrMapOvr>
    <a:masterClrMapping/>
  </p:clrMapOvr>
  <p:transition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1219200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438140" y="2566035"/>
            <a:ext cx="13150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第二章</a:t>
            </a:r>
            <a:endParaRPr lang="zh-CN" altLang="en-US" sz="28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94175" y="3100705"/>
            <a:ext cx="380174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66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员工表彰</a:t>
            </a:r>
            <a:endParaRPr lang="zh-CN" altLang="en-US" sz="66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6" name="双括号 5"/>
          <p:cNvSpPr/>
          <p:nvPr/>
        </p:nvSpPr>
        <p:spPr>
          <a:xfrm>
            <a:off x="2938145" y="2954020"/>
            <a:ext cx="6315075" cy="1400175"/>
          </a:xfrm>
          <a:prstGeom prst="bracketPair">
            <a:avLst/>
          </a:prstGeom>
          <a:ln w="28575">
            <a:solidFill>
              <a:srgbClr val="F4DE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679815" y="668020"/>
            <a:ext cx="17741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8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优秀管理</a:t>
            </a:r>
            <a:endParaRPr lang="zh-CN" altLang="en-US" sz="28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36495" y="929005"/>
            <a:ext cx="6066790" cy="0"/>
          </a:xfrm>
          <a:prstGeom prst="line">
            <a:avLst/>
          </a:prstGeom>
          <a:ln>
            <a:solidFill>
              <a:srgbClr val="F4DE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1280795" y="1924050"/>
            <a:ext cx="2880360" cy="3876675"/>
            <a:chOff x="2086" y="2985"/>
            <a:chExt cx="4536" cy="6105"/>
          </a:xfrm>
        </p:grpSpPr>
        <p:sp>
          <p:nvSpPr>
            <p:cNvPr id="3" name="矩形 2"/>
            <p:cNvSpPr/>
            <p:nvPr/>
          </p:nvSpPr>
          <p:spPr>
            <a:xfrm>
              <a:off x="2902" y="2985"/>
              <a:ext cx="3720" cy="5940"/>
            </a:xfrm>
            <a:prstGeom prst="rect">
              <a:avLst/>
            </a:prstGeom>
            <a:solidFill>
              <a:srgbClr val="F4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648" y="6513"/>
              <a:ext cx="222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 sz="1600"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销售部</a:t>
              </a:r>
              <a:endParaRPr lang="zh-CN" altLang="en-US" sz="16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649" y="5955"/>
              <a:ext cx="2228" cy="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>
                  <a:solidFill>
                    <a:srgbClr val="C00000"/>
                  </a:solidFill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刘芸希</a:t>
              </a:r>
              <a:endParaRPr lang="zh-CN" altLang="en-US">
                <a:solidFill>
                  <a:srgbClr val="C00000"/>
                </a:solidFill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076" y="7740"/>
              <a:ext cx="3375" cy="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 sz="1000"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我相信我可以做到，所以我</a:t>
              </a:r>
              <a:endParaRPr lang="zh-CN" altLang="en-US" sz="10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000"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能做到！</a:t>
              </a:r>
              <a:endParaRPr lang="zh-CN" altLang="en-US" sz="10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endParaRPr>
            </a:p>
          </p:txBody>
        </p:sp>
        <p:pic>
          <p:nvPicPr>
            <p:cNvPr id="9" name="图片 8" descr="Nipic_23208545_2020081416572168208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6" y="5133"/>
              <a:ext cx="1562" cy="3957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4396105" y="1924050"/>
            <a:ext cx="2880360" cy="3876675"/>
            <a:chOff x="2086" y="2985"/>
            <a:chExt cx="4536" cy="6105"/>
          </a:xfrm>
        </p:grpSpPr>
        <p:sp>
          <p:nvSpPr>
            <p:cNvPr id="12" name="矩形 11"/>
            <p:cNvSpPr/>
            <p:nvPr/>
          </p:nvSpPr>
          <p:spPr>
            <a:xfrm>
              <a:off x="2902" y="2985"/>
              <a:ext cx="3720" cy="5940"/>
            </a:xfrm>
            <a:prstGeom prst="rect">
              <a:avLst/>
            </a:prstGeom>
            <a:solidFill>
              <a:srgbClr val="F4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648" y="6513"/>
              <a:ext cx="222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 sz="1600"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事业部</a:t>
              </a:r>
              <a:endParaRPr lang="zh-CN" altLang="en-US" sz="16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49" y="5955"/>
              <a:ext cx="2228" cy="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>
                  <a:solidFill>
                    <a:srgbClr val="C00000"/>
                  </a:solidFill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刘龙林</a:t>
              </a:r>
              <a:endParaRPr lang="zh-CN" altLang="en-US">
                <a:solidFill>
                  <a:srgbClr val="C00000"/>
                </a:solidFill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076" y="7740"/>
              <a:ext cx="3375" cy="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 sz="1000"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我相信我可以做到，所以我</a:t>
              </a:r>
              <a:endParaRPr lang="zh-CN" altLang="en-US" sz="10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000"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能做到！</a:t>
              </a:r>
              <a:endParaRPr lang="zh-CN" altLang="en-US" sz="10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endParaRPr>
            </a:p>
          </p:txBody>
        </p:sp>
        <p:pic>
          <p:nvPicPr>
            <p:cNvPr id="18" name="图片 17" descr="Nipic_23208545_2020081416572168208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6" y="5133"/>
              <a:ext cx="1562" cy="3957"/>
            </a:xfrm>
            <a:prstGeom prst="rect">
              <a:avLst/>
            </a:prstGeom>
          </p:spPr>
        </p:pic>
      </p:grpSp>
      <p:sp>
        <p:nvSpPr>
          <p:cNvPr id="20" name="矩形 19"/>
          <p:cNvSpPr/>
          <p:nvPr/>
        </p:nvSpPr>
        <p:spPr>
          <a:xfrm>
            <a:off x="8029575" y="1924050"/>
            <a:ext cx="2362200" cy="3771900"/>
          </a:xfrm>
          <a:prstGeom prst="rect">
            <a:avLst/>
          </a:prstGeom>
          <a:solidFill>
            <a:srgbClr val="F4DE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503285" y="4164330"/>
            <a:ext cx="1414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6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rPr>
              <a:t>市场部</a:t>
            </a:r>
            <a:endParaRPr lang="zh-CN" altLang="en-US" sz="1600">
              <a:latin typeface="思源宋体 Medium" panose="02020500000000000000" charset="-122"/>
              <a:ea typeface="思源宋体 Medium" panose="02020500000000000000" charset="-122"/>
              <a:cs typeface="思源宋体 Medium" panose="02020500000000000000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503920" y="3810000"/>
            <a:ext cx="141478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C00000"/>
                </a:solidFill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rPr>
              <a:t>刘可儿</a:t>
            </a:r>
            <a:endParaRPr lang="zh-CN" altLang="en-US">
              <a:solidFill>
                <a:srgbClr val="C00000"/>
              </a:solidFill>
              <a:latin typeface="思源宋体 Medium" panose="02020500000000000000" charset="-122"/>
              <a:ea typeface="思源宋体 Medium" panose="02020500000000000000" charset="-122"/>
              <a:cs typeface="思源宋体 Medium" panose="02020500000000000000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140065" y="4943475"/>
            <a:ext cx="214312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0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rPr>
              <a:t>我相信我可以做到，所以我</a:t>
            </a:r>
            <a:endParaRPr lang="zh-CN" altLang="en-US" sz="1000">
              <a:latin typeface="思源宋体 Medium" panose="02020500000000000000" charset="-122"/>
              <a:ea typeface="思源宋体 Medium" panose="02020500000000000000" charset="-122"/>
              <a:cs typeface="思源宋体 Medium" panose="0202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rPr>
              <a:t>能做到！</a:t>
            </a:r>
            <a:endParaRPr lang="zh-CN" altLang="en-US" sz="1000">
              <a:latin typeface="思源宋体 Medium" panose="02020500000000000000" charset="-122"/>
              <a:ea typeface="思源宋体 Medium" panose="02020500000000000000" charset="-122"/>
              <a:cs typeface="思源宋体 Medium" panose="02020500000000000000" charset="-122"/>
            </a:endParaRPr>
          </a:p>
        </p:txBody>
      </p:sp>
      <p:pic>
        <p:nvPicPr>
          <p:cNvPr id="25" name="图片 24" descr="Nipic_23208545_2020081416572168208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1415" y="3288030"/>
            <a:ext cx="991870" cy="251269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0280" y="2132330"/>
            <a:ext cx="1497330" cy="147574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/>
          <a:srcRect t="981" b="981"/>
          <a:stretch>
            <a:fillRect/>
          </a:stretch>
        </p:blipFill>
        <p:spPr>
          <a:xfrm>
            <a:off x="5375275" y="2095500"/>
            <a:ext cx="1495425" cy="149542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/>
          <a:srcRect t="3750" b="3750"/>
          <a:stretch>
            <a:fillRect/>
          </a:stretch>
        </p:blipFill>
        <p:spPr>
          <a:xfrm>
            <a:off x="8503920" y="2113915"/>
            <a:ext cx="1458595" cy="1458595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679815" y="668020"/>
            <a:ext cx="17741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8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优秀员工</a:t>
            </a:r>
            <a:endParaRPr lang="zh-CN" altLang="en-US" sz="28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30145" y="929005"/>
            <a:ext cx="6066790" cy="0"/>
          </a:xfrm>
          <a:prstGeom prst="line">
            <a:avLst/>
          </a:prstGeom>
          <a:ln>
            <a:solidFill>
              <a:srgbClr val="F4DE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1833245" y="2376170"/>
            <a:ext cx="2348230" cy="3235325"/>
            <a:chOff x="3127" y="3772"/>
            <a:chExt cx="3698" cy="5095"/>
          </a:xfrm>
        </p:grpSpPr>
        <p:sp>
          <p:nvSpPr>
            <p:cNvPr id="6" name="矩形 5"/>
            <p:cNvSpPr/>
            <p:nvPr/>
          </p:nvSpPr>
          <p:spPr>
            <a:xfrm>
              <a:off x="3262" y="4845"/>
              <a:ext cx="1583" cy="1752"/>
            </a:xfrm>
            <a:prstGeom prst="rect">
              <a:avLst/>
            </a:prstGeom>
            <a:solidFill>
              <a:srgbClr val="F4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rcRect l="25795" r="25795"/>
            <a:stretch>
              <a:fillRect/>
            </a:stretch>
          </p:blipFill>
          <p:spPr>
            <a:xfrm>
              <a:off x="3707" y="3772"/>
              <a:ext cx="2564" cy="2564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3127" y="7002"/>
              <a:ext cx="2228" cy="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50000"/>
                </a:lnSpc>
              </a:pPr>
              <a:r>
                <a:rPr lang="zh-CN" altLang="en-US">
                  <a:solidFill>
                    <a:srgbClr val="F4DEBE"/>
                  </a:solidFill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马启超</a:t>
              </a:r>
              <a:endParaRPr lang="zh-CN" altLang="en-US">
                <a:solidFill>
                  <a:srgbClr val="F4DEBE"/>
                </a:solidFill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127" y="7707"/>
              <a:ext cx="3698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5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在销售业绩中完成了</a:t>
              </a:r>
              <a:r>
                <a:rPr lang="en-US" altLang="zh-CN" sz="1400">
                  <a:solidFill>
                    <a:schemeClr val="bg1"/>
                  </a:solidFill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600</a:t>
              </a:r>
              <a:r>
                <a:rPr lang="zh-CN" altLang="en-US" sz="1400">
                  <a:solidFill>
                    <a:schemeClr val="bg1"/>
                  </a:solidFill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万销售额，业绩第一！</a:t>
              </a:r>
              <a:endParaRPr lang="zh-CN" altLang="en-US" sz="1400">
                <a:solidFill>
                  <a:schemeClr val="bg1"/>
                </a:solidFill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838700" y="2466975"/>
            <a:ext cx="2348230" cy="2231390"/>
            <a:chOff x="3127" y="4845"/>
            <a:chExt cx="3698" cy="3514"/>
          </a:xfrm>
        </p:grpSpPr>
        <p:sp>
          <p:nvSpPr>
            <p:cNvPr id="12" name="矩形 11"/>
            <p:cNvSpPr/>
            <p:nvPr/>
          </p:nvSpPr>
          <p:spPr>
            <a:xfrm>
              <a:off x="3262" y="4845"/>
              <a:ext cx="1583" cy="1752"/>
            </a:xfrm>
            <a:prstGeom prst="rect">
              <a:avLst/>
            </a:prstGeom>
            <a:solidFill>
              <a:srgbClr val="F4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127" y="7002"/>
              <a:ext cx="2228" cy="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50000"/>
                </a:lnSpc>
              </a:pPr>
              <a:r>
                <a:rPr lang="zh-CN" altLang="en-US">
                  <a:solidFill>
                    <a:srgbClr val="F4DEBE"/>
                  </a:solidFill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贺明邮</a:t>
              </a:r>
              <a:endParaRPr lang="zh-CN" altLang="en-US">
                <a:solidFill>
                  <a:srgbClr val="F4DEBE"/>
                </a:solidFill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127" y="7707"/>
              <a:ext cx="3698" cy="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5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完成财务部全年业务！</a:t>
              </a:r>
              <a:endParaRPr lang="zh-CN" altLang="en-US" sz="1400">
                <a:solidFill>
                  <a:schemeClr val="bg1"/>
                </a:solidFill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844155" y="3057525"/>
            <a:ext cx="2348230" cy="2554605"/>
            <a:chOff x="3127" y="4845"/>
            <a:chExt cx="3698" cy="4023"/>
          </a:xfrm>
        </p:grpSpPr>
        <p:sp>
          <p:nvSpPr>
            <p:cNvPr id="17" name="矩形 16"/>
            <p:cNvSpPr/>
            <p:nvPr/>
          </p:nvSpPr>
          <p:spPr>
            <a:xfrm>
              <a:off x="3262" y="4845"/>
              <a:ext cx="1583" cy="1752"/>
            </a:xfrm>
            <a:prstGeom prst="rect">
              <a:avLst/>
            </a:prstGeom>
            <a:solidFill>
              <a:srgbClr val="F4D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127" y="7002"/>
              <a:ext cx="2228" cy="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50000"/>
                </a:lnSpc>
              </a:pPr>
              <a:r>
                <a:rPr lang="zh-CN" altLang="en-US">
                  <a:solidFill>
                    <a:srgbClr val="F4DEBE"/>
                  </a:solidFill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何柳国</a:t>
              </a:r>
              <a:endParaRPr lang="zh-CN" altLang="en-US">
                <a:solidFill>
                  <a:srgbClr val="F4DEBE"/>
                </a:solidFill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127" y="7707"/>
              <a:ext cx="3698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5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洽谈</a:t>
              </a:r>
              <a:r>
                <a:rPr lang="en-US" altLang="zh-CN" sz="1400">
                  <a:solidFill>
                    <a:schemeClr val="bg1"/>
                  </a:solidFill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200</a:t>
              </a:r>
              <a:r>
                <a:rPr lang="zh-CN" altLang="en-US" sz="1400">
                  <a:solidFill>
                    <a:schemeClr val="bg1"/>
                  </a:solidFill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家公司，业务精英！</a:t>
              </a:r>
              <a:endParaRPr lang="zh-CN" altLang="en-US" sz="1400">
                <a:solidFill>
                  <a:schemeClr val="bg1"/>
                </a:solidFill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endParaRPr>
            </a:p>
            <a:p>
              <a:pPr algn="l">
                <a:lnSpc>
                  <a:spcPct val="15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让公司盈利</a:t>
              </a:r>
              <a:r>
                <a:rPr lang="en-US" altLang="zh-CN" sz="1400">
                  <a:solidFill>
                    <a:schemeClr val="bg1"/>
                  </a:solidFill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200</a:t>
              </a:r>
              <a:r>
                <a:rPr lang="zh-CN" altLang="en-US" sz="1400">
                  <a:solidFill>
                    <a:schemeClr val="bg1"/>
                  </a:solidFill>
                  <a:latin typeface="思源宋体 Medium" panose="02020500000000000000" charset="-122"/>
                  <a:ea typeface="思源宋体 Medium" panose="02020500000000000000" charset="-122"/>
                  <a:cs typeface="思源宋体 Medium" panose="02020500000000000000" charset="-122"/>
                </a:rPr>
                <a:t>万！</a:t>
              </a:r>
              <a:endParaRPr lang="zh-CN" altLang="en-US" sz="1400">
                <a:solidFill>
                  <a:schemeClr val="bg1"/>
                </a:solidFill>
                <a:latin typeface="思源宋体 Medium" panose="02020500000000000000" charset="-122"/>
                <a:ea typeface="思源宋体 Medium" panose="02020500000000000000" charset="-122"/>
                <a:cs typeface="思源宋体 Medium" panose="02020500000000000000" charset="-122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100" y="1899285"/>
            <a:ext cx="1503680" cy="1524635"/>
          </a:xfrm>
          <a:prstGeom prst="rect">
            <a:avLst/>
          </a:prstGeom>
        </p:spPr>
      </p:pic>
      <p:pic>
        <p:nvPicPr>
          <p:cNvPr id="23" name="图片 22" descr="Nipic_23208545_2020081416572168208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8485" y="5146040"/>
            <a:ext cx="422275" cy="1069975"/>
          </a:xfrm>
          <a:prstGeom prst="rect">
            <a:avLst/>
          </a:prstGeom>
        </p:spPr>
      </p:pic>
      <p:pic>
        <p:nvPicPr>
          <p:cNvPr id="24" name="图片 23" descr="Nipic_23208545_2020081416572168208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1310" y="5415915"/>
            <a:ext cx="289560" cy="733425"/>
          </a:xfrm>
          <a:prstGeom prst="rect">
            <a:avLst/>
          </a:prstGeom>
        </p:spPr>
      </p:pic>
      <p:pic>
        <p:nvPicPr>
          <p:cNvPr id="25" name="图片 24" descr="Nipic_23208545_2020081416572168208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1070" y="5377815"/>
            <a:ext cx="289560" cy="73342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4505" y="2622550"/>
            <a:ext cx="1376680" cy="138176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1219200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438140" y="2566035"/>
            <a:ext cx="13150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第三章</a:t>
            </a:r>
            <a:endParaRPr lang="zh-CN" altLang="en-US" sz="28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94175" y="3100705"/>
            <a:ext cx="380174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6600">
                <a:solidFill>
                  <a:srgbClr val="F4DEBE"/>
                </a:solidFill>
                <a:latin typeface="思源宋體 Heavy" panose="02020900000000000000" charset="-120"/>
                <a:ea typeface="思源宋體 Heavy" panose="02020900000000000000" charset="-120"/>
              </a:rPr>
              <a:t>工作总结</a:t>
            </a:r>
            <a:endParaRPr lang="zh-CN" altLang="en-US" sz="6600">
              <a:solidFill>
                <a:srgbClr val="F4DEBE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6" name="双括号 5"/>
          <p:cNvSpPr/>
          <p:nvPr/>
        </p:nvSpPr>
        <p:spPr>
          <a:xfrm>
            <a:off x="2938145" y="2954020"/>
            <a:ext cx="6315075" cy="1400175"/>
          </a:xfrm>
          <a:prstGeom prst="bracketPair">
            <a:avLst/>
          </a:prstGeom>
          <a:ln w="28575">
            <a:solidFill>
              <a:srgbClr val="F4DE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917</Words>
  <Application>WPS 演示</Application>
  <PresentationFormat>宽屏</PresentationFormat>
  <Paragraphs>170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思源宋体 Heavy</vt:lpstr>
      <vt:lpstr>思源宋體 Light</vt:lpstr>
      <vt:lpstr>思源宋體 Heavy</vt:lpstr>
      <vt:lpstr>思源宋体 Medium</vt:lpstr>
      <vt:lpstr>微软雅黑</vt:lpstr>
      <vt:lpstr>Arial Unicode MS</vt:lpstr>
      <vt:lpstr>Calibri</vt:lpstr>
      <vt:lpstr>等线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彩色棒棒糖</cp:lastModifiedBy>
  <cp:revision>18</cp:revision>
  <dcterms:created xsi:type="dcterms:W3CDTF">2020-10-20T12:07:00Z</dcterms:created>
  <dcterms:modified xsi:type="dcterms:W3CDTF">2020-10-22T11:59:34Z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