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43"/>
  </p:notesMasterIdLst>
  <p:handoutMasterIdLst>
    <p:handoutMasterId r:id="rId44"/>
  </p:handoutMasterIdLst>
  <p:sldIdLst>
    <p:sldId id="257" r:id="rId3"/>
    <p:sldId id="263" r:id="rId4"/>
    <p:sldId id="307" r:id="rId5"/>
    <p:sldId id="310" r:id="rId6"/>
    <p:sldId id="311" r:id="rId7"/>
    <p:sldId id="256" r:id="rId8"/>
    <p:sldId id="312" r:id="rId9"/>
    <p:sldId id="313" r:id="rId10"/>
    <p:sldId id="268" r:id="rId11"/>
    <p:sldId id="266" r:id="rId12"/>
    <p:sldId id="314" r:id="rId13"/>
    <p:sldId id="316" r:id="rId14"/>
    <p:sldId id="317" r:id="rId15"/>
    <p:sldId id="320" r:id="rId16"/>
    <p:sldId id="321" r:id="rId17"/>
    <p:sldId id="322" r:id="rId18"/>
    <p:sldId id="323" r:id="rId19"/>
    <p:sldId id="262" r:id="rId20"/>
    <p:sldId id="338" r:id="rId21"/>
    <p:sldId id="318" r:id="rId22"/>
    <p:sldId id="279" r:id="rId23"/>
    <p:sldId id="304" r:id="rId24"/>
    <p:sldId id="281" r:id="rId25"/>
    <p:sldId id="326" r:id="rId26"/>
    <p:sldId id="340" r:id="rId27"/>
    <p:sldId id="327" r:id="rId28"/>
    <p:sldId id="339" r:id="rId29"/>
    <p:sldId id="285" r:id="rId30"/>
    <p:sldId id="330" r:id="rId31"/>
    <p:sldId id="333" r:id="rId32"/>
    <p:sldId id="334" r:id="rId33"/>
    <p:sldId id="342" r:id="rId34"/>
    <p:sldId id="335" r:id="rId35"/>
    <p:sldId id="343" r:id="rId36"/>
    <p:sldId id="344" r:id="rId37"/>
    <p:sldId id="286" r:id="rId38"/>
    <p:sldId id="305" r:id="rId39"/>
    <p:sldId id="303" r:id="rId40"/>
    <p:sldId id="337" r:id="rId41"/>
    <p:sldId id="345" r:id="rId42"/>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EB"/>
    <a:srgbClr val="3333FF"/>
    <a:srgbClr val="FFFFFF"/>
    <a:srgbClr val="6600FF"/>
    <a:srgbClr val="00FF99"/>
    <a:srgbClr val="9900CC"/>
    <a:srgbClr val="00FF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58" autoAdjust="0"/>
    <p:restoredTop sz="96340" autoAdjust="0"/>
  </p:normalViewPr>
  <p:slideViewPr>
    <p:cSldViewPr>
      <p:cViewPr>
        <p:scale>
          <a:sx n="100" d="100"/>
          <a:sy n="100" d="100"/>
        </p:scale>
        <p:origin x="-414" y="-264"/>
      </p:cViewPr>
      <p:guideLst>
        <p:guide orient="horz" pos="2160"/>
        <p:guide pos="2880"/>
      </p:guideLst>
    </p:cSldViewPr>
  </p:slideViewPr>
  <p:notesTextViewPr>
    <p:cViewPr>
      <p:scale>
        <a:sx n="100" d="100"/>
        <a:sy n="100" d="100"/>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dirty="0"/>
          </a:p>
        </p:txBody>
      </p:sp>
      <p:sp>
        <p:nvSpPr>
          <p:cNvPr id="3" name="日期占位符 2">
            <a:extLst>
              <a:ext uri="{FF2B5EF4-FFF2-40B4-BE49-F238E27FC236}"/>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2BFFB9A0-F918-4F22-9264-B344E9E9C444}" type="datetimeFigureOut">
              <a:rPr lang="zh-CN" altLang="en-US"/>
              <a:pPr>
                <a:defRPr/>
              </a:pPr>
              <a:t>2018/10/20</a:t>
            </a:fld>
            <a:endParaRPr lang="zh-CN" altLang="en-US"/>
          </a:p>
        </p:txBody>
      </p:sp>
      <p:sp>
        <p:nvSpPr>
          <p:cNvPr id="4" name="页脚占位符 3">
            <a:extLst>
              <a:ext uri="{FF2B5EF4-FFF2-40B4-BE49-F238E27FC236}"/>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dirty="0"/>
          </a:p>
        </p:txBody>
      </p:sp>
      <p:sp>
        <p:nvSpPr>
          <p:cNvPr id="5" name="灯片编号占位符 4">
            <a:extLst>
              <a:ext uri="{FF2B5EF4-FFF2-40B4-BE49-F238E27FC236}"/>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394BEF1-5236-444B-9654-783BDC179A2F}" type="slidenum">
              <a:rPr lang="zh-CN" altLang="en-US"/>
              <a:pPr>
                <a:defRPr/>
              </a:pPr>
              <a:t>‹#›</a:t>
            </a:fld>
            <a:endParaRPr lang="zh-CN" altLang="en-US"/>
          </a:p>
        </p:txBody>
      </p:sp>
    </p:spTree>
    <p:extLst>
      <p:ext uri="{BB962C8B-B14F-4D97-AF65-F5344CB8AC3E}">
        <p14:creationId xmlns:p14="http://schemas.microsoft.com/office/powerpoint/2010/main" val="1141957091"/>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dirty="0"/>
          </a:p>
        </p:txBody>
      </p:sp>
      <p:sp>
        <p:nvSpPr>
          <p:cNvPr id="3" name="日期占位符 2">
            <a:extLst>
              <a:ext uri="{FF2B5EF4-FFF2-40B4-BE49-F238E27FC236}"/>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726C049B-65B3-4F0C-A3D4-6C16DBE46E18}" type="datetimeFigureOut">
              <a:rPr lang="zh-CN" altLang="en-US"/>
              <a:pPr>
                <a:defRPr/>
              </a:pPr>
              <a:t>2018/10/20</a:t>
            </a:fld>
            <a:endParaRPr lang="zh-CN" altLang="en-US"/>
          </a:p>
        </p:txBody>
      </p:sp>
      <p:sp>
        <p:nvSpPr>
          <p:cNvPr id="4" name="幻灯片图像占位符 3">
            <a:extLst>
              <a:ext uri="{FF2B5EF4-FFF2-40B4-BE49-F238E27FC236}"/>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a:extLst>
              <a:ext uri="{FF2B5EF4-FFF2-40B4-BE49-F238E27FC236}"/>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a:extLst>
              <a:ext uri="{FF2B5EF4-FFF2-40B4-BE49-F238E27FC236}"/>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dirty="0"/>
          </a:p>
        </p:txBody>
      </p:sp>
      <p:sp>
        <p:nvSpPr>
          <p:cNvPr id="7" name="灯片编号占位符 6">
            <a:extLst>
              <a:ext uri="{FF2B5EF4-FFF2-40B4-BE49-F238E27FC236}"/>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E7D3480-C52D-48C1-975A-BB1E3B2191E7}" type="slidenum">
              <a:rPr lang="zh-CN" altLang="en-US"/>
              <a:pPr>
                <a:defRPr/>
              </a:pPr>
              <a:t>‹#›</a:t>
            </a:fld>
            <a:endParaRPr lang="zh-CN" altLang="en-US"/>
          </a:p>
        </p:txBody>
      </p:sp>
    </p:spTree>
    <p:extLst>
      <p:ext uri="{BB962C8B-B14F-4D97-AF65-F5344CB8AC3E}">
        <p14:creationId xmlns:p14="http://schemas.microsoft.com/office/powerpoint/2010/main" val="141205427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A1A184CE-7BFD-4DF0-9BDB-C7B84084150A}" type="slidenum">
              <a:rPr lang="zh-CN" altLang="en-US" smtClean="0"/>
              <a:pPr/>
              <a:t>1</a:t>
            </a:fld>
            <a:endParaRPr lang="zh-CN" altLang="en-US" smtClean="0"/>
          </a:p>
        </p:txBody>
      </p:sp>
      <p:sp>
        <p:nvSpPr>
          <p:cNvPr id="4101" name="页脚占位符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zh-CN" altLang="en-US" dirty="0" smtClean="0"/>
          </a:p>
        </p:txBody>
      </p:sp>
      <p:sp>
        <p:nvSpPr>
          <p:cNvPr id="4102" name="页眉占位符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zh-CN"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97C4DDB-F316-4707-863E-64F2BB39E6F0}" type="slidenum">
              <a:rPr lang="zh-CN" altLang="en-US" smtClean="0">
                <a:solidFill>
                  <a:prstClr val="black"/>
                </a:solidFill>
              </a:rPr>
              <a:pPr/>
              <a:t>40</a:t>
            </a:fld>
            <a:endParaRPr lang="zh-CN" altLang="en-US">
              <a:solidFill>
                <a:prstClr val="black"/>
              </a:solidFill>
            </a:endParaRPr>
          </a:p>
        </p:txBody>
      </p:sp>
    </p:spTree>
    <p:extLst>
      <p:ext uri="{BB962C8B-B14F-4D97-AF65-F5344CB8AC3E}">
        <p14:creationId xmlns:p14="http://schemas.microsoft.com/office/powerpoint/2010/main" val="3261096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6899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3194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41215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2601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5866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9993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3622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8232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358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6576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7803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52384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print">
            <a:lum/>
          </a:blip>
          <a:srcRect/>
          <a:stretch>
            <a:fillRect t="-11000" b="-30000"/>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2018/10/20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106921488"/>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hyperlink" Target="http://www.1ppt.com/tubiao/" TargetMode="External"/><Relationship Id="rId13" Type="http://schemas.openxmlformats.org/officeDocument/2006/relationships/hyperlink" Target="http://www.1ppt.com/ziliao/" TargetMode="External"/><Relationship Id="rId18" Type="http://schemas.openxmlformats.org/officeDocument/2006/relationships/hyperlink" Target="http://www.1ppt.cn/" TargetMode="External"/><Relationship Id="rId3" Type="http://schemas.openxmlformats.org/officeDocument/2006/relationships/hyperlink" Target="http://www.1ppt.com/moban/" TargetMode="External"/><Relationship Id="rId21" Type="http://schemas.openxmlformats.org/officeDocument/2006/relationships/image" Target="../media/image7.png"/><Relationship Id="rId7" Type="http://schemas.openxmlformats.org/officeDocument/2006/relationships/hyperlink" Target="http://www.1ppt.com/beijing/" TargetMode="External"/><Relationship Id="rId12" Type="http://schemas.openxmlformats.org/officeDocument/2006/relationships/hyperlink" Target="http://www.1ppt.com/excel/" TargetMode="External"/><Relationship Id="rId17" Type="http://schemas.openxmlformats.org/officeDocument/2006/relationships/hyperlink" Target="http://www.1ppt.com/jiaoan/" TargetMode="External"/><Relationship Id="rId2" Type="http://schemas.openxmlformats.org/officeDocument/2006/relationships/notesSlide" Target="../notesSlides/notesSlide2.xml"/><Relationship Id="rId16" Type="http://schemas.openxmlformats.org/officeDocument/2006/relationships/hyperlink" Target="http://www.1ppt.com/shiti/" TargetMode="External"/><Relationship Id="rId20" Type="http://schemas.openxmlformats.org/officeDocument/2006/relationships/image" Target="../media/image6.png"/><Relationship Id="rId1" Type="http://schemas.openxmlformats.org/officeDocument/2006/relationships/slideLayout" Target="../slideLayouts/slideLayout3.xml"/><Relationship Id="rId6" Type="http://schemas.openxmlformats.org/officeDocument/2006/relationships/hyperlink" Target="http://www.1ppt.com/sucai/" TargetMode="External"/><Relationship Id="rId11" Type="http://schemas.openxmlformats.org/officeDocument/2006/relationships/hyperlink" Target="http://www.1ppt.com/word/" TargetMode="External"/><Relationship Id="rId5" Type="http://schemas.openxmlformats.org/officeDocument/2006/relationships/hyperlink" Target="http://www.1ppt.com/jieri/" TargetMode="External"/><Relationship Id="rId15" Type="http://schemas.openxmlformats.org/officeDocument/2006/relationships/hyperlink" Target="http://www.1ppt.com/fanwen/" TargetMode="External"/><Relationship Id="rId10" Type="http://schemas.openxmlformats.org/officeDocument/2006/relationships/hyperlink" Target="http://www.1ppt.com/powerpoint/" TargetMode="External"/><Relationship Id="rId19" Type="http://schemas.openxmlformats.org/officeDocument/2006/relationships/image" Target="../media/image5.png"/><Relationship Id="rId4" Type="http://schemas.openxmlformats.org/officeDocument/2006/relationships/hyperlink" Target="http://www.1ppt.com/hangye/" TargetMode="External"/><Relationship Id="rId9" Type="http://schemas.openxmlformats.org/officeDocument/2006/relationships/hyperlink" Target="http://www.1ppt.com/xiazai/" TargetMode="External"/><Relationship Id="rId14" Type="http://schemas.openxmlformats.org/officeDocument/2006/relationships/hyperlink" Target="http://www.1ppt.com/kejia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标题 1"/>
          <p:cNvSpPr txBox="1">
            <a:spLocks/>
          </p:cNvSpPr>
          <p:nvPr/>
        </p:nvSpPr>
        <p:spPr bwMode="auto">
          <a:xfrm>
            <a:off x="1246933" y="2204864"/>
            <a:ext cx="6821487" cy="1037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4800" b="1" dirty="0">
                <a:solidFill>
                  <a:srgbClr val="000000"/>
                </a:solidFill>
                <a:latin typeface="楷体" pitchFamily="49" charset="-122"/>
                <a:ea typeface="楷体" pitchFamily="49" charset="-122"/>
              </a:rPr>
              <a:t>写作 议论要言之有据</a:t>
            </a:r>
          </a:p>
        </p:txBody>
      </p:sp>
      <p:pic>
        <p:nvPicPr>
          <p:cNvPr id="2051" name="Picture 5" descr="C:\Users\Administrator\Desktop\图片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908720"/>
            <a:ext cx="4152107" cy="869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2082964" y="5589240"/>
            <a:ext cx="5186035" cy="470257"/>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2400" b="1" kern="0" dirty="0" smtClean="0">
                <a:solidFill>
                  <a:srgbClr val="000000"/>
                </a:solidFill>
                <a:latin typeface="微软雅黑" panose="020B0503020204020204" pitchFamily="34" charset="-122"/>
                <a:ea typeface="微软雅黑" panose="020B0503020204020204" pitchFamily="34" charset="-122"/>
              </a:rPr>
              <a:t>第一</a:t>
            </a:r>
            <a:r>
              <a:rPr lang="en-US" altLang="zh-CN" sz="2400" b="1" kern="0" dirty="0" smtClean="0">
                <a:solidFill>
                  <a:srgbClr val="000000"/>
                </a:solidFill>
                <a:latin typeface="微软雅黑" panose="020B0503020204020204" pitchFamily="34" charset="-122"/>
                <a:ea typeface="微软雅黑" panose="020B0503020204020204" pitchFamily="34" charset="-122"/>
              </a:rPr>
              <a:t>PPT</a:t>
            </a:r>
            <a:r>
              <a:rPr lang="zh-CN" altLang="en-US" sz="2400" b="1" kern="0" dirty="0" smtClean="0">
                <a:solidFill>
                  <a:srgbClr val="000000"/>
                </a:solidFill>
                <a:latin typeface="微软雅黑" panose="020B0503020204020204" pitchFamily="34" charset="-122"/>
                <a:ea typeface="微软雅黑" panose="020B0503020204020204" pitchFamily="34" charset="-122"/>
              </a:rPr>
              <a:t>模板网</a:t>
            </a:r>
            <a:r>
              <a:rPr lang="en-US" altLang="zh-CN" sz="2400" b="1" kern="0" dirty="0" smtClean="0">
                <a:solidFill>
                  <a:srgbClr val="000000"/>
                </a:solidFill>
                <a:latin typeface="微软雅黑" panose="020B0503020204020204" pitchFamily="34" charset="-122"/>
                <a:ea typeface="微软雅黑" panose="020B0503020204020204" pitchFamily="34" charset="-122"/>
              </a:rPr>
              <a:t>-WWW.1PPT.COM</a:t>
            </a:r>
            <a:endParaRPr lang="en-US" altLang="zh-CN" sz="2400" b="1"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266" name="组合 1"/>
          <p:cNvGrpSpPr>
            <a:grpSpLocks/>
          </p:cNvGrpSpPr>
          <p:nvPr/>
        </p:nvGrpSpPr>
        <p:grpSpPr bwMode="auto">
          <a:xfrm>
            <a:off x="330201" y="266701"/>
            <a:ext cx="2062163" cy="726017"/>
            <a:chOff x="1438698" y="982657"/>
            <a:chExt cx="2498303" cy="616461"/>
          </a:xfrm>
        </p:grpSpPr>
        <p:pic>
          <p:nvPicPr>
            <p:cNvPr id="11268"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文本框 2"/>
            <p:cNvSpPr txBox="1">
              <a:spLocks noChangeArrowheads="1"/>
            </p:cNvSpPr>
            <p:nvPr/>
          </p:nvSpPr>
          <p:spPr bwMode="auto">
            <a:xfrm>
              <a:off x="1438698" y="982657"/>
              <a:ext cx="2076874" cy="4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技法点拨</a:t>
              </a:r>
            </a:p>
          </p:txBody>
        </p:sp>
      </p:grpSp>
      <p:sp>
        <p:nvSpPr>
          <p:cNvPr id="2" name="TextBox 1">
            <a:extLst>
              <a:ext uri="{FF2B5EF4-FFF2-40B4-BE49-F238E27FC236}"/>
            </a:extLst>
          </p:cNvPr>
          <p:cNvSpPr txBox="1"/>
          <p:nvPr/>
        </p:nvSpPr>
        <p:spPr>
          <a:xfrm>
            <a:off x="544514" y="1574800"/>
            <a:ext cx="8054975" cy="2781274"/>
          </a:xfrm>
          <a:prstGeom prst="rect">
            <a:avLst/>
          </a:prstGeom>
          <a:noFill/>
        </p:spPr>
        <p:txBody>
          <a:bodyPr>
            <a:spAutoFit/>
          </a:bodyPr>
          <a:lstStyle/>
          <a:p>
            <a:pPr eaLnBrk="1" hangingPunct="1">
              <a:lnSpc>
                <a:spcPct val="130000"/>
              </a:lnSpc>
              <a:spcBef>
                <a:spcPts val="1000"/>
              </a:spcBef>
              <a:defRPr/>
            </a:pPr>
            <a:r>
              <a:rPr lang="zh-CN" altLang="en-US" sz="3200" b="1" dirty="0">
                <a:latin typeface="+mj-ea"/>
                <a:ea typeface="+mj-ea"/>
              </a:rPr>
              <a:t>    议论文中，除了明确提出自己的观点，还应有能够论证中心观点的论据。</a:t>
            </a:r>
          </a:p>
          <a:p>
            <a:pPr eaLnBrk="1" hangingPunct="1">
              <a:lnSpc>
                <a:spcPct val="130000"/>
              </a:lnSpc>
              <a:spcBef>
                <a:spcPts val="1000"/>
              </a:spcBef>
              <a:defRPr/>
            </a:pPr>
            <a:r>
              <a:rPr lang="en-US" altLang="zh-CN" sz="3200" b="1" dirty="0">
                <a:latin typeface="+mj-ea"/>
                <a:ea typeface="+mj-ea"/>
              </a:rPr>
              <a:t>    </a:t>
            </a:r>
            <a:r>
              <a:rPr lang="en-US" altLang="zh-CN" sz="3200" b="1" dirty="0">
                <a:solidFill>
                  <a:srgbClr val="FF0000"/>
                </a:solidFill>
                <a:latin typeface="+mj-ea"/>
                <a:ea typeface="+mj-ea"/>
              </a:rPr>
              <a:t>1.</a:t>
            </a:r>
            <a:r>
              <a:rPr lang="zh-CN" altLang="en-US" sz="3200" b="1" dirty="0">
                <a:solidFill>
                  <a:srgbClr val="FF0000"/>
                </a:solidFill>
                <a:latin typeface="+mj-ea"/>
                <a:ea typeface="+mj-ea"/>
              </a:rPr>
              <a:t>要善于选择论据。</a:t>
            </a:r>
            <a:r>
              <a:rPr lang="zh-CN" altLang="en-US" sz="3200" b="1" dirty="0">
                <a:latin typeface="+mj-ea"/>
                <a:ea typeface="+mj-ea"/>
              </a:rPr>
              <a:t>选择论据一般遵循以下原则：</a:t>
            </a:r>
            <a:endParaRPr lang="en-US" altLang="zh-CN" sz="3200" b="1" dirty="0">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468314" y="933451"/>
            <a:ext cx="8135937" cy="3175228"/>
          </a:xfrm>
          <a:prstGeom prst="rect">
            <a:avLst/>
          </a:prstGeom>
          <a:noFill/>
        </p:spPr>
        <p:txBody>
          <a:bodyPr>
            <a:spAutoFit/>
          </a:bodyPr>
          <a:lstStyle/>
          <a:p>
            <a:pPr eaLnBrk="1" hangingPunct="1">
              <a:lnSpc>
                <a:spcPct val="150000"/>
              </a:lnSpc>
              <a:spcBef>
                <a:spcPts val="1000"/>
              </a:spcBef>
              <a:defRPr/>
            </a:pPr>
            <a:r>
              <a:rPr lang="en-US" altLang="zh-CN" sz="3200" b="1" dirty="0">
                <a:solidFill>
                  <a:srgbClr val="FF0000"/>
                </a:solidFill>
                <a:latin typeface="+mj-ea"/>
                <a:ea typeface="+mj-ea"/>
              </a:rPr>
              <a:t>(1)</a:t>
            </a:r>
            <a:r>
              <a:rPr lang="zh-CN" altLang="en-US" sz="3200" b="1" dirty="0">
                <a:solidFill>
                  <a:srgbClr val="FF0000"/>
                </a:solidFill>
                <a:latin typeface="+mj-ea"/>
                <a:ea typeface="+mj-ea"/>
              </a:rPr>
              <a:t>真实性。</a:t>
            </a:r>
            <a:endParaRPr lang="en-US" altLang="zh-CN" sz="3200" b="1" dirty="0">
              <a:solidFill>
                <a:srgbClr val="FF0000"/>
              </a:solidFill>
              <a:latin typeface="+mj-ea"/>
              <a:ea typeface="+mj-ea"/>
            </a:endParaRPr>
          </a:p>
          <a:p>
            <a:pPr eaLnBrk="1" hangingPunct="1">
              <a:lnSpc>
                <a:spcPct val="150000"/>
              </a:lnSpc>
              <a:spcBef>
                <a:spcPts val="1000"/>
              </a:spcBef>
              <a:defRPr/>
            </a:pPr>
            <a:r>
              <a:rPr lang="en-US" altLang="zh-CN" sz="3200" b="1" dirty="0">
                <a:latin typeface="+mj-ea"/>
                <a:ea typeface="+mj-ea"/>
              </a:rPr>
              <a:t>    </a:t>
            </a:r>
            <a:r>
              <a:rPr lang="zh-CN" altLang="en-US" sz="3200" b="1" dirty="0">
                <a:latin typeface="+mj-ea"/>
                <a:ea typeface="+mj-ea"/>
              </a:rPr>
              <a:t>这是对论据最基本也是最重要的要求。文中列举的事例或引用的名言警句等必须真实准确，不可无中生有、断章取义。</a:t>
            </a:r>
            <a:endParaRPr lang="en-US" altLang="zh-CN" sz="3200" b="1" dirty="0">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539750" y="452967"/>
            <a:ext cx="8072438" cy="3913892"/>
          </a:xfrm>
          <a:prstGeom prst="rect">
            <a:avLst/>
          </a:prstGeom>
          <a:noFill/>
        </p:spPr>
        <p:txBody>
          <a:bodyPr>
            <a:spAutoFit/>
          </a:bodyPr>
          <a:lstStyle/>
          <a:p>
            <a:pPr eaLnBrk="1" hangingPunct="1">
              <a:lnSpc>
                <a:spcPct val="150000"/>
              </a:lnSpc>
              <a:spcBef>
                <a:spcPts val="1000"/>
              </a:spcBef>
              <a:defRPr/>
            </a:pPr>
            <a:r>
              <a:rPr lang="en-US" altLang="zh-CN" sz="3200" b="1" dirty="0">
                <a:solidFill>
                  <a:srgbClr val="FF0000"/>
                </a:solidFill>
                <a:latin typeface="+mj-ea"/>
                <a:ea typeface="+mj-ea"/>
              </a:rPr>
              <a:t>(2)</a:t>
            </a:r>
            <a:r>
              <a:rPr lang="zh-CN" altLang="en-US" sz="3200" b="1" dirty="0">
                <a:solidFill>
                  <a:srgbClr val="FF0000"/>
                </a:solidFill>
                <a:latin typeface="+mj-ea"/>
                <a:ea typeface="+mj-ea"/>
              </a:rPr>
              <a:t>新颖性。</a:t>
            </a:r>
            <a:endParaRPr lang="en-US" altLang="zh-CN" sz="3200" b="1" dirty="0">
              <a:solidFill>
                <a:srgbClr val="FF0000"/>
              </a:solidFill>
              <a:latin typeface="+mj-ea"/>
              <a:ea typeface="+mj-ea"/>
            </a:endParaRPr>
          </a:p>
          <a:p>
            <a:pPr eaLnBrk="1" hangingPunct="1">
              <a:lnSpc>
                <a:spcPct val="150000"/>
              </a:lnSpc>
              <a:spcBef>
                <a:spcPts val="1000"/>
              </a:spcBef>
              <a:defRPr/>
            </a:pPr>
            <a:r>
              <a:rPr lang="zh-CN" altLang="en-US" sz="3200" b="1" dirty="0">
                <a:latin typeface="+mj-ea"/>
                <a:ea typeface="+mj-ea"/>
              </a:rPr>
              <a:t>    选择论据，首先要挑自己熟悉的素材，同时也要选择新颖的时代感较强的新鲜材料。也可以对以前使用多次的素材，进行新的解读与分析。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539750" y="645585"/>
            <a:ext cx="8135938" cy="3766159"/>
          </a:xfrm>
          <a:prstGeom prst="rect">
            <a:avLst/>
          </a:prstGeom>
          <a:noFill/>
        </p:spPr>
        <p:txBody>
          <a:bodyPr>
            <a:spAutoFit/>
          </a:bodyPr>
          <a:lstStyle/>
          <a:p>
            <a:pPr eaLnBrk="1" hangingPunct="1">
              <a:lnSpc>
                <a:spcPct val="120000"/>
              </a:lnSpc>
              <a:spcBef>
                <a:spcPts val="1000"/>
              </a:spcBef>
              <a:defRPr/>
            </a:pPr>
            <a:r>
              <a:rPr lang="en-US" altLang="zh-CN" sz="3200" b="1" dirty="0">
                <a:solidFill>
                  <a:srgbClr val="FF0000"/>
                </a:solidFill>
                <a:latin typeface="+mj-ea"/>
                <a:ea typeface="+mj-ea"/>
              </a:rPr>
              <a:t>(3)</a:t>
            </a:r>
            <a:r>
              <a:rPr lang="zh-CN" altLang="en-US" sz="3200" b="1" dirty="0">
                <a:solidFill>
                  <a:srgbClr val="FF0000"/>
                </a:solidFill>
                <a:latin typeface="+mj-ea"/>
                <a:ea typeface="+mj-ea"/>
              </a:rPr>
              <a:t>丰富性。</a:t>
            </a:r>
            <a:endParaRPr lang="en-US" altLang="zh-CN" sz="3200" b="1" dirty="0">
              <a:solidFill>
                <a:srgbClr val="FF0000"/>
              </a:solidFill>
              <a:latin typeface="+mj-ea"/>
              <a:ea typeface="+mj-ea"/>
            </a:endParaRPr>
          </a:p>
          <a:p>
            <a:pPr eaLnBrk="1" hangingPunct="1">
              <a:lnSpc>
                <a:spcPct val="120000"/>
              </a:lnSpc>
              <a:spcBef>
                <a:spcPts val="1000"/>
              </a:spcBef>
              <a:defRPr/>
            </a:pPr>
            <a:r>
              <a:rPr lang="en-US" altLang="zh-CN" sz="3200" b="1" dirty="0">
                <a:latin typeface="+mj-ea"/>
                <a:ea typeface="+mj-ea"/>
              </a:rPr>
              <a:t>    </a:t>
            </a:r>
            <a:r>
              <a:rPr lang="zh-CN" altLang="en-US" sz="3200" b="1" dirty="0">
                <a:latin typeface="+mj-ea"/>
                <a:ea typeface="+mj-ea"/>
              </a:rPr>
              <a:t>即所用材料的数量和种类要丰富而多样，如：可选用历史故事、生活事例、统计数据等事实论据；也可选名言警句、民间谚语、精辟理论等道理论据；也可以两者交替使用增强文章的说服力。</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468313" y="836084"/>
            <a:ext cx="8064500" cy="3485570"/>
          </a:xfrm>
          <a:prstGeom prst="rect">
            <a:avLst/>
          </a:prstGeom>
          <a:noFill/>
        </p:spPr>
        <p:txBody>
          <a:bodyPr>
            <a:spAutoFit/>
          </a:bodyPr>
          <a:lstStyle/>
          <a:p>
            <a:pPr eaLnBrk="1" hangingPunct="1">
              <a:lnSpc>
                <a:spcPct val="130000"/>
              </a:lnSpc>
              <a:spcBef>
                <a:spcPts val="1500"/>
              </a:spcBef>
              <a:defRPr/>
            </a:pPr>
            <a:r>
              <a:rPr lang="en-US" altLang="zh-CN" sz="3200" b="1" dirty="0">
                <a:solidFill>
                  <a:srgbClr val="FF0000"/>
                </a:solidFill>
                <a:latin typeface="+mj-ea"/>
                <a:ea typeface="+mj-ea"/>
              </a:rPr>
              <a:t>2.</a:t>
            </a:r>
            <a:r>
              <a:rPr lang="zh-CN" altLang="en-US" sz="3200" b="1" dirty="0">
                <a:solidFill>
                  <a:srgbClr val="FF0000"/>
                </a:solidFill>
                <a:latin typeface="+mj-ea"/>
                <a:ea typeface="+mj-ea"/>
              </a:rPr>
              <a:t>要善于剪裁论据。</a:t>
            </a:r>
          </a:p>
          <a:p>
            <a:pPr eaLnBrk="1" hangingPunct="1">
              <a:lnSpc>
                <a:spcPct val="130000"/>
              </a:lnSpc>
              <a:spcBef>
                <a:spcPts val="1500"/>
              </a:spcBef>
              <a:defRPr/>
            </a:pPr>
            <a:r>
              <a:rPr lang="zh-CN" altLang="en-US" sz="3200" b="1" dirty="0">
                <a:latin typeface="+mj-ea"/>
                <a:ea typeface="+mj-ea"/>
              </a:rPr>
              <a:t>    论据又有事实论据和理论论据之分。我们用得比较多的事实论据，又能从不同角度证明不同论点，所以使用时是需要剪裁的。剪裁论据一般遵循以下原则：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827089" y="645584"/>
            <a:ext cx="7705725" cy="4061625"/>
          </a:xfrm>
          <a:prstGeom prst="rect">
            <a:avLst/>
          </a:prstGeom>
          <a:noFill/>
        </p:spPr>
        <p:txBody>
          <a:bodyPr>
            <a:spAutoFit/>
          </a:bodyPr>
          <a:lstStyle/>
          <a:p>
            <a:pPr eaLnBrk="1" hangingPunct="1">
              <a:lnSpc>
                <a:spcPct val="130000"/>
              </a:lnSpc>
              <a:spcBef>
                <a:spcPts val="1000"/>
              </a:spcBef>
              <a:defRPr/>
            </a:pPr>
            <a:r>
              <a:rPr lang="en-US" altLang="zh-CN" sz="3200" b="1" dirty="0">
                <a:solidFill>
                  <a:srgbClr val="FF0000"/>
                </a:solidFill>
                <a:latin typeface="+mj-ea"/>
                <a:ea typeface="+mj-ea"/>
              </a:rPr>
              <a:t>(1)</a:t>
            </a:r>
            <a:r>
              <a:rPr lang="zh-CN" altLang="en-US" sz="3200" b="1" dirty="0">
                <a:solidFill>
                  <a:srgbClr val="FF0000"/>
                </a:solidFill>
                <a:latin typeface="+mj-ea"/>
                <a:ea typeface="+mj-ea"/>
              </a:rPr>
              <a:t>合理取舍。</a:t>
            </a:r>
            <a:endParaRPr lang="en-US" altLang="zh-CN" sz="3200" b="1" dirty="0">
              <a:solidFill>
                <a:srgbClr val="FF0000"/>
              </a:solidFill>
              <a:latin typeface="+mj-ea"/>
              <a:ea typeface="+mj-ea"/>
            </a:endParaRPr>
          </a:p>
          <a:p>
            <a:pPr eaLnBrk="1" hangingPunct="1">
              <a:lnSpc>
                <a:spcPct val="130000"/>
              </a:lnSpc>
              <a:spcBef>
                <a:spcPts val="1000"/>
              </a:spcBef>
              <a:defRPr/>
            </a:pPr>
            <a:r>
              <a:rPr lang="en-US" altLang="zh-CN" sz="3200" b="1" dirty="0">
                <a:latin typeface="+mj-ea"/>
                <a:ea typeface="+mj-ea"/>
              </a:rPr>
              <a:t>    </a:t>
            </a:r>
            <a:r>
              <a:rPr lang="zh-CN" altLang="en-US" sz="3200" b="1" dirty="0">
                <a:latin typeface="+mj-ea"/>
                <a:ea typeface="+mj-ea"/>
              </a:rPr>
              <a:t>即围绕论点选好典型事例，在使用论据时，要准确把握其重点，要剔除与论点无关的材料和数据，正确选取叙述角度。即“取其一点”，使事例准确、有力地为论证服务。</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395288" y="740834"/>
            <a:ext cx="8424862" cy="3175228"/>
          </a:xfrm>
          <a:prstGeom prst="rect">
            <a:avLst/>
          </a:prstGeom>
          <a:noFill/>
        </p:spPr>
        <p:txBody>
          <a:bodyPr>
            <a:spAutoFit/>
          </a:bodyPr>
          <a:lstStyle/>
          <a:p>
            <a:pPr eaLnBrk="1" hangingPunct="1">
              <a:lnSpc>
                <a:spcPct val="150000"/>
              </a:lnSpc>
              <a:spcBef>
                <a:spcPts val="1000"/>
              </a:spcBef>
              <a:defRPr/>
            </a:pPr>
            <a:r>
              <a:rPr lang="en-US" altLang="zh-CN" sz="3200" b="1" dirty="0">
                <a:solidFill>
                  <a:srgbClr val="FF0000"/>
                </a:solidFill>
                <a:latin typeface="+mj-ea"/>
                <a:ea typeface="+mj-ea"/>
              </a:rPr>
              <a:t>(2)</a:t>
            </a:r>
            <a:r>
              <a:rPr lang="zh-CN" altLang="en-US" sz="3200" b="1" dirty="0">
                <a:solidFill>
                  <a:srgbClr val="FF0000"/>
                </a:solidFill>
                <a:latin typeface="+mj-ea"/>
                <a:ea typeface="+mj-ea"/>
              </a:rPr>
              <a:t>适当概括。</a:t>
            </a:r>
            <a:endParaRPr lang="en-US" altLang="zh-CN" sz="3200" b="1" dirty="0">
              <a:solidFill>
                <a:srgbClr val="FF0000"/>
              </a:solidFill>
              <a:latin typeface="+mj-ea"/>
              <a:ea typeface="+mj-ea"/>
            </a:endParaRPr>
          </a:p>
          <a:p>
            <a:pPr eaLnBrk="1" hangingPunct="1">
              <a:lnSpc>
                <a:spcPct val="150000"/>
              </a:lnSpc>
              <a:spcBef>
                <a:spcPts val="1000"/>
              </a:spcBef>
              <a:defRPr/>
            </a:pPr>
            <a:r>
              <a:rPr lang="en-US" altLang="zh-CN" sz="3200" b="1" dirty="0">
                <a:solidFill>
                  <a:srgbClr val="FF0000"/>
                </a:solidFill>
                <a:latin typeface="+mj-ea"/>
                <a:ea typeface="+mj-ea"/>
              </a:rPr>
              <a:t>    </a:t>
            </a:r>
            <a:r>
              <a:rPr lang="zh-CN" altLang="en-US" sz="3200" b="1" dirty="0">
                <a:latin typeface="+mj-ea"/>
                <a:ea typeface="+mj-ea"/>
              </a:rPr>
              <a:t>在具体论述过程中，对事实论据应适当地舍去材料中的描写部分，只简洁、精炼地叙述材料，使读者了解其主要内容、性质即可。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611189" y="933451"/>
            <a:ext cx="8137525" cy="3175228"/>
          </a:xfrm>
          <a:prstGeom prst="rect">
            <a:avLst/>
          </a:prstGeom>
          <a:noFill/>
        </p:spPr>
        <p:txBody>
          <a:bodyPr>
            <a:spAutoFit/>
          </a:bodyPr>
          <a:lstStyle/>
          <a:p>
            <a:pPr eaLnBrk="1" hangingPunct="1">
              <a:lnSpc>
                <a:spcPct val="150000"/>
              </a:lnSpc>
              <a:spcBef>
                <a:spcPts val="1000"/>
              </a:spcBef>
              <a:defRPr/>
            </a:pPr>
            <a:r>
              <a:rPr lang="en-US" altLang="zh-CN" sz="3200" b="1" dirty="0">
                <a:solidFill>
                  <a:srgbClr val="FF0000"/>
                </a:solidFill>
                <a:latin typeface="+mj-ea"/>
                <a:ea typeface="+mj-ea"/>
              </a:rPr>
              <a:t>(3)</a:t>
            </a:r>
            <a:r>
              <a:rPr lang="zh-CN" altLang="en-US" sz="3200" b="1" dirty="0">
                <a:solidFill>
                  <a:srgbClr val="FF0000"/>
                </a:solidFill>
                <a:latin typeface="+mj-ea"/>
                <a:ea typeface="+mj-ea"/>
              </a:rPr>
              <a:t>灵活拓展。</a:t>
            </a:r>
            <a:endParaRPr lang="en-US" altLang="zh-CN" sz="3200" b="1" dirty="0">
              <a:solidFill>
                <a:srgbClr val="FF0000"/>
              </a:solidFill>
              <a:latin typeface="+mj-ea"/>
              <a:ea typeface="+mj-ea"/>
            </a:endParaRPr>
          </a:p>
          <a:p>
            <a:pPr eaLnBrk="1" hangingPunct="1">
              <a:lnSpc>
                <a:spcPct val="150000"/>
              </a:lnSpc>
              <a:spcBef>
                <a:spcPts val="1000"/>
              </a:spcBef>
              <a:defRPr/>
            </a:pPr>
            <a:r>
              <a:rPr lang="en-US" altLang="zh-CN" sz="3200" b="1" dirty="0">
                <a:latin typeface="+mj-ea"/>
                <a:ea typeface="+mj-ea"/>
              </a:rPr>
              <a:t>    </a:t>
            </a:r>
            <a:r>
              <a:rPr lang="zh-CN" altLang="en-US" sz="3200" b="1" dirty="0">
                <a:latin typeface="+mj-ea"/>
                <a:ea typeface="+mj-ea"/>
              </a:rPr>
              <a:t>在叙述材料的过程中，强调、突出、扩展与论点有关的方面，使材料丰富起来，达到有力论证</a:t>
            </a:r>
            <a:r>
              <a:rPr lang="zh-CN" altLang="en-US" sz="3200" b="1" dirty="0">
                <a:latin typeface="+mj-ea"/>
              </a:rPr>
              <a:t>的</a:t>
            </a:r>
            <a:r>
              <a:rPr lang="zh-CN" altLang="en-US" sz="3200" b="1" dirty="0">
                <a:latin typeface="+mj-ea"/>
                <a:ea typeface="+mj-ea"/>
              </a:rPr>
              <a:t>效果。</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458" name="组合 1"/>
          <p:cNvGrpSpPr>
            <a:grpSpLocks/>
          </p:cNvGrpSpPr>
          <p:nvPr/>
        </p:nvGrpSpPr>
        <p:grpSpPr bwMode="auto">
          <a:xfrm>
            <a:off x="336551" y="268817"/>
            <a:ext cx="2062163" cy="726016"/>
            <a:chOff x="1438698" y="982657"/>
            <a:chExt cx="2498303" cy="616461"/>
          </a:xfrm>
        </p:grpSpPr>
        <p:pic>
          <p:nvPicPr>
            <p:cNvPr id="19460"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文本框 2"/>
            <p:cNvSpPr txBox="1">
              <a:spLocks noChangeArrowheads="1"/>
            </p:cNvSpPr>
            <p:nvPr/>
          </p:nvSpPr>
          <p:spPr bwMode="auto">
            <a:xfrm>
              <a:off x="1438698" y="982657"/>
              <a:ext cx="2076874" cy="4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范文引路</a:t>
              </a:r>
            </a:p>
          </p:txBody>
        </p:sp>
      </p:grpSp>
      <p:sp>
        <p:nvSpPr>
          <p:cNvPr id="2" name="TextBox 1">
            <a:extLst>
              <a:ext uri="{FF2B5EF4-FFF2-40B4-BE49-F238E27FC236}"/>
            </a:extLst>
          </p:cNvPr>
          <p:cNvSpPr txBox="1"/>
          <p:nvPr/>
        </p:nvSpPr>
        <p:spPr>
          <a:xfrm>
            <a:off x="900114" y="965200"/>
            <a:ext cx="7488237" cy="3970318"/>
          </a:xfrm>
          <a:prstGeom prst="rect">
            <a:avLst/>
          </a:prstGeom>
          <a:noFill/>
        </p:spPr>
        <p:txBody>
          <a:bodyPr>
            <a:spAutoFit/>
          </a:bodyPr>
          <a:lstStyle/>
          <a:p>
            <a:pPr eaLnBrk="1" hangingPunct="1">
              <a:defRPr/>
            </a:pPr>
            <a:r>
              <a:rPr lang="zh-CN" altLang="en-US" sz="2800" b="1" dirty="0">
                <a:solidFill>
                  <a:srgbClr val="FF0000"/>
                </a:solidFill>
                <a:latin typeface="+mj-ea"/>
                <a:ea typeface="+mj-ea"/>
              </a:rPr>
              <a:t>文题一：</a:t>
            </a:r>
            <a:endParaRPr lang="en-US" altLang="zh-CN" sz="2800" b="1" dirty="0">
              <a:solidFill>
                <a:srgbClr val="FF0000"/>
              </a:solidFill>
              <a:latin typeface="+mj-ea"/>
              <a:ea typeface="+mj-ea"/>
            </a:endParaRPr>
          </a:p>
          <a:p>
            <a:pPr algn="ctr" eaLnBrk="1" hangingPunct="1">
              <a:defRPr/>
            </a:pPr>
            <a:r>
              <a:rPr lang="zh-CN" altLang="en-US" sz="2800" b="1" dirty="0">
                <a:solidFill>
                  <a:srgbClr val="3333FF"/>
                </a:solidFill>
                <a:latin typeface="+mj-ea"/>
                <a:ea typeface="+mj-ea"/>
              </a:rPr>
              <a:t>议论文论据素材</a:t>
            </a:r>
          </a:p>
          <a:p>
            <a:pPr eaLnBrk="1" hangingPunct="1">
              <a:defRPr/>
            </a:pPr>
            <a:r>
              <a:rPr lang="zh-CN" altLang="en-US" sz="2800" b="1" dirty="0">
                <a:solidFill>
                  <a:srgbClr val="3333FF"/>
                </a:solidFill>
                <a:latin typeface="+mj-ea"/>
                <a:ea typeface="+mj-ea"/>
              </a:rPr>
              <a:t>名人名言：</a:t>
            </a:r>
            <a:endParaRPr lang="en-US" altLang="zh-CN" sz="2800" b="1" dirty="0">
              <a:solidFill>
                <a:srgbClr val="3333FF"/>
              </a:solidFill>
              <a:latin typeface="+mj-ea"/>
              <a:ea typeface="+mj-ea"/>
            </a:endParaRPr>
          </a:p>
          <a:p>
            <a:pPr eaLnBrk="1" hangingPunct="1">
              <a:lnSpc>
                <a:spcPct val="120000"/>
              </a:lnSpc>
              <a:defRPr/>
            </a:pPr>
            <a:r>
              <a:rPr lang="zh-CN" altLang="en-US" sz="2800" b="1" dirty="0">
                <a:latin typeface="+mj-ea"/>
                <a:ea typeface="+mj-ea"/>
              </a:rPr>
              <a:t>    奥斯特洛夫斯基曾经说过：</a:t>
            </a:r>
            <a:r>
              <a:rPr lang="en-US" altLang="zh-CN" sz="2800" b="1" dirty="0">
                <a:latin typeface="+mj-ea"/>
                <a:ea typeface="+mj-ea"/>
              </a:rPr>
              <a:t>“</a:t>
            </a:r>
            <a:r>
              <a:rPr lang="zh-CN" altLang="en-US" sz="2800" b="1" dirty="0">
                <a:latin typeface="+mj-ea"/>
                <a:ea typeface="+mj-ea"/>
              </a:rPr>
              <a:t>人的生命似洪水奔流，不遇到岛屿与暗礁，就难以激起美丽的浪花。”我们只有迎击风浪，驾驭风浪，才能获取成功的果实，登上希望的顶峰。</a:t>
            </a:r>
            <a:r>
              <a:rPr lang="en-US" altLang="zh-CN" sz="2800" b="1" dirty="0">
                <a:latin typeface="+mj-ea"/>
                <a:ea typeface="+mj-ea"/>
              </a:rPr>
              <a:t>(</a:t>
            </a:r>
            <a:r>
              <a:rPr lang="zh-CN" altLang="en-US" sz="2800" b="1" dirty="0">
                <a:latin typeface="+mj-ea"/>
                <a:ea typeface="+mj-ea"/>
              </a:rPr>
              <a:t>适用观点：挑战往往孕育着成功。</a:t>
            </a:r>
            <a:r>
              <a:rPr lang="en-US" altLang="zh-CN" sz="2800" b="1" dirty="0">
                <a:latin typeface="+mj-ea"/>
                <a:ea typeface="+mj-ea"/>
              </a:rPr>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684214" y="452967"/>
            <a:ext cx="7223125" cy="1384995"/>
          </a:xfrm>
          <a:prstGeom prst="rect">
            <a:avLst/>
          </a:prstGeom>
          <a:noFill/>
        </p:spPr>
        <p:txBody>
          <a:bodyPr>
            <a:spAutoFit/>
          </a:bodyPr>
          <a:lstStyle/>
          <a:p>
            <a:pPr eaLnBrk="1" hangingPunct="1">
              <a:lnSpc>
                <a:spcPct val="150000"/>
              </a:lnSpc>
              <a:defRPr/>
            </a:pPr>
            <a:r>
              <a:rPr lang="zh-CN" altLang="en-US" sz="2800" b="1" dirty="0">
                <a:latin typeface="+mj-ea"/>
                <a:ea typeface="+mj-ea"/>
              </a:rPr>
              <a:t>真理惟一可靠的标准就是永远自相符合。</a:t>
            </a:r>
            <a:endParaRPr lang="en-US" altLang="zh-CN" sz="2800" b="1" dirty="0">
              <a:latin typeface="+mj-ea"/>
              <a:ea typeface="+mj-ea"/>
            </a:endParaRPr>
          </a:p>
          <a:p>
            <a:pPr eaLnBrk="1" hangingPunct="1">
              <a:lnSpc>
                <a:spcPct val="150000"/>
              </a:lnSpc>
              <a:defRPr/>
            </a:pPr>
            <a:r>
              <a:rPr lang="en-US" altLang="zh-CN" sz="2800" b="1" dirty="0">
                <a:latin typeface="+mj-ea"/>
                <a:ea typeface="+mj-ea"/>
              </a:rPr>
              <a:t>        ——</a:t>
            </a:r>
            <a:r>
              <a:rPr lang="zh-CN" altLang="en-US" sz="2800" b="1" dirty="0">
                <a:latin typeface="+mj-ea"/>
                <a:ea typeface="+mj-ea"/>
              </a:rPr>
              <a:t>欧文</a:t>
            </a:r>
            <a:r>
              <a:rPr lang="en-US" altLang="zh-CN" sz="2800" b="1" dirty="0">
                <a:latin typeface="+mj-ea"/>
                <a:ea typeface="+mj-ea"/>
              </a:rPr>
              <a:t>(</a:t>
            </a:r>
            <a:r>
              <a:rPr lang="zh-CN" altLang="en-US" sz="2800" b="1" dirty="0">
                <a:latin typeface="+mj-ea"/>
                <a:ea typeface="+mj-ea"/>
              </a:rPr>
              <a:t>适用观点：真理。</a:t>
            </a:r>
            <a:r>
              <a:rPr lang="en-US" altLang="zh-CN" sz="2800" b="1" dirty="0">
                <a:latin typeface="+mj-ea"/>
                <a:ea typeface="+mj-ea"/>
              </a:rPr>
              <a:t>)</a:t>
            </a:r>
            <a:endParaRPr lang="en-US" altLang="zh-CN" sz="2800" b="1" baseline="30000" dirty="0">
              <a:latin typeface="宋体" pitchFamily="2" charset="-122"/>
            </a:endParaRPr>
          </a:p>
        </p:txBody>
      </p:sp>
      <p:sp>
        <p:nvSpPr>
          <p:cNvPr id="3" name="TextBox 1">
            <a:extLst>
              <a:ext uri="{FF2B5EF4-FFF2-40B4-BE49-F238E27FC236}"/>
            </a:extLst>
          </p:cNvPr>
          <p:cNvSpPr txBox="1"/>
          <p:nvPr/>
        </p:nvSpPr>
        <p:spPr>
          <a:xfrm>
            <a:off x="719139" y="2660651"/>
            <a:ext cx="7705725" cy="2332946"/>
          </a:xfrm>
          <a:prstGeom prst="rect">
            <a:avLst/>
          </a:prstGeom>
          <a:noFill/>
        </p:spPr>
        <p:txBody>
          <a:bodyPr>
            <a:spAutoFit/>
          </a:bodyPr>
          <a:lstStyle/>
          <a:p>
            <a:pPr eaLnBrk="1" hangingPunct="1">
              <a:lnSpc>
                <a:spcPct val="130000"/>
              </a:lnSpc>
              <a:defRPr/>
            </a:pPr>
            <a:r>
              <a:rPr lang="zh-CN" altLang="en-US" sz="2800" b="1" dirty="0">
                <a:solidFill>
                  <a:srgbClr val="FF0000"/>
                </a:solidFill>
                <a:latin typeface="+mj-ea"/>
                <a:ea typeface="+mj-ea"/>
              </a:rPr>
              <a:t>典型事件：</a:t>
            </a:r>
            <a:endParaRPr lang="en-US" altLang="zh-CN" sz="2800" b="1" dirty="0">
              <a:solidFill>
                <a:srgbClr val="FF0000"/>
              </a:solidFill>
              <a:latin typeface="+mj-ea"/>
              <a:ea typeface="+mj-ea"/>
            </a:endParaRPr>
          </a:p>
          <a:p>
            <a:pPr eaLnBrk="1" hangingPunct="1">
              <a:lnSpc>
                <a:spcPct val="130000"/>
              </a:lnSpc>
              <a:defRPr/>
            </a:pPr>
            <a:r>
              <a:rPr lang="zh-CN" altLang="en-US" sz="2800" b="1" dirty="0">
                <a:latin typeface="+mj-ea"/>
                <a:ea typeface="+mj-ea"/>
              </a:rPr>
              <a:t>    黄香九岁时，已经懂得了孝敬父母的道理，每当炎炎夏日来临之时，他就给父母的蚊帐扇风，让枕头和席子更加凉快清爽，把苍蝇和蚊子扇走，</a:t>
            </a:r>
            <a:endParaRPr lang="en-US" altLang="zh-CN" sz="2800" b="1" dirty="0">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174" name="组合 1"/>
          <p:cNvGrpSpPr>
            <a:grpSpLocks/>
          </p:cNvGrpSpPr>
          <p:nvPr/>
        </p:nvGrpSpPr>
        <p:grpSpPr bwMode="auto">
          <a:xfrm>
            <a:off x="323851" y="258234"/>
            <a:ext cx="2062163" cy="726017"/>
            <a:chOff x="1438698" y="982657"/>
            <a:chExt cx="2498303" cy="616461"/>
          </a:xfrm>
        </p:grpSpPr>
        <p:pic>
          <p:nvPicPr>
            <p:cNvPr id="3176"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7" name="文本框 2"/>
            <p:cNvSpPr txBox="1">
              <a:spLocks noChangeArrowheads="1"/>
            </p:cNvSpPr>
            <p:nvPr/>
          </p:nvSpPr>
          <p:spPr bwMode="auto">
            <a:xfrm>
              <a:off x="1438698" y="982657"/>
              <a:ext cx="2076874" cy="4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目标导学</a:t>
              </a:r>
            </a:p>
          </p:txBody>
        </p:sp>
      </p:grpSp>
      <p:sp>
        <p:nvSpPr>
          <p:cNvPr id="5" name="TextBox 3">
            <a:extLst>
              <a:ext uri="{FF2B5EF4-FFF2-40B4-BE49-F238E27FC236}"/>
            </a:extLst>
          </p:cNvPr>
          <p:cNvSpPr txBox="1">
            <a:spLocks noChangeArrowheads="1"/>
          </p:cNvSpPr>
          <p:nvPr/>
        </p:nvSpPr>
        <p:spPr bwMode="auto">
          <a:xfrm>
            <a:off x="539750" y="1411818"/>
            <a:ext cx="8064500" cy="3502497"/>
          </a:xfrm>
          <a:prstGeom prst="rect">
            <a:avLst/>
          </a:prstGeom>
          <a:noFill/>
          <a:ln>
            <a:noFill/>
          </a:ln>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spcBef>
                <a:spcPts val="1200"/>
              </a:spcBef>
              <a:defRPr/>
            </a:pPr>
            <a:r>
              <a:rPr lang="en-US" altLang="zh-CN" sz="2800" b="1" dirty="0">
                <a:solidFill>
                  <a:srgbClr val="0000FF"/>
                </a:solidFill>
                <a:latin typeface="+mn-ea"/>
                <a:ea typeface="+mn-ea"/>
              </a:rPr>
              <a:t>1.</a:t>
            </a:r>
            <a:r>
              <a:rPr lang="zh-CN" altLang="en-US" sz="2800" b="1" dirty="0">
                <a:solidFill>
                  <a:srgbClr val="0000FF"/>
                </a:solidFill>
                <a:latin typeface="+mn-ea"/>
                <a:ea typeface="+mn-ea"/>
              </a:rPr>
              <a:t>认识议论文中论据的重要性，把握议论文对于论据的基本要求。</a:t>
            </a:r>
          </a:p>
          <a:p>
            <a:pPr eaLnBrk="1" hangingPunct="1">
              <a:lnSpc>
                <a:spcPct val="120000"/>
              </a:lnSpc>
              <a:spcBef>
                <a:spcPts val="1200"/>
              </a:spcBef>
              <a:defRPr/>
            </a:pPr>
            <a:r>
              <a:rPr lang="en-US" altLang="zh-CN" sz="2800" b="1" dirty="0">
                <a:solidFill>
                  <a:srgbClr val="0000FF"/>
                </a:solidFill>
                <a:latin typeface="+mn-ea"/>
                <a:ea typeface="+mn-ea"/>
              </a:rPr>
              <a:t>2.</a:t>
            </a:r>
            <a:r>
              <a:rPr lang="zh-CN" altLang="en-US" sz="2800" b="1" dirty="0">
                <a:solidFill>
                  <a:srgbClr val="0000FF"/>
                </a:solidFill>
                <a:latin typeface="+mn-ea"/>
                <a:ea typeface="+mn-ea"/>
              </a:rPr>
              <a:t>能够选择真实典型、充分有力的事实论据或道理论据证明自己的论点。</a:t>
            </a:r>
          </a:p>
          <a:p>
            <a:pPr eaLnBrk="1" hangingPunct="1">
              <a:lnSpc>
                <a:spcPct val="120000"/>
              </a:lnSpc>
              <a:spcBef>
                <a:spcPts val="1200"/>
              </a:spcBef>
              <a:defRPr/>
            </a:pPr>
            <a:r>
              <a:rPr lang="en-US" altLang="zh-CN" sz="2800" b="1" dirty="0">
                <a:solidFill>
                  <a:srgbClr val="0000FF"/>
                </a:solidFill>
                <a:latin typeface="+mn-ea"/>
                <a:ea typeface="+mn-ea"/>
              </a:rPr>
              <a:t>3.</a:t>
            </a:r>
            <a:r>
              <a:rPr lang="zh-CN" altLang="en-US" sz="2800" b="1" dirty="0">
                <a:solidFill>
                  <a:srgbClr val="0000FF"/>
                </a:solidFill>
                <a:latin typeface="+mn-ea"/>
                <a:ea typeface="+mn-ea"/>
              </a:rPr>
              <a:t>关注生活，关注时事，多积累素材，锻炼自己的逻辑思维能力。</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arn(inVertical)">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481013" y="1411817"/>
            <a:ext cx="8172450" cy="2677656"/>
          </a:xfrm>
          <a:prstGeom prst="rect">
            <a:avLst/>
          </a:prstGeom>
          <a:noFill/>
        </p:spPr>
        <p:txBody>
          <a:bodyPr>
            <a:spAutoFit/>
          </a:bodyPr>
          <a:lstStyle/>
          <a:p>
            <a:pPr eaLnBrk="1" hangingPunct="1">
              <a:lnSpc>
                <a:spcPct val="150000"/>
              </a:lnSpc>
              <a:defRPr/>
            </a:pPr>
            <a:r>
              <a:rPr lang="zh-CN" altLang="en-US" sz="2800" b="1" dirty="0">
                <a:latin typeface="+mj-ea"/>
                <a:ea typeface="+mj-ea"/>
              </a:rPr>
              <a:t>让父母安心入睡；到了寒冷的冬天，黄香就用自己的体温将父母的床焐热，让父母睡得舒服。后来他的事迹传遍了京城，号称“天下无双，江夏黄香”。</a:t>
            </a:r>
            <a:r>
              <a:rPr lang="en-US" altLang="zh-CN" sz="2800" b="1" dirty="0">
                <a:latin typeface="+mj-ea"/>
                <a:ea typeface="+mj-ea"/>
              </a:rPr>
              <a:t>(</a:t>
            </a:r>
            <a:r>
              <a:rPr lang="zh-CN" altLang="en-US" sz="2800" b="1" dirty="0">
                <a:latin typeface="+mj-ea"/>
                <a:ea typeface="+mj-ea"/>
              </a:rPr>
              <a:t>适用主题：孝亲敬老是我们的传统美德。</a:t>
            </a:r>
            <a:r>
              <a:rPr lang="en-US" altLang="zh-CN" sz="2800" b="1" dirty="0">
                <a:latin typeface="+mj-ea"/>
                <a:ea typeface="+mj-ea"/>
              </a:rPr>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684213" y="1123951"/>
            <a:ext cx="7956550" cy="3323987"/>
          </a:xfrm>
          <a:prstGeom prst="rect">
            <a:avLst/>
          </a:prstGeom>
          <a:noFill/>
        </p:spPr>
        <p:txBody>
          <a:bodyPr>
            <a:spAutoFit/>
          </a:bodyPr>
          <a:lstStyle/>
          <a:p>
            <a:pPr eaLnBrk="1" hangingPunct="1">
              <a:lnSpc>
                <a:spcPct val="150000"/>
              </a:lnSpc>
              <a:defRPr/>
            </a:pPr>
            <a:r>
              <a:rPr lang="zh-CN" altLang="en-US" sz="2800" b="1" dirty="0">
                <a:latin typeface="+mj-ea"/>
                <a:ea typeface="+mj-ea"/>
              </a:rPr>
              <a:t>    结果显示，我国成年国民每天通过手机阅读的时间最长，达到</a:t>
            </a:r>
            <a:r>
              <a:rPr lang="en-US" altLang="zh-CN" sz="2800" b="1" dirty="0">
                <a:latin typeface="+mj-ea"/>
                <a:ea typeface="+mj-ea"/>
              </a:rPr>
              <a:t>74.4</a:t>
            </a:r>
            <a:r>
              <a:rPr lang="zh-CN" altLang="en-US" sz="2800" b="1" dirty="0">
                <a:latin typeface="+mj-ea"/>
                <a:ea typeface="+mj-ea"/>
              </a:rPr>
              <a:t>分钟，较上年增加</a:t>
            </a:r>
            <a:r>
              <a:rPr lang="en-US" altLang="zh-CN" sz="2800" b="1" dirty="0">
                <a:latin typeface="+mj-ea"/>
                <a:ea typeface="+mj-ea"/>
              </a:rPr>
              <a:t>12.19</a:t>
            </a:r>
            <a:r>
              <a:rPr lang="zh-CN" altLang="en-US" sz="2800" b="1" dirty="0">
                <a:latin typeface="+mj-ea"/>
                <a:ea typeface="+mj-ea"/>
              </a:rPr>
              <a:t>分钟。我国人均每天通过互联网阅读的时间为</a:t>
            </a:r>
            <a:r>
              <a:rPr lang="en-US" altLang="zh-CN" sz="2800" b="1" dirty="0">
                <a:latin typeface="+mj-ea"/>
                <a:ea typeface="+mj-ea"/>
              </a:rPr>
              <a:t>57.22</a:t>
            </a:r>
            <a:r>
              <a:rPr lang="zh-CN" altLang="en-US" sz="2800" b="1" dirty="0">
                <a:latin typeface="+mj-ea"/>
                <a:ea typeface="+mj-ea"/>
              </a:rPr>
              <a:t>分钟，同样较上年有所上升。</a:t>
            </a:r>
            <a:r>
              <a:rPr lang="en-US" altLang="zh-CN" sz="2800" b="1" dirty="0">
                <a:latin typeface="+mj-ea"/>
                <a:ea typeface="+mj-ea"/>
              </a:rPr>
              <a:t>( </a:t>
            </a:r>
            <a:r>
              <a:rPr lang="zh-CN" altLang="en-US" sz="2800" b="1" dirty="0">
                <a:latin typeface="+mj-ea"/>
                <a:ea typeface="+mj-ea"/>
              </a:rPr>
              <a:t>适用观点：应该大力倡导全民阅读。</a:t>
            </a:r>
            <a:r>
              <a:rPr lang="en-US" altLang="zh-CN" sz="2800" b="1" dirty="0">
                <a:latin typeface="+mj-ea"/>
                <a:ea typeface="+mj-ea"/>
              </a:rPr>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539751" y="260351"/>
            <a:ext cx="8207375" cy="4228850"/>
          </a:xfrm>
          <a:prstGeom prst="rect">
            <a:avLst/>
          </a:prstGeom>
          <a:noFill/>
        </p:spPr>
        <p:txBody>
          <a:bodyPr>
            <a:spAutoFit/>
          </a:bodyPr>
          <a:lstStyle/>
          <a:p>
            <a:pPr eaLnBrk="1" hangingPunct="1">
              <a:lnSpc>
                <a:spcPct val="120000"/>
              </a:lnSpc>
              <a:defRPr/>
            </a:pPr>
            <a:r>
              <a:rPr lang="zh-CN" altLang="en-US" sz="2800" b="1" dirty="0">
                <a:solidFill>
                  <a:srgbClr val="FF0000"/>
                </a:solidFill>
                <a:latin typeface="+mj-ea"/>
                <a:ea typeface="+mj-ea"/>
              </a:rPr>
              <a:t>文题二：</a:t>
            </a:r>
            <a:endParaRPr lang="en-US" altLang="zh-CN" sz="2800" b="1" dirty="0">
              <a:solidFill>
                <a:srgbClr val="FF0000"/>
              </a:solidFill>
              <a:latin typeface="+mj-ea"/>
              <a:ea typeface="+mj-ea"/>
            </a:endParaRPr>
          </a:p>
          <a:p>
            <a:pPr algn="ctr" eaLnBrk="1" hangingPunct="1">
              <a:lnSpc>
                <a:spcPct val="120000"/>
              </a:lnSpc>
              <a:defRPr/>
            </a:pPr>
            <a:r>
              <a:rPr lang="zh-CN" altLang="en-US" sz="2800" b="1" dirty="0">
                <a:latin typeface="+mj-ea"/>
                <a:ea typeface="+mj-ea"/>
              </a:rPr>
              <a:t>谈诚信</a:t>
            </a:r>
          </a:p>
          <a:p>
            <a:pPr eaLnBrk="1" hangingPunct="1">
              <a:lnSpc>
                <a:spcPct val="120000"/>
              </a:lnSpc>
              <a:defRPr/>
            </a:pPr>
            <a:r>
              <a:rPr lang="zh-CN" altLang="en-US" sz="2800" b="1" dirty="0">
                <a:latin typeface="+mj-ea"/>
                <a:ea typeface="+mj-ea"/>
              </a:rPr>
              <a:t>    人生之舟，不堪重负，有弃有取，有失有得。失去了美貌，有健康陪伴；失去了健康，有才学追随；失去了才学，有机敏新旧随。但失去了诚信呢？失去了诚信，你所拥有的一切</a:t>
            </a:r>
            <a:r>
              <a:rPr lang="en-US" altLang="zh-CN" sz="2800" b="1" dirty="0">
                <a:latin typeface="+mj-ea"/>
                <a:ea typeface="+mj-ea"/>
              </a:rPr>
              <a:t>——</a:t>
            </a:r>
            <a:r>
              <a:rPr lang="zh-CN" altLang="en-US" sz="2800" b="1" dirty="0">
                <a:latin typeface="+mj-ea"/>
                <a:ea typeface="+mj-ea"/>
              </a:rPr>
              <a:t>金钱、荣誉、才学、机敏等等，不过是水中月、镜中花，如过眼云烟，终会随风流逝。</a:t>
            </a:r>
            <a:r>
              <a:rPr lang="zh-CN" altLang="en-US" sz="2800" b="1" baseline="30000" dirty="0">
                <a:solidFill>
                  <a:srgbClr val="FF0000"/>
                </a:solidFill>
                <a:latin typeface="+mj-ea"/>
                <a:ea typeface="+mj-ea"/>
              </a:rPr>
              <a:t>①</a:t>
            </a:r>
            <a:endParaRPr lang="en-US" altLang="zh-CN" sz="2800" b="1" baseline="30000" dirty="0">
              <a:solidFill>
                <a:srgbClr val="FF0000"/>
              </a:solidFill>
              <a:latin typeface="+mj-ea"/>
              <a:ea typeface="+mj-ea"/>
            </a:endParaRPr>
          </a:p>
        </p:txBody>
      </p:sp>
      <p:sp>
        <p:nvSpPr>
          <p:cNvPr id="3" name="TextBox 2"/>
          <p:cNvSpPr txBox="1">
            <a:spLocks noChangeArrowheads="1"/>
          </p:cNvSpPr>
          <p:nvPr/>
        </p:nvSpPr>
        <p:spPr bwMode="auto">
          <a:xfrm>
            <a:off x="1763714" y="5734051"/>
            <a:ext cx="6911975"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①以比喻、排比，描述失去诚信的后果。</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684214" y="548217"/>
            <a:ext cx="7939087" cy="4228850"/>
          </a:xfrm>
          <a:prstGeom prst="rect">
            <a:avLst/>
          </a:prstGeom>
          <a:noFill/>
        </p:spPr>
        <p:txBody>
          <a:bodyPr>
            <a:spAutoFit/>
          </a:bodyPr>
          <a:lstStyle/>
          <a:p>
            <a:pPr eaLnBrk="1" hangingPunct="1">
              <a:lnSpc>
                <a:spcPct val="120000"/>
              </a:lnSpc>
              <a:defRPr/>
            </a:pPr>
            <a:r>
              <a:rPr lang="zh-CN" altLang="en-US" sz="2800" b="1" dirty="0">
                <a:latin typeface="+mj-ea"/>
                <a:ea typeface="+mj-ea"/>
              </a:rPr>
              <a:t>    不欺骗、不隐瞒，才是正确的人生态度。远离尔虞我诈、圆滑世故，多一份真诚，多一点信任。脚踏一方诚信的净土，方可浇灌出人生最美丽的花朵，筑起人生坚不可摧的铜墙铁壁。</a:t>
            </a:r>
          </a:p>
          <a:p>
            <a:pPr eaLnBrk="1" hangingPunct="1">
              <a:lnSpc>
                <a:spcPct val="120000"/>
              </a:lnSpc>
              <a:defRPr/>
            </a:pPr>
            <a:r>
              <a:rPr lang="zh-CN" altLang="en-US" sz="2800" b="1" dirty="0">
                <a:latin typeface="+mj-ea"/>
                <a:ea typeface="+mj-ea"/>
              </a:rPr>
              <a:t>    拥有诚信，一根小小的火柴，可以点亮一片星空；拥有诚信，一片小小的绿叶，可以装扮一个季节；拥有诚信，一朵小小的浪花，可以欢腾一片海洋</a:t>
            </a:r>
            <a:r>
              <a:rPr lang="en-US" altLang="zh-CN" sz="2800" b="1" dirty="0">
                <a:latin typeface="+mj-ea"/>
                <a:ea typeface="+mj-ea"/>
              </a:rPr>
              <a:t>……</a:t>
            </a:r>
            <a:r>
              <a:rPr lang="zh-CN" altLang="en-US" sz="2800" b="1" baseline="30000" dirty="0">
                <a:solidFill>
                  <a:srgbClr val="FF0000"/>
                </a:solidFill>
                <a:latin typeface="+mj-ea"/>
                <a:ea typeface="+mj-ea"/>
              </a:rPr>
              <a:t>②</a:t>
            </a:r>
          </a:p>
        </p:txBody>
      </p:sp>
      <p:sp>
        <p:nvSpPr>
          <p:cNvPr id="3" name="TextBox 2"/>
          <p:cNvSpPr txBox="1">
            <a:spLocks noChangeArrowheads="1"/>
          </p:cNvSpPr>
          <p:nvPr/>
        </p:nvSpPr>
        <p:spPr bwMode="auto">
          <a:xfrm>
            <a:off x="3348038" y="5253567"/>
            <a:ext cx="504031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800" b="1">
                <a:solidFill>
                  <a:srgbClr val="FF0000"/>
                </a:solidFill>
                <a:latin typeface="黑体" pitchFamily="49" charset="-122"/>
                <a:ea typeface="黑体" pitchFamily="49" charset="-122"/>
              </a:rPr>
              <a:t>②排比的修辞手法，从正面论述拥有诚信的重要性。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539750" y="1028701"/>
            <a:ext cx="8299450" cy="3323987"/>
          </a:xfrm>
          <a:prstGeom prst="rect">
            <a:avLst/>
          </a:prstGeom>
          <a:noFill/>
        </p:spPr>
        <p:txBody>
          <a:bodyPr>
            <a:spAutoFit/>
          </a:bodyPr>
          <a:lstStyle/>
          <a:p>
            <a:pPr eaLnBrk="1" hangingPunct="1">
              <a:lnSpc>
                <a:spcPct val="150000"/>
              </a:lnSpc>
              <a:defRPr/>
            </a:pPr>
            <a:r>
              <a:rPr lang="zh-CN" altLang="en-US" sz="2800" b="1" dirty="0">
                <a:latin typeface="+mj-ea"/>
                <a:ea typeface="+mj-ea"/>
              </a:rPr>
              <a:t>    相信诚信的力量，它可以点石成金，触木为玉。我们崇尚这样一种诚信：仰起希冀的脸庞，拍拍娇嫩的小手，歪歪头，说：</a:t>
            </a:r>
            <a:r>
              <a:rPr lang="en-US" altLang="zh-CN" sz="2800" b="1" dirty="0">
                <a:latin typeface="+mj-ea"/>
                <a:ea typeface="+mj-ea"/>
              </a:rPr>
              <a:t>“</a:t>
            </a:r>
            <a:r>
              <a:rPr lang="zh-CN" altLang="en-US" sz="2800" b="1" dirty="0">
                <a:latin typeface="+mj-ea"/>
                <a:ea typeface="+mj-ea"/>
              </a:rPr>
              <a:t>相信你！</a:t>
            </a:r>
            <a:r>
              <a:rPr lang="en-US" altLang="zh-CN" sz="2800" b="1" dirty="0">
                <a:latin typeface="+mj-ea"/>
                <a:ea typeface="+mj-ea"/>
              </a:rPr>
              <a:t>”</a:t>
            </a:r>
            <a:r>
              <a:rPr lang="zh-CN" altLang="en-US" sz="2800" b="1" dirty="0">
                <a:latin typeface="+mj-ea"/>
                <a:ea typeface="+mj-ea"/>
              </a:rPr>
              <a:t>此时此刻，难道你的心底能不涌起一股激动的热潮？我们向往这样一种诚信：舒展开紧蹙的眉，露出笑靥，快步</a:t>
            </a:r>
            <a:endParaRPr lang="zh-CN" altLang="en-US" sz="2800" b="1" baseline="30000" dirty="0">
              <a:solidFill>
                <a:srgbClr val="FF0000"/>
              </a:solidFill>
              <a:latin typeface="+mj-ea"/>
              <a:ea typeface="+mj-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395288" y="1028701"/>
            <a:ext cx="8299450" cy="2677656"/>
          </a:xfrm>
          <a:prstGeom prst="rect">
            <a:avLst/>
          </a:prstGeom>
          <a:noFill/>
        </p:spPr>
        <p:txBody>
          <a:bodyPr>
            <a:spAutoFit/>
          </a:bodyPr>
          <a:lstStyle/>
          <a:p>
            <a:pPr eaLnBrk="1" hangingPunct="1">
              <a:lnSpc>
                <a:spcPct val="150000"/>
              </a:lnSpc>
              <a:defRPr/>
            </a:pPr>
            <a:r>
              <a:rPr lang="zh-CN" altLang="en-US" sz="2800" b="1" dirty="0">
                <a:latin typeface="+mj-ea"/>
              </a:rPr>
              <a:t>走</a:t>
            </a:r>
            <a:r>
              <a:rPr lang="zh-CN" altLang="en-US" sz="2800" b="1" dirty="0">
                <a:latin typeface="+mj-ea"/>
                <a:ea typeface="+mj-ea"/>
              </a:rPr>
              <a:t>到朋友面前，说：</a:t>
            </a:r>
            <a:r>
              <a:rPr lang="en-US" altLang="zh-CN" sz="2800" b="1" dirty="0">
                <a:latin typeface="+mj-ea"/>
                <a:ea typeface="+mj-ea"/>
              </a:rPr>
              <a:t>“</a:t>
            </a:r>
            <a:r>
              <a:rPr lang="zh-CN" altLang="en-US" sz="2800" b="1" dirty="0">
                <a:latin typeface="+mj-ea"/>
                <a:ea typeface="+mj-ea"/>
              </a:rPr>
              <a:t>真诚地祝贺你！</a:t>
            </a:r>
            <a:r>
              <a:rPr lang="en-US" altLang="zh-CN" sz="2800" b="1" dirty="0">
                <a:latin typeface="+mj-ea"/>
                <a:ea typeface="+mj-ea"/>
              </a:rPr>
              <a:t>”</a:t>
            </a:r>
            <a:r>
              <a:rPr lang="zh-CN" altLang="en-US" sz="2800" b="1" dirty="0">
                <a:latin typeface="+mj-ea"/>
                <a:ea typeface="+mj-ea"/>
              </a:rPr>
              <a:t>此情此景，难道你的头脑中没有闪烁过一片快乐的彩石？播种诚信，你收获的就不仅仅是朋友的信任，还有可以信任的世界。</a:t>
            </a:r>
            <a:r>
              <a:rPr lang="zh-CN" altLang="en-US" sz="2800" b="1" baseline="30000" dirty="0">
                <a:solidFill>
                  <a:srgbClr val="FF0000"/>
                </a:solidFill>
                <a:latin typeface="+mj-ea"/>
                <a:ea typeface="+mj-ea"/>
              </a:rPr>
              <a:t>③</a:t>
            </a:r>
          </a:p>
        </p:txBody>
      </p:sp>
      <p:sp>
        <p:nvSpPr>
          <p:cNvPr id="3" name="TextBox 2"/>
          <p:cNvSpPr txBox="1">
            <a:spLocks noChangeArrowheads="1"/>
          </p:cNvSpPr>
          <p:nvPr/>
        </p:nvSpPr>
        <p:spPr bwMode="auto">
          <a:xfrm>
            <a:off x="2843214" y="4197351"/>
            <a:ext cx="5329237"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③举例论证。列举日常生活中的事例，论证诚信的力量。</a:t>
            </a:r>
            <a:endParaRPr lang="en-US" altLang="zh-CN" sz="2800" b="1">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684213" y="933451"/>
            <a:ext cx="8012112" cy="3194721"/>
          </a:xfrm>
          <a:prstGeom prst="rect">
            <a:avLst/>
          </a:prstGeom>
          <a:noFill/>
        </p:spPr>
        <p:txBody>
          <a:bodyPr>
            <a:spAutoFit/>
          </a:bodyPr>
          <a:lstStyle/>
          <a:p>
            <a:pPr eaLnBrk="1" hangingPunct="1">
              <a:lnSpc>
                <a:spcPct val="120000"/>
              </a:lnSpc>
              <a:defRPr/>
            </a:pPr>
            <a:r>
              <a:rPr lang="zh-CN" altLang="en-US" sz="2800" b="1" dirty="0">
                <a:latin typeface="+mj-ea"/>
                <a:ea typeface="+mj-ea"/>
              </a:rPr>
              <a:t>    抛弃诚信，虚伪的面具将充斥生活的每个角落，生命变得生气全无，友谊之花在凋敝，亲情之果在撩起人们面前的五彩面纱，露出的是“君子”们道貌岸然的脸，变了形的丑陋的脸。这样的世界，流淌着浑浊的血液，漂浮着腐朽的气息，太可怕了！</a:t>
            </a:r>
            <a:r>
              <a:rPr lang="en-US" altLang="zh-CN" sz="2800" b="1" baseline="30000" dirty="0">
                <a:solidFill>
                  <a:srgbClr val="FF0000"/>
                </a:solidFill>
                <a:latin typeface="+mj-ea"/>
                <a:ea typeface="+mj-ea"/>
              </a:rPr>
              <a:t>④</a:t>
            </a:r>
          </a:p>
        </p:txBody>
      </p:sp>
      <p:sp>
        <p:nvSpPr>
          <p:cNvPr id="3" name="TextBox 2"/>
          <p:cNvSpPr txBox="1">
            <a:spLocks noChangeArrowheads="1"/>
          </p:cNvSpPr>
          <p:nvPr/>
        </p:nvSpPr>
        <p:spPr bwMode="auto">
          <a:xfrm>
            <a:off x="1619250" y="5156200"/>
            <a:ext cx="676910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④从反面论证抛弃诚信，后果的可怕。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468314" y="933451"/>
            <a:ext cx="8370887" cy="3711785"/>
          </a:xfrm>
          <a:prstGeom prst="rect">
            <a:avLst/>
          </a:prstGeom>
          <a:noFill/>
        </p:spPr>
        <p:txBody>
          <a:bodyPr>
            <a:spAutoFit/>
          </a:bodyPr>
          <a:lstStyle/>
          <a:p>
            <a:pPr eaLnBrk="1" hangingPunct="1">
              <a:lnSpc>
                <a:spcPct val="120000"/>
              </a:lnSpc>
              <a:defRPr/>
            </a:pPr>
            <a:r>
              <a:rPr lang="zh-CN" altLang="en-US" sz="2800" b="1" dirty="0">
                <a:latin typeface="+mj-ea"/>
                <a:ea typeface="+mj-ea"/>
              </a:rPr>
              <a:t>    当诚信的天空再也映不出夕阳西下彩霞的绚烂，我向往真诚，渴望信任，希望仰望天穹时，天蓝月明，云白风清。</a:t>
            </a:r>
          </a:p>
          <a:p>
            <a:pPr eaLnBrk="1" hangingPunct="1">
              <a:lnSpc>
                <a:spcPct val="120000"/>
              </a:lnSpc>
              <a:defRPr/>
            </a:pPr>
            <a:r>
              <a:rPr lang="zh-CN" altLang="en-US" sz="2800" b="1" dirty="0">
                <a:latin typeface="+mj-ea"/>
                <a:ea typeface="+mj-ea"/>
              </a:rPr>
              <a:t>    背好诚信的行囊，抓牢诚信的行囊，人生路上的步履才更平稳，脚步才更坚实！</a:t>
            </a:r>
            <a:endParaRPr lang="en-US" altLang="zh-CN" sz="2800" b="1" dirty="0">
              <a:latin typeface="+mj-ea"/>
              <a:ea typeface="+mj-ea"/>
            </a:endParaRPr>
          </a:p>
          <a:p>
            <a:pPr eaLnBrk="1" hangingPunct="1">
              <a:lnSpc>
                <a:spcPct val="120000"/>
              </a:lnSpc>
              <a:defRPr/>
            </a:pPr>
            <a:r>
              <a:rPr lang="zh-CN" altLang="en-US" sz="2800" b="1" dirty="0">
                <a:latin typeface="+mj-ea"/>
                <a:ea typeface="+mj-ea"/>
              </a:rPr>
              <a:t>    身披一袭灿烂，心系一份执着，带着诚信上路，阅尽一路风光！</a:t>
            </a:r>
            <a:r>
              <a:rPr lang="en-US" altLang="zh-CN" sz="2800" b="1" baseline="30000" dirty="0">
                <a:solidFill>
                  <a:srgbClr val="FF0000"/>
                </a:solidFill>
                <a:latin typeface="+mj-ea"/>
                <a:ea typeface="+mj-ea"/>
              </a:rPr>
              <a:t>⑤</a:t>
            </a:r>
            <a:endParaRPr lang="zh-CN" altLang="en-US" sz="2800" b="1" baseline="30000" dirty="0">
              <a:solidFill>
                <a:srgbClr val="FF0000"/>
              </a:solidFill>
              <a:latin typeface="+mj-ea"/>
              <a:ea typeface="+mj-ea"/>
            </a:endParaRPr>
          </a:p>
        </p:txBody>
      </p:sp>
      <p:sp>
        <p:nvSpPr>
          <p:cNvPr id="3" name="TextBox 2"/>
          <p:cNvSpPr txBox="1">
            <a:spLocks noChangeArrowheads="1"/>
          </p:cNvSpPr>
          <p:nvPr/>
        </p:nvSpPr>
        <p:spPr bwMode="auto">
          <a:xfrm>
            <a:off x="3671888" y="5156200"/>
            <a:ext cx="5472112"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⑤段尾呼呈，升华主题。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extLst>
          </p:cNvPr>
          <p:cNvSpPr txBox="1"/>
          <p:nvPr/>
        </p:nvSpPr>
        <p:spPr>
          <a:xfrm>
            <a:off x="539750" y="645584"/>
            <a:ext cx="2592388" cy="609398"/>
          </a:xfrm>
          <a:prstGeom prst="rect">
            <a:avLst/>
          </a:prstGeom>
          <a:noFill/>
        </p:spPr>
        <p:txBody>
          <a:bodyPr>
            <a:spAutoFit/>
          </a:bodyPr>
          <a:lstStyle/>
          <a:p>
            <a:pPr eaLnBrk="1" hangingPunct="1">
              <a:lnSpc>
                <a:spcPct val="120000"/>
              </a:lnSpc>
              <a:spcBef>
                <a:spcPts val="0"/>
              </a:spcBef>
              <a:defRPr/>
            </a:pPr>
            <a:r>
              <a:rPr lang="en-US" altLang="zh-CN" sz="2800" b="1" dirty="0">
                <a:solidFill>
                  <a:srgbClr val="FF00FF"/>
                </a:solidFill>
                <a:latin typeface="+mn-ea"/>
                <a:ea typeface="+mn-ea"/>
              </a:rPr>
              <a:t>【</a:t>
            </a:r>
            <a:r>
              <a:rPr lang="zh-CN" altLang="en-US" sz="2800" b="1" dirty="0">
                <a:solidFill>
                  <a:srgbClr val="FF00FF"/>
                </a:solidFill>
                <a:latin typeface="+mn-ea"/>
                <a:ea typeface="+mn-ea"/>
              </a:rPr>
              <a:t>名师总评</a:t>
            </a:r>
            <a:r>
              <a:rPr lang="en-US" altLang="zh-CN" sz="2800" b="1" dirty="0">
                <a:solidFill>
                  <a:srgbClr val="FF00FF"/>
                </a:solidFill>
                <a:latin typeface="+mn-ea"/>
                <a:ea typeface="+mn-ea"/>
              </a:rPr>
              <a:t>】</a:t>
            </a:r>
          </a:p>
        </p:txBody>
      </p:sp>
      <p:grpSp>
        <p:nvGrpSpPr>
          <p:cNvPr id="2" name="组合 5"/>
          <p:cNvGrpSpPr>
            <a:grpSpLocks/>
          </p:cNvGrpSpPr>
          <p:nvPr/>
        </p:nvGrpSpPr>
        <p:grpSpPr bwMode="auto">
          <a:xfrm>
            <a:off x="755650" y="1509185"/>
            <a:ext cx="7704138" cy="4224867"/>
            <a:chOff x="755576" y="1131590"/>
            <a:chExt cx="7704856" cy="3168917"/>
          </a:xfrm>
        </p:grpSpPr>
        <p:sp>
          <p:nvSpPr>
            <p:cNvPr id="3" name="圆角矩形 2">
              <a:extLst>
                <a:ext uri="{FF2B5EF4-FFF2-40B4-BE49-F238E27FC236}"/>
              </a:extLst>
            </p:cNvPr>
            <p:cNvSpPr/>
            <p:nvPr/>
          </p:nvSpPr>
          <p:spPr>
            <a:xfrm>
              <a:off x="755576" y="1131590"/>
              <a:ext cx="7704856" cy="3168917"/>
            </a:xfrm>
            <a:prstGeom prst="roundRect">
              <a:avLst>
                <a:gd name="adj" fmla="val 7528"/>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TextBox 3">
              <a:extLst>
                <a:ext uri="{FF2B5EF4-FFF2-40B4-BE49-F238E27FC236}"/>
              </a:extLst>
            </p:cNvPr>
            <p:cNvSpPr txBox="1"/>
            <p:nvPr/>
          </p:nvSpPr>
          <p:spPr>
            <a:xfrm>
              <a:off x="846072" y="1177631"/>
              <a:ext cx="7523863" cy="2396243"/>
            </a:xfrm>
            <a:prstGeom prst="rect">
              <a:avLst/>
            </a:prstGeom>
            <a:noFill/>
          </p:spPr>
          <p:txBody>
            <a:bodyPr>
              <a:spAutoFit/>
            </a:bodyPr>
            <a:lstStyle/>
            <a:p>
              <a:pPr eaLnBrk="1" hangingPunct="1">
                <a:lnSpc>
                  <a:spcPct val="120000"/>
                </a:lnSpc>
                <a:spcBef>
                  <a:spcPts val="0"/>
                </a:spcBef>
                <a:defRPr/>
              </a:pPr>
              <a:r>
                <a:rPr lang="zh-CN" altLang="en-US" sz="2800" b="1" dirty="0">
                  <a:latin typeface="+mn-ea"/>
                  <a:ea typeface="+mn-ea"/>
                </a:rPr>
                <a:t>    文章分别从拥有诚信和抛弃诚信两个方面来作对比，从而突出了文章的中心论点。正反论证比较全面，容易增强文章的说服力。本文语言优美，行文流畅、自然，将枯燥无味的道理娓娓道来，读来让人如沐春风，显示了作者深厚的文字功底。</a:t>
              </a:r>
              <a:endParaRPr lang="zh-CN" altLang="en-US" sz="2800" b="1" dirty="0">
                <a:solidFill>
                  <a:srgbClr val="6600FF"/>
                </a:solidFill>
                <a:latin typeface="+mn-ea"/>
                <a:ea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468314" y="645585"/>
            <a:ext cx="8207375" cy="3323987"/>
          </a:xfrm>
          <a:prstGeom prst="rect">
            <a:avLst/>
          </a:prstGeom>
          <a:noFill/>
        </p:spPr>
        <p:txBody>
          <a:bodyPr>
            <a:spAutoFit/>
          </a:bodyPr>
          <a:lstStyle/>
          <a:p>
            <a:pPr eaLnBrk="1" hangingPunct="1">
              <a:lnSpc>
                <a:spcPct val="150000"/>
              </a:lnSpc>
              <a:defRPr/>
            </a:pPr>
            <a:r>
              <a:rPr lang="zh-CN" altLang="en-US" sz="2800" b="1" dirty="0">
                <a:solidFill>
                  <a:srgbClr val="FF0000"/>
                </a:solidFill>
                <a:latin typeface="+mj-ea"/>
                <a:ea typeface="+mj-ea"/>
              </a:rPr>
              <a:t>文题三：</a:t>
            </a:r>
            <a:endParaRPr lang="en-US" altLang="zh-CN" sz="2800" b="1" dirty="0">
              <a:solidFill>
                <a:srgbClr val="FF0000"/>
              </a:solidFill>
              <a:latin typeface="+mj-ea"/>
              <a:ea typeface="+mj-ea"/>
            </a:endParaRPr>
          </a:p>
          <a:p>
            <a:pPr algn="ctr" eaLnBrk="1" hangingPunct="1">
              <a:lnSpc>
                <a:spcPct val="150000"/>
              </a:lnSpc>
              <a:defRPr/>
            </a:pPr>
            <a:r>
              <a:rPr lang="zh-CN" altLang="en-US" sz="2800" b="1" dirty="0">
                <a:latin typeface="+mj-ea"/>
                <a:ea typeface="+mj-ea"/>
              </a:rPr>
              <a:t>先忧天下而后幸福</a:t>
            </a:r>
          </a:p>
          <a:p>
            <a:pPr eaLnBrk="1" hangingPunct="1">
              <a:lnSpc>
                <a:spcPct val="150000"/>
              </a:lnSpc>
              <a:defRPr/>
            </a:pPr>
            <a:r>
              <a:rPr lang="zh-CN" altLang="en-US" sz="2800" b="1" dirty="0">
                <a:latin typeface="+mj-ea"/>
                <a:ea typeface="+mj-ea"/>
              </a:rPr>
              <a:t>    “先天下之忧而忧，后天下之乐而乐”是范仲淹所写的</a:t>
            </a:r>
            <a:r>
              <a:rPr lang="en-US" altLang="zh-CN" sz="2800" b="1" dirty="0">
                <a:latin typeface="+mj-ea"/>
                <a:ea typeface="+mj-ea"/>
              </a:rPr>
              <a:t>《</a:t>
            </a:r>
            <a:r>
              <a:rPr lang="zh-CN" altLang="en-US" sz="2800" b="1" dirty="0">
                <a:latin typeface="+mj-ea"/>
                <a:ea typeface="+mj-ea"/>
              </a:rPr>
              <a:t>岳阳楼记</a:t>
            </a:r>
            <a:r>
              <a:rPr lang="en-US" altLang="zh-CN" sz="2800" b="1" dirty="0">
                <a:latin typeface="+mj-ea"/>
                <a:ea typeface="+mj-ea"/>
              </a:rPr>
              <a:t>》</a:t>
            </a:r>
            <a:r>
              <a:rPr lang="zh-CN" altLang="en-US" sz="2800" b="1" dirty="0">
                <a:latin typeface="+mj-ea"/>
                <a:ea typeface="+mj-ea"/>
              </a:rPr>
              <a:t>中的一句名言，它向我们揭示了这样一个道理：先忧天下，才得幸福。</a:t>
            </a:r>
            <a:r>
              <a:rPr lang="zh-CN" altLang="en-US" sz="2800" b="1" baseline="30000" dirty="0">
                <a:solidFill>
                  <a:srgbClr val="FF0000"/>
                </a:solidFill>
                <a:latin typeface="+mj-ea"/>
                <a:ea typeface="+mj-ea"/>
              </a:rPr>
              <a:t>①</a:t>
            </a:r>
            <a:endParaRPr lang="en-US" altLang="zh-CN" sz="2800" b="1" baseline="30000" dirty="0">
              <a:solidFill>
                <a:srgbClr val="FF0000"/>
              </a:solidFill>
              <a:latin typeface="+mj-ea"/>
              <a:ea typeface="+mj-ea"/>
            </a:endParaRPr>
          </a:p>
        </p:txBody>
      </p:sp>
      <p:sp>
        <p:nvSpPr>
          <p:cNvPr id="3" name="TextBox 2"/>
          <p:cNvSpPr txBox="1">
            <a:spLocks noChangeArrowheads="1"/>
          </p:cNvSpPr>
          <p:nvPr/>
        </p:nvSpPr>
        <p:spPr bwMode="auto">
          <a:xfrm>
            <a:off x="827089" y="4961467"/>
            <a:ext cx="7704137"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①解读文题，引出观点：先忧天下，才得幸福。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098" name="组合 1"/>
          <p:cNvGrpSpPr>
            <a:grpSpLocks/>
          </p:cNvGrpSpPr>
          <p:nvPr/>
        </p:nvGrpSpPr>
        <p:grpSpPr bwMode="auto">
          <a:xfrm>
            <a:off x="336551" y="260351"/>
            <a:ext cx="2062163" cy="726016"/>
            <a:chOff x="1438698" y="982657"/>
            <a:chExt cx="2498303" cy="616461"/>
          </a:xfrm>
        </p:grpSpPr>
        <p:pic>
          <p:nvPicPr>
            <p:cNvPr id="4100"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文本框 2"/>
            <p:cNvSpPr txBox="1">
              <a:spLocks noChangeArrowheads="1"/>
            </p:cNvSpPr>
            <p:nvPr/>
          </p:nvSpPr>
          <p:spPr bwMode="auto">
            <a:xfrm>
              <a:off x="1438698" y="982657"/>
              <a:ext cx="2076874" cy="4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文题展示</a:t>
              </a:r>
            </a:p>
          </p:txBody>
        </p:sp>
      </p:grpSp>
      <p:sp>
        <p:nvSpPr>
          <p:cNvPr id="5" name="TextBox 6"/>
          <p:cNvSpPr txBox="1">
            <a:spLocks noChangeArrowheads="1"/>
          </p:cNvSpPr>
          <p:nvPr/>
        </p:nvSpPr>
        <p:spPr bwMode="auto">
          <a:xfrm>
            <a:off x="684213" y="1316567"/>
            <a:ext cx="7804150" cy="345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0000"/>
              </a:lnSpc>
              <a:spcBef>
                <a:spcPts val="1200"/>
              </a:spcBef>
            </a:pPr>
            <a:r>
              <a:rPr lang="en-US" altLang="zh-CN" sz="2800" b="1" dirty="0">
                <a:latin typeface="宋体" pitchFamily="2" charset="-122"/>
              </a:rPr>
              <a:t>1.</a:t>
            </a:r>
            <a:r>
              <a:rPr lang="zh-CN" altLang="en-US" sz="2800" b="1" dirty="0">
                <a:latin typeface="宋体" pitchFamily="2" charset="-122"/>
              </a:rPr>
              <a:t>议论文的论据，需要平时多积累。要做自己的“书记官”，关注生活，关心时事，多读书看报，勤动笔，多积累。比如，在自己的练笔本中开辟一个素材库”专栏，把平时生活或阅读中发现的典型事例、统计数据、名言警句、精辟见解等，及时摘录下来，并按内容进行分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611188" y="1221318"/>
            <a:ext cx="8064500" cy="3453253"/>
          </a:xfrm>
          <a:prstGeom prst="rect">
            <a:avLst/>
          </a:prstGeom>
          <a:noFill/>
        </p:spPr>
        <p:txBody>
          <a:bodyPr>
            <a:spAutoFit/>
          </a:bodyPr>
          <a:lstStyle/>
          <a:p>
            <a:pPr eaLnBrk="1" hangingPunct="1">
              <a:lnSpc>
                <a:spcPct val="130000"/>
              </a:lnSpc>
              <a:defRPr/>
            </a:pPr>
            <a:r>
              <a:rPr lang="zh-CN" altLang="en-US" sz="2800" b="1" dirty="0">
                <a:latin typeface="+mj-ea"/>
                <a:ea typeface="+mj-ea"/>
              </a:rPr>
              <a:t>    俗话说：</a:t>
            </a:r>
            <a:r>
              <a:rPr lang="en-US" altLang="zh-CN" sz="2800" b="1" dirty="0">
                <a:latin typeface="+mj-ea"/>
                <a:ea typeface="+mj-ea"/>
              </a:rPr>
              <a:t>“</a:t>
            </a:r>
            <a:r>
              <a:rPr lang="zh-CN" altLang="en-US" sz="2800" b="1" dirty="0">
                <a:latin typeface="+mj-ea"/>
                <a:ea typeface="+mj-ea"/>
              </a:rPr>
              <a:t>大河有水小河满，大河无水小河干。”</a:t>
            </a:r>
            <a:r>
              <a:rPr lang="zh-CN" altLang="en-US" sz="2800" b="1" baseline="30000" dirty="0">
                <a:solidFill>
                  <a:srgbClr val="FF0000"/>
                </a:solidFill>
                <a:latin typeface="+mj-ea"/>
                <a:ea typeface="+mj-ea"/>
              </a:rPr>
              <a:t>②</a:t>
            </a:r>
            <a:r>
              <a:rPr lang="zh-CN" altLang="en-US" sz="2800" b="1" dirty="0">
                <a:latin typeface="+mj-ea"/>
                <a:ea typeface="+mj-ea"/>
              </a:rPr>
              <a:t>一个人的个人利益与国家、大众的利益是分不开的。如果国家衰败，生灵涂炭，那么个人利益又从何谈起呢？只有国家兴旺发达，人民安居乐业，个人才有幸福可言。因此，一个人应该有为国家、为人民谋利的理想。</a:t>
            </a:r>
            <a:endParaRPr lang="en-US" altLang="zh-CN" sz="2800" b="1" dirty="0">
              <a:latin typeface="+mj-ea"/>
              <a:ea typeface="+mj-ea"/>
            </a:endParaRPr>
          </a:p>
        </p:txBody>
      </p:sp>
      <p:sp>
        <p:nvSpPr>
          <p:cNvPr id="3" name="TextBox 2"/>
          <p:cNvSpPr txBox="1">
            <a:spLocks noChangeArrowheads="1"/>
          </p:cNvSpPr>
          <p:nvPr/>
        </p:nvSpPr>
        <p:spPr bwMode="auto">
          <a:xfrm>
            <a:off x="792164" y="520700"/>
            <a:ext cx="6948487"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②引用俗语，论证“忧天下”的重要性。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539751" y="933451"/>
            <a:ext cx="8207375" cy="3453253"/>
          </a:xfrm>
          <a:prstGeom prst="rect">
            <a:avLst/>
          </a:prstGeom>
          <a:noFill/>
        </p:spPr>
        <p:txBody>
          <a:bodyPr>
            <a:spAutoFit/>
          </a:bodyPr>
          <a:lstStyle/>
          <a:p>
            <a:pPr eaLnBrk="1" hangingPunct="1">
              <a:lnSpc>
                <a:spcPct val="130000"/>
              </a:lnSpc>
              <a:defRPr/>
            </a:pPr>
            <a:r>
              <a:rPr lang="zh-CN" altLang="en-US" sz="2800" b="1" dirty="0">
                <a:latin typeface="+mj-ea"/>
                <a:ea typeface="+mj-ea"/>
              </a:rPr>
              <a:t>    为了实现“中国梦”，振兴我们伟大、古老的祖国，让五千年文明发扬光大，我们年轻的一代应该树立起伟大而崇高的理想，为了祖国，为了人民，贡献自己的美好青春。实际上，绝大多数的青年也正是这样做的。他们在各自的工作岗位上，努力奋斗，谱写着一曲曲壮丽的青春赞歌。</a:t>
            </a:r>
            <a:endParaRPr lang="en-US" altLang="zh-CN" sz="2800" b="1" dirty="0">
              <a:latin typeface="+mj-ea"/>
              <a:ea typeface="+mj-ea"/>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468314" y="740834"/>
            <a:ext cx="8207375" cy="3453253"/>
          </a:xfrm>
          <a:prstGeom prst="rect">
            <a:avLst/>
          </a:prstGeom>
          <a:noFill/>
        </p:spPr>
        <p:txBody>
          <a:bodyPr>
            <a:spAutoFit/>
          </a:bodyPr>
          <a:lstStyle/>
          <a:p>
            <a:pPr eaLnBrk="1" hangingPunct="1">
              <a:lnSpc>
                <a:spcPct val="130000"/>
              </a:lnSpc>
              <a:defRPr/>
            </a:pPr>
            <a:r>
              <a:rPr lang="zh-CN" altLang="en-US" sz="2800" b="1" dirty="0">
                <a:latin typeface="+mj-ea"/>
                <a:ea typeface="+mj-ea"/>
              </a:rPr>
              <a:t>但是，我们也要看到，也有极少数的青年人，胸无大志，整天只顾自己个人的利益。他们碌碌无为，虚度年华，有的人甚至为了个人私利走私贩私、盗窃行骗。我们应向这些人击一猛掌，使他们明白：只有抛弃个人主义，把自己的青春献给祖国、献给人民，才有可能得到真正的幸福。</a:t>
            </a:r>
            <a:r>
              <a:rPr lang="zh-CN" altLang="en-US" sz="2800" b="1" baseline="30000" dirty="0">
                <a:solidFill>
                  <a:srgbClr val="FF0000"/>
                </a:solidFill>
                <a:latin typeface="+mj-ea"/>
                <a:ea typeface="+mj-ea"/>
              </a:rPr>
              <a:t>③</a:t>
            </a:r>
            <a:endParaRPr lang="en-US" altLang="zh-CN" sz="2800" b="1" baseline="30000" dirty="0">
              <a:solidFill>
                <a:srgbClr val="FF0000"/>
              </a:solidFill>
              <a:latin typeface="+mj-ea"/>
              <a:ea typeface="+mj-ea"/>
            </a:endParaRPr>
          </a:p>
        </p:txBody>
      </p:sp>
      <p:sp>
        <p:nvSpPr>
          <p:cNvPr id="3" name="TextBox 2"/>
          <p:cNvSpPr txBox="1">
            <a:spLocks noChangeArrowheads="1"/>
          </p:cNvSpPr>
          <p:nvPr/>
        </p:nvSpPr>
        <p:spPr bwMode="auto">
          <a:xfrm>
            <a:off x="3492501" y="5156201"/>
            <a:ext cx="5160963"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③联系实际，从反正两面举例论证忧天下而幸福的观点。</a:t>
            </a:r>
            <a:endParaRPr lang="en-US" altLang="zh-CN" sz="2800" b="1">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468314" y="1123952"/>
            <a:ext cx="8207375" cy="2893100"/>
          </a:xfrm>
          <a:prstGeom prst="rect">
            <a:avLst/>
          </a:prstGeom>
          <a:noFill/>
        </p:spPr>
        <p:txBody>
          <a:bodyPr>
            <a:spAutoFit/>
          </a:bodyPr>
          <a:lstStyle/>
          <a:p>
            <a:pPr eaLnBrk="1" hangingPunct="1">
              <a:lnSpc>
                <a:spcPct val="130000"/>
              </a:lnSpc>
              <a:defRPr/>
            </a:pPr>
            <a:r>
              <a:rPr lang="zh-CN" altLang="en-US" sz="2800" b="1" dirty="0">
                <a:latin typeface="+mj-ea"/>
                <a:ea typeface="+mj-ea"/>
              </a:rPr>
              <a:t>    全面建设小康社会，努力实现中华民族伟大复兴的“中国梦”，是当代青年义不容辞的历史责任。凡华夏子孙怎可无爱国之心？是中华儿女安能无报国之志？</a:t>
            </a:r>
            <a:r>
              <a:rPr lang="en-US" altLang="zh-CN" sz="2800" b="1" dirty="0">
                <a:latin typeface="+mj-ea"/>
                <a:ea typeface="+mj-ea"/>
              </a:rPr>
              <a:t>“</a:t>
            </a:r>
            <a:r>
              <a:rPr lang="zh-CN" altLang="en-US" sz="2800" b="1" dirty="0">
                <a:latin typeface="+mj-ea"/>
                <a:ea typeface="+mj-ea"/>
              </a:rPr>
              <a:t>先天下之忧而忧，后天下之乐而乐”，这是中华民族的传统美德。</a:t>
            </a:r>
            <a:r>
              <a:rPr lang="zh-CN" altLang="en-US" sz="2800" b="1" baseline="30000" dirty="0">
                <a:solidFill>
                  <a:srgbClr val="FF0000"/>
                </a:solidFill>
                <a:latin typeface="+mj-ea"/>
                <a:ea typeface="+mj-ea"/>
              </a:rPr>
              <a:t>④</a:t>
            </a:r>
          </a:p>
        </p:txBody>
      </p:sp>
      <p:sp>
        <p:nvSpPr>
          <p:cNvPr id="3" name="TextBox 2"/>
          <p:cNvSpPr txBox="1">
            <a:spLocks noChangeArrowheads="1"/>
          </p:cNvSpPr>
          <p:nvPr/>
        </p:nvSpPr>
        <p:spPr bwMode="auto">
          <a:xfrm>
            <a:off x="1692276" y="4904318"/>
            <a:ext cx="6911975"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④强调先忧天下是中华民族的传统美德。</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468314" y="1316567"/>
            <a:ext cx="8207375" cy="2332946"/>
          </a:xfrm>
          <a:prstGeom prst="rect">
            <a:avLst/>
          </a:prstGeom>
          <a:noFill/>
        </p:spPr>
        <p:txBody>
          <a:bodyPr>
            <a:spAutoFit/>
          </a:bodyPr>
          <a:lstStyle/>
          <a:p>
            <a:pPr eaLnBrk="1" hangingPunct="1">
              <a:lnSpc>
                <a:spcPct val="130000"/>
              </a:lnSpc>
              <a:defRPr/>
            </a:pPr>
            <a:r>
              <a:rPr lang="zh-CN" altLang="en-US" sz="2800" b="1" dirty="0">
                <a:latin typeface="+mj-ea"/>
                <a:ea typeface="+mj-ea"/>
              </a:rPr>
              <a:t>    让我们牢记范仲淹的这一名言，为伟大祖国，为天下大众，为实现中华民族伟大复兴的“中国梦”而贡献青春，在我们每一个人的青春史上，绘出最美的图画。这样的人生，才是幸福。</a:t>
            </a:r>
            <a:r>
              <a:rPr lang="zh-CN" altLang="en-US" sz="2800" b="1" baseline="30000" dirty="0">
                <a:solidFill>
                  <a:srgbClr val="FF0000"/>
                </a:solidFill>
                <a:latin typeface="+mj-ea"/>
                <a:ea typeface="+mj-ea"/>
              </a:rPr>
              <a:t>⑤</a:t>
            </a:r>
            <a:endParaRPr lang="en-US" altLang="zh-CN" sz="2800" b="1" baseline="30000" dirty="0">
              <a:solidFill>
                <a:srgbClr val="FF0000"/>
              </a:solidFill>
              <a:latin typeface="+mj-ea"/>
              <a:ea typeface="+mj-ea"/>
            </a:endParaRPr>
          </a:p>
        </p:txBody>
      </p:sp>
      <p:sp>
        <p:nvSpPr>
          <p:cNvPr id="3" name="TextBox 2"/>
          <p:cNvSpPr txBox="1">
            <a:spLocks noChangeArrowheads="1"/>
          </p:cNvSpPr>
          <p:nvPr/>
        </p:nvSpPr>
        <p:spPr bwMode="auto">
          <a:xfrm>
            <a:off x="719139" y="4445000"/>
            <a:ext cx="7704137"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⑤发出号召，号召广大青年先忧天下而幸福。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extLst>
          </p:cNvPr>
          <p:cNvSpPr txBox="1"/>
          <p:nvPr/>
        </p:nvSpPr>
        <p:spPr>
          <a:xfrm>
            <a:off x="179389" y="357717"/>
            <a:ext cx="2592387" cy="609398"/>
          </a:xfrm>
          <a:prstGeom prst="rect">
            <a:avLst/>
          </a:prstGeom>
          <a:noFill/>
        </p:spPr>
        <p:txBody>
          <a:bodyPr>
            <a:spAutoFit/>
          </a:bodyPr>
          <a:lstStyle/>
          <a:p>
            <a:pPr eaLnBrk="1" hangingPunct="1">
              <a:lnSpc>
                <a:spcPct val="120000"/>
              </a:lnSpc>
              <a:spcBef>
                <a:spcPts val="0"/>
              </a:spcBef>
              <a:defRPr/>
            </a:pPr>
            <a:r>
              <a:rPr lang="en-US" altLang="zh-CN" sz="2800" b="1" dirty="0">
                <a:solidFill>
                  <a:srgbClr val="FF00FF"/>
                </a:solidFill>
                <a:latin typeface="+mn-ea"/>
                <a:ea typeface="+mn-ea"/>
              </a:rPr>
              <a:t>【</a:t>
            </a:r>
            <a:r>
              <a:rPr lang="zh-CN" altLang="en-US" sz="2800" b="1" dirty="0">
                <a:solidFill>
                  <a:srgbClr val="FF00FF"/>
                </a:solidFill>
                <a:latin typeface="+mn-ea"/>
                <a:ea typeface="+mn-ea"/>
              </a:rPr>
              <a:t>名师总评</a:t>
            </a:r>
            <a:r>
              <a:rPr lang="en-US" altLang="zh-CN" sz="2800" b="1" dirty="0">
                <a:solidFill>
                  <a:srgbClr val="FF00FF"/>
                </a:solidFill>
                <a:latin typeface="+mn-ea"/>
                <a:ea typeface="+mn-ea"/>
              </a:rPr>
              <a:t>】</a:t>
            </a:r>
          </a:p>
        </p:txBody>
      </p:sp>
      <p:grpSp>
        <p:nvGrpSpPr>
          <p:cNvPr id="2" name="组合 5"/>
          <p:cNvGrpSpPr>
            <a:grpSpLocks/>
          </p:cNvGrpSpPr>
          <p:nvPr/>
        </p:nvGrpSpPr>
        <p:grpSpPr bwMode="auto">
          <a:xfrm>
            <a:off x="395288" y="1221318"/>
            <a:ext cx="8208962" cy="4991100"/>
            <a:chOff x="755576" y="1131590"/>
            <a:chExt cx="8208912" cy="3744416"/>
          </a:xfrm>
        </p:grpSpPr>
        <p:sp>
          <p:nvSpPr>
            <p:cNvPr id="3" name="圆角矩形 2">
              <a:extLst>
                <a:ext uri="{FF2B5EF4-FFF2-40B4-BE49-F238E27FC236}"/>
              </a:extLst>
            </p:cNvPr>
            <p:cNvSpPr/>
            <p:nvPr/>
          </p:nvSpPr>
          <p:spPr>
            <a:xfrm>
              <a:off x="755576" y="1131590"/>
              <a:ext cx="8208912" cy="3744416"/>
            </a:xfrm>
            <a:prstGeom prst="roundRect">
              <a:avLst>
                <a:gd name="adj" fmla="val 7528"/>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TextBox 3">
              <a:extLst>
                <a:ext uri="{FF2B5EF4-FFF2-40B4-BE49-F238E27FC236}"/>
              </a:extLst>
            </p:cNvPr>
            <p:cNvSpPr txBox="1"/>
            <p:nvPr/>
          </p:nvSpPr>
          <p:spPr>
            <a:xfrm>
              <a:off x="846062" y="1177640"/>
              <a:ext cx="8046989" cy="2784650"/>
            </a:xfrm>
            <a:prstGeom prst="rect">
              <a:avLst/>
            </a:prstGeom>
            <a:noFill/>
          </p:spPr>
          <p:txBody>
            <a:bodyPr>
              <a:spAutoFit/>
            </a:bodyPr>
            <a:lstStyle/>
            <a:p>
              <a:pPr eaLnBrk="1" hangingPunct="1">
                <a:lnSpc>
                  <a:spcPct val="120000"/>
                </a:lnSpc>
                <a:spcBef>
                  <a:spcPts val="0"/>
                </a:spcBef>
                <a:defRPr/>
              </a:pPr>
              <a:r>
                <a:rPr lang="zh-CN" altLang="en-US" sz="2800" b="1" dirty="0">
                  <a:latin typeface="+mn-ea"/>
                  <a:ea typeface="+mn-ea"/>
                </a:rPr>
                <a:t>    本文观点鲜明，论据充分具体，说服力强。本文开头即引用范仲淹“先天下之忧而忧，后天下之乐而乐”的名言，引出本文的观点：先忧天下，才得幸福。接着从个人的幸福是建立在国家的兴旺发达之上的角度论证先忧天下对于个人幸福的重要性，然后联系实际，从正反两个方面列举事例，论证“先忧天下，才得幸福”的观点。</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647701" y="1189567"/>
            <a:ext cx="7669213" cy="609398"/>
          </a:xfrm>
          <a:prstGeom prst="rect">
            <a:avLst/>
          </a:prstGeom>
          <a:noFill/>
        </p:spPr>
        <p:txBody>
          <a:bodyPr>
            <a:spAutoFit/>
          </a:bodyPr>
          <a:lstStyle/>
          <a:p>
            <a:pPr eaLnBrk="1" hangingPunct="1">
              <a:lnSpc>
                <a:spcPct val="120000"/>
              </a:lnSpc>
              <a:defRPr/>
            </a:pPr>
            <a:r>
              <a:rPr lang="zh-CN" altLang="en-US" sz="2800" b="1" dirty="0">
                <a:solidFill>
                  <a:srgbClr val="FF0000"/>
                </a:solidFill>
                <a:latin typeface="+mj-ea"/>
                <a:ea typeface="+mj-ea"/>
              </a:rPr>
              <a:t>阅读右边的漫画材料，根据要求写一篇文章。</a:t>
            </a:r>
            <a:endParaRPr lang="zh-CN" altLang="en-US" sz="2800" b="1" dirty="0">
              <a:latin typeface="+mj-ea"/>
              <a:ea typeface="+mj-ea"/>
            </a:endParaRPr>
          </a:p>
        </p:txBody>
      </p:sp>
      <p:grpSp>
        <p:nvGrpSpPr>
          <p:cNvPr id="37891" name="组合 1"/>
          <p:cNvGrpSpPr>
            <a:grpSpLocks/>
          </p:cNvGrpSpPr>
          <p:nvPr/>
        </p:nvGrpSpPr>
        <p:grpSpPr bwMode="auto">
          <a:xfrm>
            <a:off x="342900" y="260351"/>
            <a:ext cx="2062163" cy="726016"/>
            <a:chOff x="1438698" y="982657"/>
            <a:chExt cx="2498303" cy="616461"/>
          </a:xfrm>
        </p:grpSpPr>
        <p:pic>
          <p:nvPicPr>
            <p:cNvPr id="37894"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5" name="文本框 2"/>
            <p:cNvSpPr txBox="1">
              <a:spLocks noChangeArrowheads="1"/>
            </p:cNvSpPr>
            <p:nvPr/>
          </p:nvSpPr>
          <p:spPr bwMode="auto">
            <a:xfrm>
              <a:off x="1438698" y="982657"/>
              <a:ext cx="2076874" cy="4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中考真题</a:t>
              </a:r>
            </a:p>
          </p:txBody>
        </p:sp>
      </p:grpSp>
      <p:sp>
        <p:nvSpPr>
          <p:cNvPr id="6" name="TextBox 1">
            <a:extLst>
              <a:ext uri="{FF2B5EF4-FFF2-40B4-BE49-F238E27FC236}"/>
            </a:extLst>
          </p:cNvPr>
          <p:cNvSpPr txBox="1"/>
          <p:nvPr/>
        </p:nvSpPr>
        <p:spPr>
          <a:xfrm>
            <a:off x="3635375" y="1892300"/>
            <a:ext cx="4897438" cy="3453253"/>
          </a:xfrm>
          <a:prstGeom prst="rect">
            <a:avLst/>
          </a:prstGeom>
          <a:noFill/>
        </p:spPr>
        <p:txBody>
          <a:bodyPr>
            <a:spAutoFit/>
          </a:bodyPr>
          <a:lstStyle/>
          <a:p>
            <a:pPr eaLnBrk="1" hangingPunct="1">
              <a:lnSpc>
                <a:spcPct val="130000"/>
              </a:lnSpc>
              <a:defRPr/>
            </a:pPr>
            <a:r>
              <a:rPr lang="en-US" altLang="zh-CN" sz="2800" b="1" dirty="0">
                <a:solidFill>
                  <a:srgbClr val="FF0000"/>
                </a:solidFill>
                <a:latin typeface="+mj-ea"/>
                <a:ea typeface="+mj-ea"/>
              </a:rPr>
              <a:t>【</a:t>
            </a:r>
            <a:r>
              <a:rPr lang="zh-CN" altLang="en-US" sz="2800" b="1" dirty="0">
                <a:solidFill>
                  <a:srgbClr val="FF0000"/>
                </a:solidFill>
                <a:latin typeface="+mj-ea"/>
                <a:ea typeface="+mj-ea"/>
              </a:rPr>
              <a:t>要求</a:t>
            </a:r>
            <a:r>
              <a:rPr lang="en-US" altLang="zh-CN" sz="2800" b="1" dirty="0">
                <a:solidFill>
                  <a:srgbClr val="FF0000"/>
                </a:solidFill>
                <a:latin typeface="+mj-ea"/>
                <a:ea typeface="+mj-ea"/>
              </a:rPr>
              <a:t>】</a:t>
            </a:r>
            <a:r>
              <a:rPr lang="en-US" altLang="zh-CN" sz="2800" b="1" dirty="0">
                <a:latin typeface="+mj-ea"/>
                <a:ea typeface="+mj-ea"/>
              </a:rPr>
              <a:t>①</a:t>
            </a:r>
            <a:r>
              <a:rPr lang="zh-CN" altLang="en-US" sz="2800" b="1" dirty="0">
                <a:latin typeface="+mj-ea"/>
                <a:ea typeface="+mj-ea"/>
              </a:rPr>
              <a:t>结合材料的内容和寓意，选好角度，确定立意，明确文体、自拟标题。②书写工整。③文中不得出现真实的人名、地名。④不得抄袭或套作。⑤不少于</a:t>
            </a:r>
            <a:r>
              <a:rPr lang="en-US" altLang="zh-CN" sz="2800" b="1" dirty="0">
                <a:latin typeface="+mj-ea"/>
                <a:ea typeface="+mj-ea"/>
              </a:rPr>
              <a:t>600</a:t>
            </a:r>
            <a:r>
              <a:rPr lang="zh-CN" altLang="en-US" sz="2800" b="1" dirty="0">
                <a:latin typeface="+mj-ea"/>
                <a:ea typeface="+mj-ea"/>
              </a:rPr>
              <a:t>字。</a:t>
            </a:r>
          </a:p>
        </p:txBody>
      </p:sp>
      <p:pic>
        <p:nvPicPr>
          <p:cNvPr id="37893"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8189" y="2277533"/>
            <a:ext cx="2638425" cy="323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1">
            <a:extLst>
              <a:ext uri="{FF2B5EF4-FFF2-40B4-BE49-F238E27FC236}"/>
            </a:extLst>
          </p:cNvPr>
          <p:cNvSpPr txBox="1"/>
          <p:nvPr/>
        </p:nvSpPr>
        <p:spPr>
          <a:xfrm>
            <a:off x="611188" y="836085"/>
            <a:ext cx="7740650" cy="3862596"/>
          </a:xfrm>
          <a:prstGeom prst="rect">
            <a:avLst/>
          </a:prstGeom>
          <a:noFill/>
        </p:spPr>
        <p:txBody>
          <a:bodyPr>
            <a:spAutoFit/>
          </a:bodyPr>
          <a:lstStyle/>
          <a:p>
            <a:pPr eaLnBrk="1" hangingPunct="1">
              <a:lnSpc>
                <a:spcPct val="125000"/>
              </a:lnSpc>
              <a:defRPr/>
            </a:pPr>
            <a:r>
              <a:rPr lang="en-US" altLang="zh-CN" sz="2800" b="1" dirty="0">
                <a:solidFill>
                  <a:srgbClr val="FF0000"/>
                </a:solidFill>
                <a:latin typeface="+mj-ea"/>
                <a:ea typeface="+mj-ea"/>
              </a:rPr>
              <a:t>【</a:t>
            </a:r>
            <a:r>
              <a:rPr lang="zh-CN" altLang="en-US" sz="2800" b="1" dirty="0">
                <a:solidFill>
                  <a:srgbClr val="FF0000"/>
                </a:solidFill>
                <a:latin typeface="+mj-ea"/>
                <a:ea typeface="+mj-ea"/>
              </a:rPr>
              <a:t>真题解说</a:t>
            </a:r>
            <a:r>
              <a:rPr lang="en-US" altLang="zh-CN" sz="2800" b="1" dirty="0">
                <a:solidFill>
                  <a:srgbClr val="FF0000"/>
                </a:solidFill>
                <a:latin typeface="+mj-ea"/>
                <a:ea typeface="+mj-ea"/>
              </a:rPr>
              <a:t>】</a:t>
            </a:r>
          </a:p>
          <a:p>
            <a:pPr eaLnBrk="1" hangingPunct="1">
              <a:lnSpc>
                <a:spcPct val="125000"/>
              </a:lnSpc>
              <a:defRPr/>
            </a:pPr>
            <a:r>
              <a:rPr lang="en-US" altLang="zh-CN" sz="2800" b="1" dirty="0">
                <a:latin typeface="+mj-ea"/>
                <a:ea typeface="+mj-ea"/>
              </a:rPr>
              <a:t>    </a:t>
            </a:r>
            <a:r>
              <a:rPr lang="zh-CN" altLang="en-US" sz="2800" b="1" dirty="0">
                <a:latin typeface="+mj-ea"/>
                <a:ea typeface="+mj-ea"/>
              </a:rPr>
              <a:t>这是漫画形式的材料作文。首先，读懂材料，全面把握。读懂材料必须全面把握漫画内容，抓住重点，理清关系。从某一局部入手，只抓住片言只语不放，就容易跑题。这幅漫画的寓意是“依靠诚信打造承诺。只有讲求诚信的人，他的承诺才让人信服”。</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539750" y="1123951"/>
            <a:ext cx="8064500" cy="3453253"/>
          </a:xfrm>
          <a:prstGeom prst="rect">
            <a:avLst/>
          </a:prstGeom>
          <a:noFill/>
        </p:spPr>
        <p:txBody>
          <a:bodyPr>
            <a:spAutoFit/>
          </a:bodyPr>
          <a:lstStyle/>
          <a:p>
            <a:pPr eaLnBrk="1" hangingPunct="1">
              <a:lnSpc>
                <a:spcPct val="130000"/>
              </a:lnSpc>
              <a:defRPr/>
            </a:pPr>
            <a:r>
              <a:rPr lang="zh-CN" altLang="en-US" sz="2800" b="1" dirty="0">
                <a:latin typeface="+mj-ea"/>
              </a:rPr>
              <a:t>    其次，立意求准，力求新颖。在漫画寓意的基础之上，尽量在立意上求准求新。也就是既要把握住材料的内容，又要突破思维定势，发人之所未发，言人之所不能言，使文章新颖。</a:t>
            </a:r>
            <a:endParaRPr lang="en-US" altLang="zh-CN" sz="2800" b="1" dirty="0">
              <a:latin typeface="+mj-ea"/>
            </a:endParaRPr>
          </a:p>
          <a:p>
            <a:pPr eaLnBrk="1" hangingPunct="1">
              <a:lnSpc>
                <a:spcPct val="130000"/>
              </a:lnSpc>
              <a:defRPr/>
            </a:pPr>
            <a:r>
              <a:rPr lang="zh-CN" altLang="en-US" sz="2800" b="1" dirty="0">
                <a:latin typeface="+mj-ea"/>
              </a:rPr>
              <a:t>    最后，使用素材要恰当巧妙。一般来说，引用材料有两种形式，即直接引用和间接引用</a:t>
            </a:r>
            <a:r>
              <a:rPr lang="en-US" altLang="zh-CN" sz="2800" b="1" dirty="0">
                <a:latin typeface="+mj-ea"/>
              </a:rPr>
              <a:t>(</a:t>
            </a:r>
            <a:r>
              <a:rPr lang="zh-CN" altLang="en-US" sz="2800" b="1" dirty="0">
                <a:latin typeface="+mj-ea"/>
              </a:rPr>
              <a:t>化用</a:t>
            </a:r>
            <a:r>
              <a:rPr lang="en-US" altLang="zh-CN" sz="2800" b="1" dirty="0">
                <a:latin typeface="+mj-ea"/>
              </a:rPr>
              <a:t>)</a:t>
            </a:r>
            <a:r>
              <a:rPr lang="zh-CN" altLang="en-US" sz="2800" b="1" dirty="0">
                <a:latin typeface="+mj-ea"/>
              </a:rPr>
              <a:t>。</a:t>
            </a:r>
            <a:endParaRPr lang="zh-CN" altLang="en-US" sz="2800" b="1" dirty="0">
              <a:latin typeface="+mj-ea"/>
              <a:ea typeface="+mj-ea"/>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755650" y="645585"/>
            <a:ext cx="7816850" cy="4013406"/>
          </a:xfrm>
          <a:prstGeom prst="rect">
            <a:avLst/>
          </a:prstGeom>
          <a:noFill/>
        </p:spPr>
        <p:txBody>
          <a:bodyPr>
            <a:spAutoFit/>
          </a:bodyPr>
          <a:lstStyle/>
          <a:p>
            <a:pPr eaLnBrk="1" hangingPunct="1">
              <a:lnSpc>
                <a:spcPct val="130000"/>
              </a:lnSpc>
              <a:defRPr/>
            </a:pPr>
            <a:r>
              <a:rPr lang="zh-CN" altLang="en-US" sz="2800" b="1" dirty="0">
                <a:latin typeface="+mj-ea"/>
              </a:rPr>
              <a:t>一般而言，写成议论文，开头最好引述材料，以便更好地提出自己的观点；其他文体也不能完全脱开材料，要在恰当的地方直接和间接引用一下材料，否则就容易编离文题使用的素材，要符合论证的观点，切合说明的主题；同时，素材切入的角度也要精准，贴合说明的对象；也要注意素材选用时要尽量新颖、简炼</a:t>
            </a:r>
            <a:r>
              <a:rPr lang="zh-CN" altLang="en-US" sz="2800" b="1" dirty="0" smtClean="0">
                <a:latin typeface="+mj-ea"/>
              </a:rPr>
              <a:t>。 </a:t>
            </a:r>
            <a:endParaRPr lang="zh-CN" altLang="en-US" sz="2800" b="1" dirty="0">
              <a:latin typeface="+mj-ea"/>
              <a:ea typeface="+mj-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684213" y="1411817"/>
            <a:ext cx="780415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spcBef>
                <a:spcPts val="1200"/>
              </a:spcBef>
            </a:pPr>
            <a:r>
              <a:rPr lang="en-US" altLang="zh-CN" sz="2800" b="1" dirty="0">
                <a:latin typeface="宋体" pitchFamily="2" charset="-122"/>
              </a:rPr>
              <a:t>2.《</a:t>
            </a:r>
            <a:r>
              <a:rPr lang="zh-CN" altLang="en-US" sz="2800" b="1" dirty="0">
                <a:latin typeface="宋体" pitchFamily="2" charset="-122"/>
              </a:rPr>
              <a:t>论语</a:t>
            </a:r>
            <a:r>
              <a:rPr lang="en-US" altLang="zh-CN" sz="2800" b="1" dirty="0">
                <a:latin typeface="宋体" pitchFamily="2" charset="-122"/>
              </a:rPr>
              <a:t>·</a:t>
            </a:r>
            <a:r>
              <a:rPr lang="zh-CN" altLang="en-US" sz="2800" b="1" dirty="0">
                <a:latin typeface="宋体" pitchFamily="2" charset="-122"/>
              </a:rPr>
              <a:t>为政</a:t>
            </a:r>
            <a:r>
              <a:rPr lang="en-US" altLang="zh-CN" sz="2800" b="1" dirty="0">
                <a:latin typeface="宋体" pitchFamily="2" charset="-122"/>
              </a:rPr>
              <a:t>》</a:t>
            </a:r>
            <a:r>
              <a:rPr lang="zh-CN" altLang="en-US" sz="2800" b="1" dirty="0">
                <a:latin typeface="宋体" pitchFamily="2" charset="-122"/>
              </a:rPr>
              <a:t>中说：</a:t>
            </a:r>
            <a:r>
              <a:rPr lang="en-US" altLang="zh-CN" sz="2800" b="1" dirty="0">
                <a:latin typeface="宋体" pitchFamily="2" charset="-122"/>
              </a:rPr>
              <a:t>“</a:t>
            </a:r>
            <a:r>
              <a:rPr lang="zh-CN" altLang="en-US" sz="2800" b="1" dirty="0">
                <a:latin typeface="宋体" pitchFamily="2" charset="-122"/>
              </a:rPr>
              <a:t>人而无信，不知其可也。”诚信，自古就是一种美德。欺诈、造假等不讲诚信的现象历来为人们所深恶痛绝。请以</a:t>
            </a:r>
            <a:r>
              <a:rPr lang="en-US" altLang="zh-CN" sz="2800" b="1" dirty="0">
                <a:latin typeface="宋体" pitchFamily="2" charset="-122"/>
              </a:rPr>
              <a:t>《</a:t>
            </a:r>
            <a:r>
              <a:rPr lang="zh-CN" altLang="en-US" sz="2800" b="1" dirty="0">
                <a:latin typeface="宋体" pitchFamily="2" charset="-122"/>
              </a:rPr>
              <a:t>谈诚信</a:t>
            </a:r>
            <a:r>
              <a:rPr lang="en-US" altLang="zh-CN" sz="2800" b="1" dirty="0">
                <a:latin typeface="宋体" pitchFamily="2" charset="-122"/>
              </a:rPr>
              <a:t>》</a:t>
            </a:r>
            <a:r>
              <a:rPr lang="zh-CN" altLang="en-US" sz="2800" b="1" dirty="0">
                <a:latin typeface="宋体" pitchFamily="2" charset="-122"/>
              </a:rPr>
              <a:t>为题，写一篇议论文。不少于</a:t>
            </a:r>
            <a:r>
              <a:rPr lang="en-US" altLang="zh-CN" sz="2800" b="1" dirty="0">
                <a:latin typeface="宋体" pitchFamily="2" charset="-122"/>
              </a:rPr>
              <a:t>600</a:t>
            </a:r>
            <a:r>
              <a:rPr lang="zh-CN" altLang="en-US" sz="2800" b="1" dirty="0">
                <a:latin typeface="宋体" pitchFamily="2" charset="-122"/>
              </a:rPr>
              <a:t>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4437112"/>
            <a:ext cx="645557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www.1ppt.com/ziliao/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6"/>
              </a:rPr>
              <a:t>www.1ppt.com/shiti/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7"/>
              </a:rPr>
              <a:t>www.1ppt.com/jiaoan/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8"/>
              </a:rPr>
              <a:t>www.1ppt.cn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9144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820802" y="315180"/>
            <a:ext cx="7711638" cy="2681772"/>
          </a:xfrm>
          <a:prstGeom prst="rect">
            <a:avLst/>
          </a:prstGeom>
          <a:noFill/>
          <a:ln>
            <a:noFill/>
          </a:ln>
        </p:spPr>
      </p:pic>
      <p:sp>
        <p:nvSpPr>
          <p:cNvPr id="15" name="Rectangle 3"/>
          <p:cNvSpPr>
            <a:spLocks noChangeArrowheads="1"/>
          </p:cNvSpPr>
          <p:nvPr/>
        </p:nvSpPr>
        <p:spPr bwMode="auto">
          <a:xfrm>
            <a:off x="468313" y="3097345"/>
            <a:ext cx="4103687"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可以在下列情况使用</a:t>
            </a:r>
            <a:endParaRPr lang="zh-CN" altLang="en-US" sz="1200" kern="0" dirty="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3097345"/>
            <a:ext cx="4103688"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不可以在以下情况使用</a:t>
            </a:r>
            <a:endParaRPr lang="zh-CN" altLang="en-US" sz="1050" b="1" kern="0" dirty="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915816"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234001"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53999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827088" y="933451"/>
            <a:ext cx="7561262"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spcBef>
                <a:spcPts val="1200"/>
              </a:spcBef>
            </a:pPr>
            <a:r>
              <a:rPr lang="en-US" altLang="zh-CN" sz="2800" b="1" dirty="0">
                <a:latin typeface="宋体" pitchFamily="2" charset="-122"/>
              </a:rPr>
              <a:t>3.</a:t>
            </a:r>
            <a:r>
              <a:rPr lang="zh-CN" altLang="en-US" sz="2800" b="1" dirty="0">
                <a:latin typeface="宋体" pitchFamily="2" charset="-122"/>
              </a:rPr>
              <a:t>范仲淹在</a:t>
            </a:r>
            <a:r>
              <a:rPr lang="en-US" altLang="zh-CN" sz="2800" b="1" dirty="0">
                <a:latin typeface="宋体" pitchFamily="2" charset="-122"/>
              </a:rPr>
              <a:t>《</a:t>
            </a:r>
            <a:r>
              <a:rPr lang="zh-CN" altLang="en-US" sz="2800" b="1" dirty="0">
                <a:latin typeface="宋体" pitchFamily="2" charset="-122"/>
              </a:rPr>
              <a:t>岳阳楼记</a:t>
            </a:r>
            <a:r>
              <a:rPr lang="en-US" altLang="zh-CN" sz="2800" b="1" dirty="0">
                <a:latin typeface="宋体" pitchFamily="2" charset="-122"/>
              </a:rPr>
              <a:t>》</a:t>
            </a:r>
            <a:r>
              <a:rPr lang="zh-CN" altLang="en-US" sz="2800" b="1" dirty="0">
                <a:latin typeface="宋体" pitchFamily="2" charset="-122"/>
              </a:rPr>
              <a:t>中说“先天下之忧而忧”，而有的人却说，如果连自己的“忧”都没有处理好，怎么去“忧”天下？对此你怎么看？自定立意，自拟题目，写一篇议论文。不少于</a:t>
            </a:r>
            <a:r>
              <a:rPr lang="en-US" altLang="zh-CN" sz="2800" b="1" dirty="0">
                <a:latin typeface="宋体" pitchFamily="2" charset="-122"/>
              </a:rPr>
              <a:t>600</a:t>
            </a:r>
            <a:r>
              <a:rPr lang="zh-CN" altLang="en-US" sz="2800" b="1" dirty="0">
                <a:latin typeface="宋体" pitchFamily="2" charset="-122"/>
              </a:rPr>
              <a:t>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170" name="组合 1"/>
          <p:cNvGrpSpPr>
            <a:grpSpLocks/>
          </p:cNvGrpSpPr>
          <p:nvPr/>
        </p:nvGrpSpPr>
        <p:grpSpPr bwMode="auto">
          <a:xfrm>
            <a:off x="330201" y="266701"/>
            <a:ext cx="2062163" cy="726017"/>
            <a:chOff x="1438698" y="982657"/>
            <a:chExt cx="2498303" cy="616461"/>
          </a:xfrm>
        </p:grpSpPr>
        <p:pic>
          <p:nvPicPr>
            <p:cNvPr id="7172"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文本框 2"/>
            <p:cNvSpPr txBox="1">
              <a:spLocks noChangeArrowheads="1"/>
            </p:cNvSpPr>
            <p:nvPr/>
          </p:nvSpPr>
          <p:spPr bwMode="auto">
            <a:xfrm>
              <a:off x="1438698" y="982657"/>
              <a:ext cx="2076874" cy="4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写作要求</a:t>
              </a:r>
            </a:p>
          </p:txBody>
        </p:sp>
      </p:grpSp>
      <p:sp>
        <p:nvSpPr>
          <p:cNvPr id="2" name="TextBox 1">
            <a:extLst>
              <a:ext uri="{FF2B5EF4-FFF2-40B4-BE49-F238E27FC236}"/>
            </a:extLst>
          </p:cNvPr>
          <p:cNvSpPr txBox="1"/>
          <p:nvPr/>
        </p:nvSpPr>
        <p:spPr>
          <a:xfrm>
            <a:off x="539751" y="1123951"/>
            <a:ext cx="8208963" cy="3323987"/>
          </a:xfrm>
          <a:prstGeom prst="rect">
            <a:avLst/>
          </a:prstGeom>
          <a:noFill/>
        </p:spPr>
        <p:txBody>
          <a:bodyPr>
            <a:spAutoFit/>
          </a:bodyPr>
          <a:lstStyle/>
          <a:p>
            <a:pPr eaLnBrk="1" hangingPunct="1">
              <a:lnSpc>
                <a:spcPct val="150000"/>
              </a:lnSpc>
              <a:defRPr/>
            </a:pPr>
            <a:r>
              <a:rPr lang="zh-CN" altLang="en-US" sz="2800" b="1" dirty="0">
                <a:solidFill>
                  <a:srgbClr val="FF0000"/>
                </a:solidFill>
                <a:latin typeface="+mj-ea"/>
                <a:ea typeface="+mj-ea"/>
              </a:rPr>
              <a:t>题一</a:t>
            </a:r>
          </a:p>
          <a:p>
            <a:pPr eaLnBrk="1" hangingPunct="1">
              <a:lnSpc>
                <a:spcPct val="150000"/>
              </a:lnSpc>
              <a:defRPr/>
            </a:pPr>
            <a:r>
              <a:rPr lang="en-US" altLang="zh-CN" sz="2800" b="1" dirty="0">
                <a:latin typeface="+mj-ea"/>
                <a:ea typeface="+mj-ea"/>
              </a:rPr>
              <a:t>    1.</a:t>
            </a:r>
            <a:r>
              <a:rPr lang="zh-CN" altLang="en-US" sz="2800" b="1" dirty="0">
                <a:latin typeface="+mj-ea"/>
                <a:ea typeface="+mj-ea"/>
              </a:rPr>
              <a:t>要确保素材准确。应从书刊或者名家的作品中摘抄资料，不要道听途说；引用网络上的资料时要注意分辨真伪。如有可能，还可以根据素材的线索查找出处，看看原文是怎么说的。</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611189" y="1701801"/>
            <a:ext cx="7869237" cy="2031325"/>
          </a:xfrm>
          <a:prstGeom prst="rect">
            <a:avLst/>
          </a:prstGeom>
          <a:noFill/>
        </p:spPr>
        <p:txBody>
          <a:bodyPr>
            <a:spAutoFit/>
          </a:bodyPr>
          <a:lstStyle/>
          <a:p>
            <a:pPr eaLnBrk="1" hangingPunct="1">
              <a:lnSpc>
                <a:spcPct val="150000"/>
              </a:lnSpc>
              <a:defRPr/>
            </a:pPr>
            <a:r>
              <a:rPr lang="en-US" altLang="zh-CN" sz="2800" b="1" dirty="0">
                <a:latin typeface="+mj-ea"/>
                <a:ea typeface="+mj-ea"/>
              </a:rPr>
              <a:t>    2.</a:t>
            </a:r>
            <a:r>
              <a:rPr lang="zh-CN" altLang="en-US" sz="2800" b="1" dirty="0">
                <a:latin typeface="+mj-ea"/>
                <a:ea typeface="+mj-ea"/>
              </a:rPr>
              <a:t>同学之间分享各自积累的素材，看看谁积累得多，谁积累的素材比较新颖。如果发现不准确的素材，也要帮助指出。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611189" y="548218"/>
            <a:ext cx="7940675" cy="3837974"/>
          </a:xfrm>
          <a:prstGeom prst="rect">
            <a:avLst/>
          </a:prstGeom>
          <a:noFill/>
        </p:spPr>
        <p:txBody>
          <a:bodyPr>
            <a:spAutoFit/>
          </a:bodyPr>
          <a:lstStyle/>
          <a:p>
            <a:pPr eaLnBrk="1" hangingPunct="1">
              <a:lnSpc>
                <a:spcPct val="130000"/>
              </a:lnSpc>
              <a:spcBef>
                <a:spcPts val="1500"/>
              </a:spcBef>
              <a:defRPr/>
            </a:pPr>
            <a:r>
              <a:rPr lang="zh-CN" altLang="en-US" sz="2800" b="1" dirty="0">
                <a:solidFill>
                  <a:srgbClr val="FF0000"/>
                </a:solidFill>
                <a:latin typeface="+mj-ea"/>
                <a:ea typeface="+mj-ea"/>
              </a:rPr>
              <a:t>题二</a:t>
            </a:r>
          </a:p>
          <a:p>
            <a:pPr eaLnBrk="1" hangingPunct="1">
              <a:lnSpc>
                <a:spcPct val="130000"/>
              </a:lnSpc>
              <a:spcBef>
                <a:spcPts val="1500"/>
              </a:spcBef>
              <a:defRPr/>
            </a:pPr>
            <a:r>
              <a:rPr lang="en-US" altLang="zh-CN" sz="2800" b="1" dirty="0">
                <a:latin typeface="+mj-ea"/>
                <a:ea typeface="+mj-ea"/>
              </a:rPr>
              <a:t>    1.</a:t>
            </a:r>
            <a:r>
              <a:rPr lang="zh-CN" altLang="en-US" sz="2800" b="1" dirty="0">
                <a:latin typeface="+mj-ea"/>
                <a:ea typeface="+mj-ea"/>
              </a:rPr>
              <a:t>关于“诚信”，可说的角度很多，要深入思考，多方开掘，选定一个角度，形成一个明确的观点。</a:t>
            </a:r>
          </a:p>
          <a:p>
            <a:pPr eaLnBrk="1" hangingPunct="1">
              <a:lnSpc>
                <a:spcPct val="130000"/>
              </a:lnSpc>
              <a:spcBef>
                <a:spcPts val="1500"/>
              </a:spcBef>
              <a:defRPr/>
            </a:pPr>
            <a:r>
              <a:rPr lang="en-US" altLang="zh-CN" sz="2800" b="1" dirty="0">
                <a:latin typeface="+mj-ea"/>
                <a:ea typeface="+mj-ea"/>
              </a:rPr>
              <a:t>    2.</a:t>
            </a:r>
            <a:r>
              <a:rPr lang="zh-CN" altLang="en-US" sz="2800" b="1" dirty="0">
                <a:latin typeface="+mj-ea"/>
                <a:ea typeface="+mj-ea"/>
              </a:rPr>
              <a:t>关于“诚信”的材料很多，注意围绕自己确定的观点，选取恰当的材料。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684214" y="548217"/>
            <a:ext cx="7775575" cy="4030334"/>
          </a:xfrm>
          <a:prstGeom prst="rect">
            <a:avLst/>
          </a:prstGeom>
          <a:noFill/>
        </p:spPr>
        <p:txBody>
          <a:bodyPr>
            <a:spAutoFit/>
          </a:bodyPr>
          <a:lstStyle/>
          <a:p>
            <a:pPr eaLnBrk="1" hangingPunct="1">
              <a:lnSpc>
                <a:spcPct val="130000"/>
              </a:lnSpc>
              <a:spcBef>
                <a:spcPts val="1500"/>
              </a:spcBef>
              <a:defRPr/>
            </a:pPr>
            <a:r>
              <a:rPr lang="zh-CN" altLang="en-US" sz="2800" b="1" dirty="0">
                <a:solidFill>
                  <a:srgbClr val="FF0000"/>
                </a:solidFill>
                <a:latin typeface="+mj-ea"/>
                <a:ea typeface="+mj-ea"/>
              </a:rPr>
              <a:t>题三</a:t>
            </a:r>
          </a:p>
          <a:p>
            <a:pPr eaLnBrk="1" hangingPunct="1">
              <a:lnSpc>
                <a:spcPct val="130000"/>
              </a:lnSpc>
              <a:spcBef>
                <a:spcPts val="1500"/>
              </a:spcBef>
              <a:defRPr/>
            </a:pPr>
            <a:r>
              <a:rPr lang="zh-CN" altLang="en-US" sz="2800" b="1" dirty="0">
                <a:latin typeface="+mj-ea"/>
                <a:ea typeface="+mj-ea"/>
              </a:rPr>
              <a:t>    </a:t>
            </a:r>
            <a:r>
              <a:rPr lang="en-US" altLang="zh-CN" sz="2800" b="1" dirty="0">
                <a:latin typeface="+mj-ea"/>
                <a:ea typeface="+mj-ea"/>
              </a:rPr>
              <a:t>1.</a:t>
            </a:r>
            <a:r>
              <a:rPr lang="zh-CN" altLang="en-US" sz="2800" b="1" dirty="0">
                <a:latin typeface="+mj-ea"/>
                <a:ea typeface="+mj-ea"/>
              </a:rPr>
              <a:t>要表明自己的观点，言之成理。</a:t>
            </a:r>
          </a:p>
          <a:p>
            <a:pPr eaLnBrk="1" hangingPunct="1">
              <a:lnSpc>
                <a:spcPct val="130000"/>
              </a:lnSpc>
              <a:spcBef>
                <a:spcPts val="1500"/>
              </a:spcBef>
              <a:defRPr/>
            </a:pPr>
            <a:r>
              <a:rPr lang="en-US" altLang="zh-CN" sz="2800" b="1" dirty="0">
                <a:latin typeface="+mj-ea"/>
                <a:ea typeface="+mj-ea"/>
              </a:rPr>
              <a:t>    2.</a:t>
            </a:r>
            <a:r>
              <a:rPr lang="zh-CN" altLang="en-US" sz="2800" b="1" dirty="0">
                <a:latin typeface="+mj-ea"/>
                <a:ea typeface="+mj-ea"/>
              </a:rPr>
              <a:t>选择与观点一致的材料，最好既有事实论据，也有道理论据。</a:t>
            </a:r>
          </a:p>
          <a:p>
            <a:pPr eaLnBrk="1" hangingPunct="1">
              <a:lnSpc>
                <a:spcPct val="130000"/>
              </a:lnSpc>
              <a:spcBef>
                <a:spcPts val="1500"/>
              </a:spcBef>
              <a:defRPr/>
            </a:pPr>
            <a:r>
              <a:rPr lang="en-US" altLang="zh-CN" sz="2800" b="1" dirty="0">
                <a:latin typeface="+mj-ea"/>
                <a:ea typeface="+mj-ea"/>
              </a:rPr>
              <a:t>    3.</a:t>
            </a:r>
            <a:r>
              <a:rPr lang="zh-CN" altLang="en-US" sz="2800" b="1" dirty="0">
                <a:latin typeface="+mj-ea"/>
                <a:ea typeface="+mj-ea"/>
              </a:rPr>
              <a:t>根据你的观点和材料列一个提纲，与同学交流，互相补充论据，在此基础上完成作文。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3200" b="1" dirty="0" smtClean="0"/>
        </a:defPPr>
      </a:lstStyle>
    </a:txDef>
  </a:objectDefaults>
  <a:extraClrScheme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487</TotalTime>
  <Words>2694</Words>
  <Application>Microsoft Office PowerPoint</Application>
  <PresentationFormat>全屏显示(4:3)</PresentationFormat>
  <Paragraphs>106</Paragraphs>
  <Slides>40</Slides>
  <Notes>2</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40</vt:i4>
      </vt:variant>
    </vt:vector>
  </HeadingPairs>
  <TitlesOfParts>
    <vt:vector size="47" baseType="lpstr">
      <vt:lpstr>Calibri</vt:lpstr>
      <vt:lpstr>宋体</vt:lpstr>
      <vt:lpstr>Arial</vt:lpstr>
      <vt:lpstr>楷体</vt:lpstr>
      <vt:lpstr>黑体</vt:lpstr>
      <vt:lpstr>第一PPT模板网-WWW.1PPT.COM</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第一PPT模板网-WWW.1PPT.COM</dc:creator>
  <cp:keywords>第一PPT模板网-WWW.1PPT.COM</cp:keywords>
  <dcterms:created xsi:type="dcterms:W3CDTF">2017-05-12T06:53:47Z</dcterms:created>
  <dcterms:modified xsi:type="dcterms:W3CDTF">2018-10-20T08:33:49Z</dcterms:modified>
</cp:coreProperties>
</file>