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sldIdLst>
    <p:sldId id="258" r:id="rId3"/>
    <p:sldId id="259" r:id="rId4"/>
    <p:sldId id="283" r:id="rId5"/>
    <p:sldId id="291" r:id="rId6"/>
    <p:sldId id="292" r:id="rId7"/>
    <p:sldId id="261" r:id="rId8"/>
    <p:sldId id="293" r:id="rId9"/>
    <p:sldId id="275" r:id="rId10"/>
    <p:sldId id="294" r:id="rId11"/>
    <p:sldId id="277" r:id="rId12"/>
    <p:sldId id="300" r:id="rId13"/>
    <p:sldId id="302" r:id="rId14"/>
    <p:sldId id="262" r:id="rId15"/>
    <p:sldId id="263" r:id="rId16"/>
    <p:sldId id="268" r:id="rId17"/>
    <p:sldId id="295" r:id="rId18"/>
    <p:sldId id="296" r:id="rId19"/>
    <p:sldId id="297" r:id="rId20"/>
    <p:sldId id="298" r:id="rId21"/>
    <p:sldId id="299" r:id="rId22"/>
    <p:sldId id="303" r:id="rId23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1AF00"/>
    <a:srgbClr val="C7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6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84" y="-6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776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734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96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867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6474928" y="95930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893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04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89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598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6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10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76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66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1323170" y="1721428"/>
            <a:ext cx="6930423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4100" b="1" dirty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4100" b="1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4100" b="1" dirty="0">
                <a:latin typeface="微软雅黑" panose="020B0503020204020204" charset="-122"/>
                <a:ea typeface="微软雅黑" panose="020B0503020204020204" charset="-122"/>
              </a:rPr>
              <a:t>节 </a:t>
            </a:r>
            <a:r>
              <a:rPr lang="zh-CN" altLang="en-US" sz="4100" b="1" dirty="0" smtClean="0">
                <a:latin typeface="微软雅黑" panose="020B0503020204020204" charset="-122"/>
                <a:ea typeface="微软雅黑" panose="020B0503020204020204" charset="-122"/>
              </a:rPr>
              <a:t>越</a:t>
            </a:r>
            <a:r>
              <a:rPr lang="zh-CN" altLang="en-US" sz="4100" b="1" dirty="0">
                <a:latin typeface="微软雅黑" panose="020B0503020204020204" charset="-122"/>
                <a:ea typeface="微软雅黑" panose="020B0503020204020204" charset="-122"/>
              </a:rPr>
              <a:t>来越宽的信息之路</a:t>
            </a:r>
            <a:endParaRPr lang="zh-CN" altLang="en-US" sz="41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Rectangle 5"/>
          <p:cNvSpPr/>
          <p:nvPr/>
        </p:nvSpPr>
        <p:spPr>
          <a:xfrm>
            <a:off x="986299" y="103850"/>
            <a:ext cx="4197303" cy="5001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2800" b="1" dirty="0" smtClean="0">
                <a:latin typeface="微软雅黑" panose="020B0503020204020204" charset="-122"/>
                <a:ea typeface="微软雅黑" panose="020B0503020204020204" charset="-122"/>
              </a:rPr>
              <a:t>第二十一章  信息的传递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6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816" y="1648854"/>
            <a:ext cx="284559" cy="8453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矩形 16"/>
          <p:cNvSpPr/>
          <p:nvPr/>
        </p:nvSpPr>
        <p:spPr>
          <a:xfrm>
            <a:off x="0" y="3984492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Rectangle 10"/>
          <p:cNvSpPr/>
          <p:nvPr/>
        </p:nvSpPr>
        <p:spPr>
          <a:xfrm>
            <a:off x="489109" y="752639"/>
            <a:ext cx="1882567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</a:rPr>
              <a:t>类型三 光纤通信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618" y="910114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18606" y="1378372"/>
            <a:ext cx="8033657" cy="27238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典例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关于光纤，下列说法中不正确的是（　　）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．光纤是传输光的介质 </a:t>
            </a:r>
            <a:endParaRPr lang="en-US" altLang="zh-CN" sz="23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．光纤的抗干扰能力强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．光在光纤中是曲折前进的 </a:t>
            </a:r>
            <a:endParaRPr lang="en-US" altLang="zh-CN" sz="23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．光纤通信的信息量比无线电波小</a:t>
            </a:r>
          </a:p>
        </p:txBody>
      </p:sp>
      <p:sp>
        <p:nvSpPr>
          <p:cNvPr id="6" name="Rectangle 60"/>
          <p:cNvSpPr>
            <a:spLocks noChangeArrowheads="1"/>
          </p:cNvSpPr>
          <p:nvPr/>
        </p:nvSpPr>
        <p:spPr bwMode="auto">
          <a:xfrm>
            <a:off x="6121665" y="1504368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337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Rectangle 10"/>
          <p:cNvSpPr/>
          <p:nvPr/>
        </p:nvSpPr>
        <p:spPr>
          <a:xfrm>
            <a:off x="489109" y="752639"/>
            <a:ext cx="1882567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</a:rPr>
              <a:t>类型四 网络通信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618" y="910114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82979" y="1188700"/>
            <a:ext cx="8167255" cy="37856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典例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关于网络通信，下列说法中正确的是（    ）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．目前使用比较频繁的网络通信形式是电子邮件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．电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子邮件在目前只能传递文字，不能传递照片、语音或其他信息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．从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网上只能收发电子邮件，不能查到其他资料，因此上网是有局限性的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．上述说法都是错误的</a:t>
            </a:r>
          </a:p>
        </p:txBody>
      </p:sp>
      <p:sp>
        <p:nvSpPr>
          <p:cNvPr id="6" name="Rectangle 51"/>
          <p:cNvSpPr>
            <a:spLocks noChangeArrowheads="1"/>
          </p:cNvSpPr>
          <p:nvPr/>
        </p:nvSpPr>
        <p:spPr bwMode="auto">
          <a:xfrm>
            <a:off x="6427206" y="1335284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097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Rectangle 10"/>
          <p:cNvSpPr/>
          <p:nvPr/>
        </p:nvSpPr>
        <p:spPr>
          <a:xfrm>
            <a:off x="489109" y="752639"/>
            <a:ext cx="3044744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</a:rPr>
              <a:t>类型五 各类通信方式的比较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618" y="910114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7513" y="1345883"/>
            <a:ext cx="8276540" cy="32547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典例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在现代信息传递中，电磁波扮演了重要角色。下列信息传递方式利用了电磁波的是（   ）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①有线电话　②移动电话　③无线电广播　④卫星通信  ⑤网络通信　⑥光纤通信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．②③④⑤⑥   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．①②③⑤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．①③④⑥     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．②④⑤⑥</a:t>
            </a:r>
          </a:p>
        </p:txBody>
      </p:sp>
      <p:sp>
        <p:nvSpPr>
          <p:cNvPr id="6" name="Rectangle 51"/>
          <p:cNvSpPr>
            <a:spLocks noChangeArrowheads="1"/>
          </p:cNvSpPr>
          <p:nvPr/>
        </p:nvSpPr>
        <p:spPr bwMode="auto">
          <a:xfrm>
            <a:off x="4334180" y="1994364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49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1432" y="721995"/>
            <a:ext cx="2187893" cy="507683"/>
            <a:chOff x="375" y="1632"/>
            <a:chExt cx="4594" cy="1066"/>
          </a:xfrm>
        </p:grpSpPr>
        <p:pic>
          <p:nvPicPr>
            <p:cNvPr id="9" name="图片 8" descr="图标-0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5" y="1632"/>
              <a:ext cx="4594" cy="1066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928" y="1793"/>
              <a:ext cx="2650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课堂小结</a:t>
              </a:r>
            </a:p>
          </p:txBody>
        </p:sp>
      </p:grpSp>
      <p:sp>
        <p:nvSpPr>
          <p:cNvPr id="13" name="Text Box 114"/>
          <p:cNvSpPr txBox="1">
            <a:spLocks noChangeArrowheads="1"/>
          </p:cNvSpPr>
          <p:nvPr/>
        </p:nvSpPr>
        <p:spPr bwMode="auto">
          <a:xfrm>
            <a:off x="1243493" y="1628666"/>
            <a:ext cx="323850" cy="25622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越来越宽的信息之路</a:t>
            </a:r>
            <a:endParaRPr lang="en-US" alt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1" name="Group 115"/>
          <p:cNvGrpSpPr/>
          <p:nvPr/>
        </p:nvGrpSpPr>
        <p:grpSpPr bwMode="auto">
          <a:xfrm>
            <a:off x="1647639" y="1772639"/>
            <a:ext cx="702469" cy="2077641"/>
            <a:chOff x="748" y="1594"/>
            <a:chExt cx="726" cy="1745"/>
          </a:xfrm>
        </p:grpSpPr>
        <p:sp>
          <p:nvSpPr>
            <p:cNvPr id="52" name="Line 116"/>
            <p:cNvSpPr>
              <a:spLocks noChangeShapeType="1"/>
            </p:cNvSpPr>
            <p:nvPr/>
          </p:nvSpPr>
          <p:spPr bwMode="auto">
            <a:xfrm flipH="1">
              <a:off x="1111" y="1594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3" name="Line 117"/>
            <p:cNvSpPr>
              <a:spLocks noChangeShapeType="1"/>
            </p:cNvSpPr>
            <p:nvPr/>
          </p:nvSpPr>
          <p:spPr bwMode="auto">
            <a:xfrm>
              <a:off x="1111" y="1608"/>
              <a:ext cx="0" cy="17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4" name="Line 118"/>
            <p:cNvSpPr>
              <a:spLocks noChangeShapeType="1"/>
            </p:cNvSpPr>
            <p:nvPr/>
          </p:nvSpPr>
          <p:spPr bwMode="auto">
            <a:xfrm flipH="1">
              <a:off x="1111" y="2160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5" name="Line 119"/>
            <p:cNvSpPr>
              <a:spLocks noChangeShapeType="1"/>
            </p:cNvSpPr>
            <p:nvPr/>
          </p:nvSpPr>
          <p:spPr bwMode="auto">
            <a:xfrm flipH="1">
              <a:off x="1111" y="2795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6" name="Line 120"/>
            <p:cNvSpPr>
              <a:spLocks noChangeShapeType="1"/>
            </p:cNvSpPr>
            <p:nvPr/>
          </p:nvSpPr>
          <p:spPr bwMode="auto">
            <a:xfrm flipH="1">
              <a:off x="1111" y="3339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57" name="Line 121"/>
            <p:cNvSpPr>
              <a:spLocks noChangeShapeType="1"/>
            </p:cNvSpPr>
            <p:nvPr/>
          </p:nvSpPr>
          <p:spPr bwMode="auto">
            <a:xfrm flipH="1">
              <a:off x="748" y="2432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70" name="Text Box 124"/>
          <p:cNvSpPr txBox="1">
            <a:spLocks noChangeArrowheads="1"/>
          </p:cNvSpPr>
          <p:nvPr/>
        </p:nvSpPr>
        <p:spPr bwMode="auto">
          <a:xfrm>
            <a:off x="2350108" y="1592901"/>
            <a:ext cx="1087799" cy="3462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微波通信</a:t>
            </a:r>
            <a:endParaRPr lang="en-US" alt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2" name="Line 125"/>
          <p:cNvSpPr>
            <a:spLocks noChangeShapeType="1"/>
          </p:cNvSpPr>
          <p:nvPr/>
        </p:nvSpPr>
        <p:spPr bwMode="auto">
          <a:xfrm>
            <a:off x="3508689" y="1772639"/>
            <a:ext cx="485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>
            <a:spAutoFit/>
          </a:bodyPr>
          <a:lstStyle/>
          <a:p>
            <a:endParaRPr lang="zh-CN" altLang="en-US"/>
          </a:p>
        </p:txBody>
      </p:sp>
      <p:sp>
        <p:nvSpPr>
          <p:cNvPr id="83" name="Text Box 128"/>
          <p:cNvSpPr txBox="1">
            <a:spLocks noChangeArrowheads="1"/>
          </p:cNvSpPr>
          <p:nvPr/>
        </p:nvSpPr>
        <p:spPr bwMode="auto">
          <a:xfrm>
            <a:off x="4075957" y="1486023"/>
            <a:ext cx="1864675" cy="3462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需要微波中继站</a:t>
            </a:r>
            <a:endParaRPr lang="en-US" alt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4" name="Text Box 131"/>
          <p:cNvSpPr txBox="1">
            <a:spLocks noChangeArrowheads="1"/>
          </p:cNvSpPr>
          <p:nvPr/>
        </p:nvSpPr>
        <p:spPr bwMode="auto">
          <a:xfrm>
            <a:off x="2412592" y="2258415"/>
            <a:ext cx="1060941" cy="3462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卫星通信</a:t>
            </a:r>
            <a:endParaRPr lang="en-US" alt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5" name="Line 132"/>
          <p:cNvSpPr>
            <a:spLocks noChangeShapeType="1"/>
          </p:cNvSpPr>
          <p:nvPr/>
        </p:nvSpPr>
        <p:spPr bwMode="auto">
          <a:xfrm>
            <a:off x="3553223" y="2429108"/>
            <a:ext cx="485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>
            <a:spAutoFit/>
          </a:bodyPr>
          <a:lstStyle/>
          <a:p>
            <a:endParaRPr lang="zh-CN" altLang="en-US"/>
          </a:p>
        </p:txBody>
      </p:sp>
      <p:sp>
        <p:nvSpPr>
          <p:cNvPr id="86" name="Text Box 135"/>
          <p:cNvSpPr txBox="1">
            <a:spLocks noChangeArrowheads="1"/>
          </p:cNvSpPr>
          <p:nvPr/>
        </p:nvSpPr>
        <p:spPr bwMode="auto">
          <a:xfrm>
            <a:off x="4074630" y="2233079"/>
            <a:ext cx="4030282" cy="3462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latin typeface="宋体" panose="02010600030101010101" pitchFamily="2" charset="-122"/>
                <a:ea typeface="宋体" panose="02010600030101010101" pitchFamily="2" charset="-122"/>
              </a:rPr>
              <a:t>实现全球通信，至少</a:t>
            </a:r>
            <a:r>
              <a:rPr lang="en-US" altLang="zh-CN" sz="1800" b="1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800" b="1">
                <a:latin typeface="宋体" panose="02010600030101010101" pitchFamily="2" charset="-122"/>
                <a:ea typeface="宋体" panose="02010600030101010101" pitchFamily="2" charset="-122"/>
              </a:rPr>
              <a:t>颗同步通信卫星</a:t>
            </a:r>
          </a:p>
        </p:txBody>
      </p:sp>
      <p:sp>
        <p:nvSpPr>
          <p:cNvPr id="87" name="Text Box 138"/>
          <p:cNvSpPr txBox="1">
            <a:spLocks noChangeArrowheads="1"/>
          </p:cNvSpPr>
          <p:nvPr/>
        </p:nvSpPr>
        <p:spPr bwMode="auto">
          <a:xfrm>
            <a:off x="2403546" y="3023506"/>
            <a:ext cx="1061080" cy="3462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光纤通信</a:t>
            </a:r>
            <a:endParaRPr lang="en-US" alt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8" name="Line 139"/>
          <p:cNvSpPr>
            <a:spLocks noChangeShapeType="1"/>
          </p:cNvSpPr>
          <p:nvPr/>
        </p:nvSpPr>
        <p:spPr bwMode="auto">
          <a:xfrm>
            <a:off x="3517598" y="3167480"/>
            <a:ext cx="485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>
            <a:spAutoFit/>
          </a:bodyPr>
          <a:lstStyle/>
          <a:p>
            <a:endParaRPr lang="zh-CN" altLang="en-US"/>
          </a:p>
        </p:txBody>
      </p:sp>
      <p:sp>
        <p:nvSpPr>
          <p:cNvPr id="89" name="Text Box 142"/>
          <p:cNvSpPr txBox="1">
            <a:spLocks noChangeArrowheads="1"/>
          </p:cNvSpPr>
          <p:nvPr/>
        </p:nvSpPr>
        <p:spPr bwMode="auto">
          <a:xfrm>
            <a:off x="4083539" y="2818379"/>
            <a:ext cx="2915841" cy="6232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激光在光导纤维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内不断反射，将其携带的信息传到远方</a:t>
            </a:r>
          </a:p>
        </p:txBody>
      </p:sp>
      <p:sp>
        <p:nvSpPr>
          <p:cNvPr id="90" name="Text Box 148"/>
          <p:cNvSpPr txBox="1">
            <a:spLocks noChangeArrowheads="1"/>
          </p:cNvSpPr>
          <p:nvPr/>
        </p:nvSpPr>
        <p:spPr bwMode="auto">
          <a:xfrm>
            <a:off x="2412454" y="3663492"/>
            <a:ext cx="1096705" cy="3462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latin typeface="宋体" panose="02010600030101010101" pitchFamily="2" charset="-122"/>
                <a:ea typeface="宋体" panose="02010600030101010101" pitchFamily="2" charset="-122"/>
              </a:rPr>
              <a:t>网络通信</a:t>
            </a:r>
            <a:endParaRPr lang="en-US" altLang="zh-CN" sz="18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1" name="Line 149"/>
          <p:cNvSpPr>
            <a:spLocks noChangeShapeType="1"/>
          </p:cNvSpPr>
          <p:nvPr/>
        </p:nvSpPr>
        <p:spPr bwMode="auto">
          <a:xfrm>
            <a:off x="3553080" y="3825277"/>
            <a:ext cx="485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>
            <a:spAutoFit/>
          </a:bodyPr>
          <a:lstStyle/>
          <a:p>
            <a:endParaRPr lang="zh-CN" altLang="en-US"/>
          </a:p>
        </p:txBody>
      </p:sp>
      <p:sp>
        <p:nvSpPr>
          <p:cNvPr id="92" name="Text Box 152"/>
          <p:cNvSpPr txBox="1">
            <a:spLocks noChangeArrowheads="1"/>
          </p:cNvSpPr>
          <p:nvPr/>
        </p:nvSpPr>
        <p:spPr bwMode="auto">
          <a:xfrm>
            <a:off x="4074488" y="3644346"/>
            <a:ext cx="2249123" cy="3462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常用形式：电子邮件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6672" y="709137"/>
            <a:ext cx="2275523" cy="496729"/>
            <a:chOff x="878" y="1593"/>
            <a:chExt cx="4778" cy="1043"/>
          </a:xfrm>
        </p:grpSpPr>
        <p:pic>
          <p:nvPicPr>
            <p:cNvPr id="2" name="图片 1" descr="图标-0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8" y="1593"/>
              <a:ext cx="4778" cy="1043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402" y="1730"/>
              <a:ext cx="2650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l"/>
              <a:r>
                <a:rPr lang="zh-CN" altLang="en-US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课堂反馈</a:t>
              </a:r>
            </a:p>
          </p:txBody>
        </p:sp>
      </p:grp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394299" y="1489420"/>
            <a:ext cx="6670737" cy="1131079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以下最适合做微波通信中继站的是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3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．月球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．人造卫星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．电视台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．广播电台</a:t>
            </a: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5392975" y="1563539"/>
            <a:ext cx="255119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501176" y="1042925"/>
            <a:ext cx="7710611" cy="2723823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．光纤通信是利用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选填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声波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激光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来传输信息的，它从光导纤维的一端射入，在内壁上经过多次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选填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反射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折射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后，从另一端射出，从而将信息传到远方。由于其频率很</a:t>
            </a:r>
            <a:r>
              <a:rPr lang="en-US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，在一定时间内能传输大量的信息。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268683" y="1193471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激光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90649" y="2226624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反射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228111" y="2752107"/>
            <a:ext cx="370535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18606" y="849753"/>
            <a:ext cx="7944593" cy="219290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．利用互联网可以方便地进行一些信息的传递，下列各种方式中，不能通过互联网做到的是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．远程教育      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．做饭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．远程医疗会诊  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．打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IP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电话</a:t>
            </a: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841530" y="1441491"/>
            <a:ext cx="255119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29399" y="1173990"/>
            <a:ext cx="8218807" cy="2192908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北京奥运会期间，为了把比赛节目及时传到世界各地，至少需要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颗同步通信卫星。卫星通信的实质是把卫星作为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，将地面站送来的信号接收下来，进行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转发给另外的地面站。 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70654" y="1809875"/>
            <a:ext cx="255119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809966" y="2340044"/>
            <a:ext cx="1762742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微波通信中继站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917771" y="2833256"/>
            <a:ext cx="834604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处理后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45326" y="930745"/>
            <a:ext cx="8006938" cy="16619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．世界上凡是计算机集中的地方，例如企业、机关、居民小区等，大都已经把自己的计算机联在一起了。这些网络又互相联结，成为世界上最大的计算机网络，叫做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136574" y="2101933"/>
            <a:ext cx="834604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因特网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  <p:bldP spid="20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81615" y="1092203"/>
            <a:ext cx="8175497" cy="3254737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．计算机可以高速处理大量信息，把计算机联在一起，可以进行网络通信。某电子邮箱的地址是“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wangsheng@server.com.cn”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，这表示邮箱属于一个叫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的人，他的服务器名叫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，其中“</a:t>
            </a:r>
            <a:r>
              <a:rPr lang="en-US" altLang="zh-CN" sz="2300" b="1" dirty="0" err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的简写，表示这个服务器是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00354" y="2757179"/>
            <a:ext cx="1304684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wangsheng 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068877" y="2770771"/>
            <a:ext cx="1771158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server.com.cn 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133337" y="3305160"/>
            <a:ext cx="838211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China 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805204" y="3835329"/>
            <a:ext cx="1647326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在中国注册的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3342" y="715327"/>
            <a:ext cx="2187893" cy="507683"/>
            <a:chOff x="375" y="1632"/>
            <a:chExt cx="4594" cy="1066"/>
          </a:xfrm>
        </p:grpSpPr>
        <p:pic>
          <p:nvPicPr>
            <p:cNvPr id="3" name="图片 2" descr="图标-0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5" y="1632"/>
              <a:ext cx="4594" cy="1066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928" y="1793"/>
              <a:ext cx="2650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导学设计</a:t>
              </a:r>
            </a:p>
          </p:txBody>
        </p:sp>
      </p:grpSp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Rectangle 10"/>
          <p:cNvSpPr/>
          <p:nvPr/>
        </p:nvSpPr>
        <p:spPr>
          <a:xfrm>
            <a:off x="475297" y="1309962"/>
            <a:ext cx="1999586" cy="4570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学点</a:t>
            </a:r>
            <a:r>
              <a:rPr lang="en-US" altLang="zh-CN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微波通信 </a:t>
            </a:r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807" y="1339444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335564" y="1898940"/>
            <a:ext cx="8070120" cy="219290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问题：微波的性质更接近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波，大致沿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传播，不能沿地球表面绕射。因此，必须每隔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50 km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左右就要建设一个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，把上一站传来的信号处理后，再发射到下一站去。月球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做微波中继站进行通信。 </a:t>
            </a:r>
          </a:p>
        </p:txBody>
      </p:sp>
      <p:sp>
        <p:nvSpPr>
          <p:cNvPr id="10" name="Rectangle 38"/>
          <p:cNvSpPr>
            <a:spLocks noChangeArrowheads="1"/>
          </p:cNvSpPr>
          <p:nvPr/>
        </p:nvSpPr>
        <p:spPr bwMode="auto">
          <a:xfrm>
            <a:off x="3650449" y="2011228"/>
            <a:ext cx="370535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光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Rectangle 39"/>
          <p:cNvSpPr>
            <a:spLocks noChangeArrowheads="1"/>
          </p:cNvSpPr>
          <p:nvPr/>
        </p:nvSpPr>
        <p:spPr bwMode="auto">
          <a:xfrm>
            <a:off x="5796513" y="2037948"/>
            <a:ext cx="602569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直线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Rectangle 40"/>
          <p:cNvSpPr>
            <a:spLocks noChangeArrowheads="1"/>
          </p:cNvSpPr>
          <p:nvPr/>
        </p:nvSpPr>
        <p:spPr bwMode="auto">
          <a:xfrm>
            <a:off x="588023" y="3035799"/>
            <a:ext cx="1298673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微波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中继站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Rectangle 41"/>
          <p:cNvSpPr>
            <a:spLocks noChangeArrowheads="1"/>
          </p:cNvSpPr>
          <p:nvPr/>
        </p:nvSpPr>
        <p:spPr bwMode="auto">
          <a:xfrm>
            <a:off x="2034555" y="3610500"/>
            <a:ext cx="602569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不能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63138" y="657448"/>
            <a:ext cx="7964870" cy="43165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．在通信技术中，覆盖面最大、不受地理环境限制的通信方式是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．光纤通信  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．卫星通信  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．微波通信  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．有线电话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．下列关于信息技术的说法中，正确的是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．光纤通信不是靠电磁波传递信息的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．有线电话通话时，在电话线中传递的是声信号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．手机通信利用了超声波传递信息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．卫星通信是靠电磁波传递信息的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16133" y="1327068"/>
            <a:ext cx="25511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172200" y="2378034"/>
            <a:ext cx="25511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169" y="3294106"/>
            <a:ext cx="7247667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08" y="2323010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2108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370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62563" y="793263"/>
            <a:ext cx="1999586" cy="4570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学点</a:t>
            </a:r>
            <a:r>
              <a:rPr lang="en-US" altLang="zh-CN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卫星通信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73" y="822745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31"/>
          <p:cNvSpPr>
            <a:spLocks noChangeArrowheads="1"/>
          </p:cNvSpPr>
          <p:nvPr/>
        </p:nvSpPr>
        <p:spPr bwMode="auto">
          <a:xfrm>
            <a:off x="496071" y="1434049"/>
            <a:ext cx="8216607" cy="219290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问题：卫星通信就是利用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做微波通信的中继站进行通信。通信卫星大多是相对于地球“静止”的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，从地面上看，它好像悬挂在空中静止不动。在地球的周围均匀地配置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颗同步通信卫星，就覆盖了几乎全部地球表面。 </a:t>
            </a: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3764525" y="1556433"/>
            <a:ext cx="1066638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通信卫星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6547633" y="2058692"/>
            <a:ext cx="1066638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同步卫星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Rectangle 34"/>
          <p:cNvSpPr>
            <a:spLocks noChangeArrowheads="1"/>
          </p:cNvSpPr>
          <p:nvPr/>
        </p:nvSpPr>
        <p:spPr bwMode="auto">
          <a:xfrm>
            <a:off x="1680667" y="3090933"/>
            <a:ext cx="255119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62563" y="793263"/>
            <a:ext cx="1999586" cy="4570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学点</a:t>
            </a:r>
            <a:r>
              <a:rPr lang="en-US" altLang="zh-CN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光纤通信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73" y="822745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47708" y="1405539"/>
            <a:ext cx="8411620" cy="219290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问题：光纤通信就是利用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通过光导纤维传递信号的一种通信方式。其工作原理是：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从光导纤维的一端射入，在内壁上多次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，从另一端射出，这样就把它携带的信息传到了远方。 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971772" y="1504776"/>
            <a:ext cx="602569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激光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238318" y="2015802"/>
            <a:ext cx="370535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光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968276" y="2537064"/>
            <a:ext cx="602569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反射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10"/>
          <p:cNvSpPr/>
          <p:nvPr/>
        </p:nvSpPr>
        <p:spPr>
          <a:xfrm>
            <a:off x="362563" y="793263"/>
            <a:ext cx="1999586" cy="4570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学点</a:t>
            </a:r>
            <a:r>
              <a:rPr lang="en-US" altLang="zh-CN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网络通信 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73" y="822745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7211" y="1195570"/>
            <a:ext cx="8426246" cy="378565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：电子邮件可以简写为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mail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，每个电子信箱都有自己的“地址”，如某电子信箱的地址是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xiaolin@server.com.cn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，这表示信箱属于一个自称“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____________”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的人，他的服务器名叫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。其中“</a:t>
            </a:r>
            <a:r>
              <a:rPr lang="en-US" altLang="zh-CN" sz="2300" b="1" dirty="0" err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的简写，表示这个服务器是在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国注册的。</a:t>
            </a:r>
          </a:p>
          <a:p>
            <a:pPr>
              <a:lnSpc>
                <a:spcPct val="150000"/>
              </a:lnSpc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：各地计算机联在一起组成网络，这些网络又互相联接，成为世界上最大的计算机网络，叫做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745464" y="2384247"/>
            <a:ext cx="954829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altLang="zh-CN" sz="18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xiaolin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47411" y="2921992"/>
            <a:ext cx="1654540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server.com.cn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398453" y="2859740"/>
            <a:ext cx="721592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China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373121" y="3352953"/>
            <a:ext cx="370535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021304" y="4447585"/>
            <a:ext cx="834604" cy="346249"/>
          </a:xfrm>
          <a:prstGeom prst="rect">
            <a:avLst/>
          </a:prstGeom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0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因特网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6672" y="709136"/>
            <a:ext cx="2275523" cy="496729"/>
            <a:chOff x="878" y="1593"/>
            <a:chExt cx="4778" cy="1043"/>
          </a:xfrm>
        </p:grpSpPr>
        <p:pic>
          <p:nvPicPr>
            <p:cNvPr id="2" name="图片 1" descr="图标-0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8" y="1593"/>
              <a:ext cx="4778" cy="1043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402" y="1730"/>
              <a:ext cx="2650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l"/>
              <a:r>
                <a:rPr lang="zh-CN" altLang="en-US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常考归纳</a:t>
              </a:r>
            </a:p>
          </p:txBody>
        </p:sp>
      </p:grpSp>
      <p:sp>
        <p:nvSpPr>
          <p:cNvPr id="4" name="Rectangle 9"/>
          <p:cNvSpPr/>
          <p:nvPr/>
        </p:nvSpPr>
        <p:spPr>
          <a:xfrm>
            <a:off x="559832" y="1393909"/>
            <a:ext cx="1882567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</a:rPr>
              <a:t>类型一 微波通信</a:t>
            </a:r>
            <a:endParaRPr lang="zh-CN" altLang="en-US" sz="1800" b="1" dirty="0">
              <a:solidFill>
                <a:srgbClr val="F1AF00"/>
              </a:solidFill>
              <a:latin typeface="宋体" panose="02010600030101010101" pitchFamily="2" charset="-122"/>
            </a:endParaRP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807" y="1527334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14549" y="1903855"/>
            <a:ext cx="6815007" cy="27238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典例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下列关于微波通信的叙述，正确的是（   ）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．微波的波长较短，频率较低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．微波的波长较短，频率较高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．微波通信无需中继站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．微波的传播是沿地球表面绕射的</a:t>
            </a:r>
          </a:p>
        </p:txBody>
      </p:sp>
      <p:sp>
        <p:nvSpPr>
          <p:cNvPr id="9" name="Rectangle 58"/>
          <p:cNvSpPr>
            <a:spLocks noChangeArrowheads="1"/>
          </p:cNvSpPr>
          <p:nvPr/>
        </p:nvSpPr>
        <p:spPr bwMode="auto">
          <a:xfrm>
            <a:off x="6544934" y="2047803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433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445720" y="1333602"/>
            <a:ext cx="7888874" cy="136191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 anchor="ctr"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en-US" altLang="zh-CN" sz="20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en-US" sz="20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名师讲评</a:t>
            </a:r>
            <a:r>
              <a:rPr lang="en-US" altLang="zh-CN" sz="20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en-US" sz="2000" b="1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由于微波的性质接近光波，大致沿直线传播，不能沿地球表面绕射，同时在传输过程中信号存在衰减等，因此，人们在用微波传输信息时，需每隔一定距离建设一个微波中继站。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61" name="Rectangle 10"/>
          <p:cNvSpPr/>
          <p:nvPr/>
        </p:nvSpPr>
        <p:spPr>
          <a:xfrm>
            <a:off x="489109" y="752639"/>
            <a:ext cx="1882567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1AF00"/>
                </a:solidFill>
                <a:latin typeface="宋体" panose="02010600030101010101" pitchFamily="2" charset="-122"/>
              </a:rPr>
              <a:t>类型二 卫星通信</a:t>
            </a: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618" y="910114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7671" y="1167753"/>
            <a:ext cx="7623959" cy="32547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典例</a:t>
            </a:r>
            <a:r>
              <a:rPr lang="en-US" altLang="zh-CN" sz="23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关于同步卫星，以下说法中正确的是（   ）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．同步卫星的转动周期和地球的自转周期相同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．同步卫星和月球一样每天绕地球一周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．同步卫星固定在空中一直不动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 同步卫星作为转发微波的中继站，地球上空只要有两颗，就能实现全球通信</a:t>
            </a:r>
          </a:p>
        </p:txBody>
      </p:sp>
      <p:sp>
        <p:nvSpPr>
          <p:cNvPr id="8" name="Rectangle 51"/>
          <p:cNvSpPr>
            <a:spLocks noChangeArrowheads="1"/>
          </p:cNvSpPr>
          <p:nvPr/>
        </p:nvSpPr>
        <p:spPr bwMode="auto">
          <a:xfrm>
            <a:off x="6445019" y="1326378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1" grpId="0"/>
      <p:bldP spid="1638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17946" y="21314"/>
            <a:ext cx="5439631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节  越来越宽的信息之路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499438" y="1561873"/>
            <a:ext cx="7888874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0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en-US" sz="20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误区警示</a:t>
            </a:r>
            <a:r>
              <a:rPr lang="en-US" altLang="zh-CN" sz="2000" b="1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en-US" sz="2000" b="1" dirty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同步卫星静止只是相对于地球而言的，实际上同步卫星是运动的，只是其转动周期和地球自转周期相同。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1813</Words>
  <Application>Microsoft Office PowerPoint</Application>
  <PresentationFormat>全屏显示(16:9)</PresentationFormat>
  <Paragraphs>140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第一PPT模板网-WWW.1PPT.COM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123</cp:lastModifiedBy>
  <cp:revision>42</cp:revision>
  <dcterms:created xsi:type="dcterms:W3CDTF">2018-02-07T04:46:00Z</dcterms:created>
  <dcterms:modified xsi:type="dcterms:W3CDTF">2019-11-30T01:06:25Z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