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62" r:id="rId3"/>
    <p:sldId id="264" r:id="rId4"/>
    <p:sldId id="307" r:id="rId5"/>
    <p:sldId id="308" r:id="rId6"/>
    <p:sldId id="306" r:id="rId7"/>
    <p:sldId id="309" r:id="rId8"/>
    <p:sldId id="310" r:id="rId9"/>
    <p:sldId id="311" r:id="rId10"/>
    <p:sldId id="312" r:id="rId11"/>
    <p:sldId id="313" r:id="rId12"/>
    <p:sldId id="314" r:id="rId13"/>
    <p:sldId id="260" r:id="rId14"/>
    <p:sldId id="315" r:id="rId15"/>
    <p:sldId id="316" r:id="rId16"/>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0A1E9"/>
    <a:srgbClr val="FFF100"/>
    <a:srgbClr val="17B7FF"/>
    <a:srgbClr val="02B0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97" autoAdjust="0"/>
    <p:restoredTop sz="94333" autoAdjust="0"/>
  </p:normalViewPr>
  <p:slideViewPr>
    <p:cSldViewPr snapToGrid="0">
      <p:cViewPr varScale="1">
        <p:scale>
          <a:sx n="105" d="100"/>
          <a:sy n="105" d="100"/>
        </p:scale>
        <p:origin x="-102" y="-720"/>
      </p:cViewPr>
      <p:guideLst>
        <p:guide orient="horz" pos="1610"/>
        <p:guide pos="2880"/>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章节">
    <p:spTree>
      <p:nvGrpSpPr>
        <p:cNvPr id="1" name=""/>
        <p:cNvGrpSpPr/>
        <p:nvPr/>
      </p:nvGrpSpPr>
      <p:grpSpPr>
        <a:xfrm>
          <a:off x="0" y="0"/>
          <a:ext cx="0" cy="0"/>
          <a:chOff x="0" y="0"/>
          <a:chExt cx="0" cy="0"/>
        </a:xfrm>
      </p:grpSpPr>
      <p:sp>
        <p:nvSpPr>
          <p:cNvPr id="2" name="矩形 1"/>
          <p:cNvSpPr/>
          <p:nvPr userDrawn="1"/>
        </p:nvSpPr>
        <p:spPr>
          <a:xfrm>
            <a:off x="0" y="1790700"/>
            <a:ext cx="9144000" cy="1381125"/>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标题 1"/>
          <p:cNvSpPr>
            <a:spLocks noGrp="1"/>
          </p:cNvSpPr>
          <p:nvPr>
            <p:ph type="ctrTitle"/>
          </p:nvPr>
        </p:nvSpPr>
        <p:spPr>
          <a:xfrm>
            <a:off x="0" y="1790700"/>
            <a:ext cx="9144000" cy="1381125"/>
          </a:xfrm>
          <a:prstGeom prst="rect">
            <a:avLst/>
          </a:prstGeom>
        </p:spPr>
        <p:txBody>
          <a:bodyPr lIns="68580" tIns="34290" rIns="68580" bIns="34290" anchor="ctr"/>
          <a:lstStyle>
            <a:lvl1pPr algn="ctr">
              <a:defRPr sz="3300">
                <a:solidFill>
                  <a:schemeClr val="bg1"/>
                </a:solidFill>
                <a:latin typeface="Adobe 黑体 Std R" panose="020B0400000000000000" pitchFamily="34" charset="-122"/>
                <a:ea typeface="Adobe 黑体 Std R" panose="020B0400000000000000" pitchFamily="34" charset="-122"/>
              </a:defRPr>
            </a:lvl1pPr>
          </a:lstStyle>
          <a:p>
            <a:r>
              <a:rPr lang="zh-CN" altLang="en-US"/>
              <a:t>单击此处编辑母版标题样式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lIns="68580" tIns="34290" rIns="68580" bIns="34290"/>
          <a:lstStyle/>
          <a:p>
            <a:r>
              <a:rPr lang="zh-CN" altLang="en-US"/>
              <a:t>单击此处编辑母版标题样式</a:t>
            </a:r>
          </a:p>
        </p:txBody>
      </p:sp>
      <p:sp>
        <p:nvSpPr>
          <p:cNvPr id="3" name="竖排文字占位符 2"/>
          <p:cNvSpPr>
            <a:spLocks noGrp="1"/>
          </p:cNvSpPr>
          <p:nvPr>
            <p:ph type="body" orient="vert" idx="1" hasCustomPrompt="1"/>
          </p:nvPr>
        </p:nvSpPr>
        <p:spPr>
          <a:xfrm>
            <a:off x="628650" y="273844"/>
            <a:ext cx="5800725" cy="4358879"/>
          </a:xfrm>
          <a:prstGeom prst="rect">
            <a:avLst/>
          </a:prstGeom>
        </p:spPr>
        <p:txBody>
          <a:bodyPr vert="eaVert" lIns="68580" tIns="34290" rIns="68580" bIns="3429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lIns="68580" tIns="34290" rIns="68580" bIns="34290"/>
          <a:lstStyle/>
          <a:p>
            <a:fld id="{FD3B61F3-DABD-4D26-8DF9-C03C8A069B9B}" type="datetimeFigureOut">
              <a:rPr lang="zh-CN" altLang="en-US" smtClean="0"/>
              <a:t>2019/11/29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lIns="68580" tIns="34290" rIns="68580" bIns="34290"/>
          <a:lstStyle/>
          <a:p>
            <a:fld id="{C29070B1-5320-4AD1-9F6B-8453A41EDFD3}"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731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4667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3986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7120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5998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01826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39065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8291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123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矩形 2"/>
          <p:cNvSpPr/>
          <p:nvPr userDrawn="1"/>
        </p:nvSpPr>
        <p:spPr>
          <a:xfrm>
            <a:off x="5619291" y="1310250"/>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826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270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栏目一">
    <p:spTree>
      <p:nvGrpSpPr>
        <p:cNvPr id="1" name=""/>
        <p:cNvGrpSpPr/>
        <p:nvPr/>
      </p:nvGrpSpPr>
      <p:grpSpPr>
        <a:xfrm>
          <a:off x="0" y="0"/>
          <a:ext cx="0" cy="0"/>
          <a:chOff x="0" y="0"/>
          <a:chExt cx="0" cy="0"/>
        </a:xfrm>
      </p:grpSpPr>
      <p:sp>
        <p:nvSpPr>
          <p:cNvPr id="7" name="同侧圆角矩形 6">
            <a:hlinkClick r:id="rId2" action="ppaction://hlinksldjump" tooltip="点击进入"/>
          </p:cNvPr>
          <p:cNvSpPr/>
          <p:nvPr userDrawn="1"/>
        </p:nvSpPr>
        <p:spPr>
          <a:xfrm>
            <a:off x="2131471" y="352409"/>
            <a:ext cx="1367032" cy="323433"/>
          </a:xfrm>
          <a:prstGeom prst="round2SameRect">
            <a:avLst/>
          </a:prstGeom>
          <a:gradFill flip="none" rotWithShape="1">
            <a:gsLst>
              <a:gs pos="0">
                <a:srgbClr val="FFFF00"/>
              </a:gs>
              <a:gs pos="100000">
                <a:srgbClr val="FFC000"/>
              </a:gs>
            </a:gsLst>
            <a:lin ang="5400000" scaled="1"/>
            <a:tileRect/>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a:solidFill>
                  <a:srgbClr val="C00000"/>
                </a:solidFill>
                <a:latin typeface="微软雅黑" panose="020B0503020204020204" pitchFamily="34" charset="-122"/>
                <a:ea typeface="微软雅黑" panose="020B0503020204020204" pitchFamily="34" charset="-122"/>
              </a:rPr>
              <a:t>知识要点基础练</a:t>
            </a:r>
            <a:endParaRPr lang="zh-CN" altLang="en-US" sz="1200"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栏目二">
    <p:spTree>
      <p:nvGrpSpPr>
        <p:cNvPr id="1" name=""/>
        <p:cNvGrpSpPr/>
        <p:nvPr/>
      </p:nvGrpSpPr>
      <p:grpSpPr>
        <a:xfrm>
          <a:off x="0" y="0"/>
          <a:ext cx="0" cy="0"/>
          <a:chOff x="0" y="0"/>
          <a:chExt cx="0" cy="0"/>
        </a:xfrm>
      </p:grpSpPr>
      <p:sp>
        <p:nvSpPr>
          <p:cNvPr id="8" name="同侧圆角矩形 7">
            <a:hlinkClick r:id="" action="ppaction://noaction"/>
          </p:cNvPr>
          <p:cNvSpPr/>
          <p:nvPr userDrawn="1"/>
        </p:nvSpPr>
        <p:spPr>
          <a:xfrm>
            <a:off x="4233767" y="352408"/>
            <a:ext cx="1367032" cy="323433"/>
          </a:xfrm>
          <a:prstGeom prst="round2SameRect">
            <a:avLst/>
          </a:prstGeom>
          <a:gradFill flip="none" rotWithShape="1">
            <a:gsLst>
              <a:gs pos="0">
                <a:srgbClr val="FFFF00"/>
              </a:gs>
              <a:gs pos="100000">
                <a:srgbClr val="FFC000"/>
              </a:gs>
            </a:gsLst>
            <a:lin ang="5400000" scaled="1"/>
            <a:tileRect/>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a:solidFill>
                  <a:srgbClr val="C00000"/>
                </a:solidFill>
                <a:latin typeface="微软雅黑" panose="020B0503020204020204" pitchFamily="34" charset="-122"/>
                <a:ea typeface="微软雅黑" panose="020B0503020204020204" pitchFamily="34" charset="-122"/>
              </a:rPr>
              <a:t>综合能力提升练</a:t>
            </a:r>
            <a:endParaRPr lang="zh-CN" altLang="en-US" sz="1200"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栏目三">
    <p:spTree>
      <p:nvGrpSpPr>
        <p:cNvPr id="1" name=""/>
        <p:cNvGrpSpPr/>
        <p:nvPr/>
      </p:nvGrpSpPr>
      <p:grpSpPr>
        <a:xfrm>
          <a:off x="0" y="0"/>
          <a:ext cx="0" cy="0"/>
          <a:chOff x="0" y="0"/>
          <a:chExt cx="0" cy="0"/>
        </a:xfrm>
      </p:grpSpPr>
      <p:sp>
        <p:nvSpPr>
          <p:cNvPr id="10" name="同侧圆角矩形 9">
            <a:hlinkClick r:id="rId2" action="ppaction://hlinksldjump" tooltip="点击进入"/>
          </p:cNvPr>
          <p:cNvSpPr/>
          <p:nvPr userDrawn="1"/>
        </p:nvSpPr>
        <p:spPr>
          <a:xfrm>
            <a:off x="6259666" y="352408"/>
            <a:ext cx="1367032" cy="323433"/>
          </a:xfrm>
          <a:prstGeom prst="round2SameRect">
            <a:avLst/>
          </a:prstGeom>
          <a:gradFill flip="none" rotWithShape="1">
            <a:gsLst>
              <a:gs pos="0">
                <a:srgbClr val="FFFF00"/>
              </a:gs>
              <a:gs pos="100000">
                <a:srgbClr val="FFC000"/>
              </a:gs>
            </a:gsLst>
            <a:lin ang="5400000" scaled="1"/>
            <a:tileRect/>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a:solidFill>
                  <a:srgbClr val="C00000"/>
                </a:solidFill>
                <a:latin typeface="微软雅黑" panose="020B0503020204020204" pitchFamily="34" charset="-122"/>
                <a:ea typeface="微软雅黑" panose="020B0503020204020204" pitchFamily="34" charset="-122"/>
              </a:rPr>
              <a:t>拓展探究突破练</a:t>
            </a:r>
            <a:endParaRPr lang="zh-CN" altLang="en-US" sz="1200"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栏目四">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lIns="68580" tIns="34290" rIns="68580" bIns="34290" anchor="b"/>
          <a:lstStyle>
            <a:lvl1pPr>
              <a:defRPr sz="2400"/>
            </a:lvl1pPr>
          </a:lstStyle>
          <a:p>
            <a:r>
              <a:rPr lang="zh-CN" altLang="en-US"/>
              <a:t>单击此处编辑母版标题样式</a:t>
            </a:r>
          </a:p>
        </p:txBody>
      </p:sp>
      <p:sp>
        <p:nvSpPr>
          <p:cNvPr id="3" name="内容占位符 2"/>
          <p:cNvSpPr>
            <a:spLocks noGrp="1"/>
          </p:cNvSpPr>
          <p:nvPr>
            <p:ph idx="1" hasCustomPrompt="1"/>
          </p:nvPr>
        </p:nvSpPr>
        <p:spPr>
          <a:xfrm>
            <a:off x="3887391" y="740569"/>
            <a:ext cx="4629150" cy="3655219"/>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629841" y="1543050"/>
            <a:ext cx="2949178" cy="2858691"/>
          </a:xfrm>
          <a:prstGeom prst="rect">
            <a:avLst/>
          </a:prstGeo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lIns="68580" tIns="34290" rIns="68580" bIns="34290"/>
          <a:lstStyle/>
          <a:p>
            <a:fld id="{FD3B61F3-DABD-4D26-8DF9-C03C8A069B9B}" type="datetimeFigureOut">
              <a:rPr lang="zh-CN" altLang="en-US" smtClean="0"/>
              <a:t>2019/11/29</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lIns="68580" tIns="34290" rIns="68580" bIns="34290"/>
          <a:lstStyle/>
          <a:p>
            <a:fld id="{C29070B1-5320-4AD1-9F6B-8453A41EDFD3}"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lIns="68580" tIns="34290" rIns="68580" bIns="34290"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p>
        </p:txBody>
      </p:sp>
      <p:sp>
        <p:nvSpPr>
          <p:cNvPr id="4" name="文本占位符 3"/>
          <p:cNvSpPr>
            <a:spLocks noGrp="1"/>
          </p:cNvSpPr>
          <p:nvPr>
            <p:ph type="body" sz="half" idx="2" hasCustomPrompt="1"/>
          </p:nvPr>
        </p:nvSpPr>
        <p:spPr>
          <a:xfrm>
            <a:off x="629841" y="1543050"/>
            <a:ext cx="2949178" cy="2858691"/>
          </a:xfrm>
          <a:prstGeom prst="rect">
            <a:avLst/>
          </a:prstGeo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lIns="68580" tIns="34290" rIns="68580" bIns="34290"/>
          <a:lstStyle/>
          <a:p>
            <a:fld id="{FD3B61F3-DABD-4D26-8DF9-C03C8A069B9B}" type="datetimeFigureOut">
              <a:rPr lang="zh-CN" altLang="en-US" smtClean="0"/>
              <a:t>2019/11/29</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lIns="68580" tIns="34290" rIns="68580" bIns="34290"/>
          <a:lstStyle/>
          <a:p>
            <a:fld id="{C29070B1-5320-4AD1-9F6B-8453A41EDFD3}"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849058" y="0"/>
            <a:ext cx="6829425" cy="350535"/>
          </a:xfrm>
          <a:prstGeom prst="rect">
            <a:avLst/>
          </a:prstGeom>
        </p:spPr>
        <p:txBody>
          <a:bodyPr lIns="68580" tIns="34290" rIns="68580" bIns="34290"/>
          <a:lstStyle/>
          <a:p>
            <a:r>
              <a:rPr lang="zh-CN" altLang="en-US"/>
              <a:t>单击此处编辑母版标题样式</a:t>
            </a:r>
          </a:p>
        </p:txBody>
      </p:sp>
      <p:sp>
        <p:nvSpPr>
          <p:cNvPr id="3" name="竖排文字占位符 2"/>
          <p:cNvSpPr>
            <a:spLocks noGrp="1"/>
          </p:cNvSpPr>
          <p:nvPr>
            <p:ph type="body" orient="vert" idx="1" hasCustomPrompt="1"/>
          </p:nvPr>
        </p:nvSpPr>
        <p:spPr>
          <a:xfrm>
            <a:off x="628650" y="1352551"/>
            <a:ext cx="7886700" cy="3280172"/>
          </a:xfrm>
          <a:prstGeom prst="rect">
            <a:avLst/>
          </a:prstGeom>
        </p:spPr>
        <p:txBody>
          <a:bodyPr vert="eaVert" lIns="68580" tIns="34290" rIns="68580" bIns="3429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lIns="68580" tIns="34290" rIns="68580" bIns="34290"/>
          <a:lstStyle/>
          <a:p>
            <a:fld id="{FD3B61F3-DABD-4D26-8DF9-C03C8A069B9B}" type="datetimeFigureOut">
              <a:rPr lang="zh-CN" altLang="en-US" smtClean="0"/>
              <a:t>2019/11/29</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lIns="68580" tIns="34290" rIns="68580" bIns="34290"/>
          <a:lstStyle/>
          <a:p>
            <a:fld id="{C29070B1-5320-4AD1-9F6B-8453A41EDFD3}"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1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p:nvSpPr>
        <p:spPr>
          <a:xfrm>
            <a:off x="1849058" y="350535"/>
            <a:ext cx="6272543" cy="331005"/>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p>
        </p:txBody>
      </p:sp>
      <p:sp>
        <p:nvSpPr>
          <p:cNvPr id="8" name="矩形 7"/>
          <p:cNvSpPr/>
          <p:nvPr/>
        </p:nvSpPr>
        <p:spPr>
          <a:xfrm>
            <a:off x="0" y="5053785"/>
            <a:ext cx="9157036" cy="96190"/>
          </a:xfrm>
          <a:prstGeom prst="rect">
            <a:avLst/>
          </a:prstGeom>
          <a:solidFill>
            <a:srgbClr val="02B0F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dirty="0"/>
          </a:p>
        </p:txBody>
      </p:sp>
      <p:sp>
        <p:nvSpPr>
          <p:cNvPr id="9" name="矩形 8"/>
          <p:cNvSpPr/>
          <p:nvPr/>
        </p:nvSpPr>
        <p:spPr>
          <a:xfrm>
            <a:off x="8172400" y="350535"/>
            <a:ext cx="971600" cy="331005"/>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C000"/>
              </a:solidFill>
            </a:endParaRPr>
          </a:p>
        </p:txBody>
      </p:sp>
      <p:sp>
        <p:nvSpPr>
          <p:cNvPr id="10" name="矩形 9"/>
          <p:cNvSpPr/>
          <p:nvPr/>
        </p:nvSpPr>
        <p:spPr>
          <a:xfrm>
            <a:off x="1" y="0"/>
            <a:ext cx="1817694" cy="681540"/>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a:latin typeface="黑体" panose="02010600030101010101" pitchFamily="2" charset="-122"/>
                <a:ea typeface="黑体" panose="02010600030101010101" pitchFamily="2" charset="-122"/>
              </a:rPr>
              <a:t>第二十一章</a:t>
            </a:r>
          </a:p>
        </p:txBody>
      </p:sp>
      <p:sp>
        <p:nvSpPr>
          <p:cNvPr id="12" name="同侧圆角矩形 11">
            <a:hlinkClick r:id="rId12" action="ppaction://hlinksldjump" tooltip="点击进入"/>
          </p:cNvPr>
          <p:cNvSpPr/>
          <p:nvPr/>
        </p:nvSpPr>
        <p:spPr>
          <a:xfrm>
            <a:off x="2124980" y="364298"/>
            <a:ext cx="1367032" cy="294030"/>
          </a:xfrm>
          <a:prstGeom prst="round2SameRect">
            <a:avLst/>
          </a:prstGeom>
          <a:gradFill flip="none" rotWithShape="1">
            <a:gsLst>
              <a:gs pos="0">
                <a:srgbClr val="17B7FF"/>
              </a:gs>
              <a:gs pos="100000">
                <a:srgbClr val="00A1E9"/>
              </a:gs>
            </a:gsLst>
            <a:lin ang="5400000" scaled="1"/>
            <a:tileRect/>
          </a:gradFill>
          <a:ln>
            <a:solidFill>
              <a:srgbClr val="00A1E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a:solidFill>
                  <a:schemeClr val="bg1"/>
                </a:solidFill>
                <a:latin typeface="微软雅黑" panose="020B0503020204020204" pitchFamily="34" charset="-122"/>
                <a:ea typeface="微软雅黑" panose="020B0503020204020204" pitchFamily="34" charset="-122"/>
              </a:rPr>
              <a:t>知识要点基础练</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灯片编号占位符 3"/>
          <p:cNvSpPr txBox="1"/>
          <p:nvPr/>
        </p:nvSpPr>
        <p:spPr>
          <a:xfrm>
            <a:off x="8226106" y="368538"/>
            <a:ext cx="917895" cy="300755"/>
          </a:xfrm>
          <a:prstGeom prst="rect">
            <a:avLst/>
          </a:prstGeom>
        </p:spPr>
        <p:txBody>
          <a:bodyPr lIns="68580" tIns="34290" rIns="68580" bIns="34290" anchor="ctr"/>
          <a:lstStyle>
            <a:defPPr>
              <a:defRPr lang="zh-CN"/>
            </a:defPPr>
            <a:lvl1pPr marL="0" algn="l" defTabSz="914400" rtl="0" eaLnBrk="1" latinLnBrk="0" hangingPunct="1">
              <a:defRPr sz="1800" kern="1200">
                <a:solidFill>
                  <a:srgbClr val="FFC000"/>
                </a:solidFill>
                <a:latin typeface="+mj-ea"/>
                <a:ea typeface="+mj-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lumMod val="95000"/>
                  </a:schemeClr>
                </a:solidFill>
              </a:rPr>
              <a:t>-</a:t>
            </a:r>
            <a:fld id="{4BF17FCF-D4DA-449D-A468-DDB7E43619E6}" type="slidenum">
              <a:rPr lang="zh-CN" altLang="en-US" dirty="0" smtClean="0">
                <a:solidFill>
                  <a:schemeClr val="bg1">
                    <a:lumMod val="95000"/>
                  </a:schemeClr>
                </a:solidFill>
              </a:rPr>
              <a:t>‹#›</a:t>
            </a:fld>
            <a:r>
              <a:rPr lang="en-US" altLang="zh-CN" dirty="0">
                <a:solidFill>
                  <a:schemeClr val="bg1">
                    <a:lumMod val="95000"/>
                  </a:schemeClr>
                </a:solidFill>
              </a:rPr>
              <a:t>-</a:t>
            </a:r>
            <a:endParaRPr lang="zh-CN" altLang="en-US" dirty="0">
              <a:solidFill>
                <a:schemeClr val="bg1">
                  <a:lumMod val="95000"/>
                </a:schemeClr>
              </a:solidFill>
            </a:endParaRPr>
          </a:p>
        </p:txBody>
      </p:sp>
      <p:sp>
        <p:nvSpPr>
          <p:cNvPr id="18" name="同侧圆角矩形 17">
            <a:hlinkClick r:id="rId13" action="ppaction://hlinksldjump" tooltip="点击进入"/>
          </p:cNvPr>
          <p:cNvSpPr/>
          <p:nvPr/>
        </p:nvSpPr>
        <p:spPr>
          <a:xfrm>
            <a:off x="4231894" y="364298"/>
            <a:ext cx="1367032" cy="294030"/>
          </a:xfrm>
          <a:prstGeom prst="round2SameRect">
            <a:avLst/>
          </a:prstGeom>
          <a:gradFill flip="none" rotWithShape="1">
            <a:gsLst>
              <a:gs pos="0">
                <a:srgbClr val="17B7FF"/>
              </a:gs>
              <a:gs pos="100000">
                <a:srgbClr val="00A1E9"/>
              </a:gs>
            </a:gsLst>
            <a:lin ang="5400000" scaled="1"/>
            <a:tileRect/>
          </a:gradFill>
          <a:ln>
            <a:solidFill>
              <a:srgbClr val="00A1E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a:solidFill>
                  <a:schemeClr val="bg1"/>
                </a:solidFill>
                <a:latin typeface="微软雅黑" panose="020B0503020204020204" pitchFamily="34" charset="-122"/>
                <a:ea typeface="微软雅黑" panose="020B0503020204020204" pitchFamily="34" charset="-122"/>
              </a:rPr>
              <a:t>综合能力提升练</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9" name="同侧圆角矩形 18">
            <a:hlinkClick r:id="rId14" action="ppaction://hlinksldjump" tooltip="点击进入"/>
          </p:cNvPr>
          <p:cNvSpPr/>
          <p:nvPr/>
        </p:nvSpPr>
        <p:spPr>
          <a:xfrm>
            <a:off x="6256921" y="364298"/>
            <a:ext cx="1367032" cy="294030"/>
          </a:xfrm>
          <a:prstGeom prst="round2SameRect">
            <a:avLst/>
          </a:prstGeom>
          <a:gradFill flip="none" rotWithShape="1">
            <a:gsLst>
              <a:gs pos="0">
                <a:srgbClr val="17B7FF"/>
              </a:gs>
              <a:gs pos="100000">
                <a:srgbClr val="00A1E9"/>
              </a:gs>
            </a:gsLst>
            <a:lin ang="5400000" scaled="1"/>
            <a:tileRect/>
          </a:gradFill>
          <a:ln>
            <a:solidFill>
              <a:srgbClr val="00A1E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a:solidFill>
                  <a:schemeClr val="bg1"/>
                </a:solidFill>
                <a:latin typeface="微软雅黑" panose="020B0503020204020204" pitchFamily="34" charset="-122"/>
                <a:ea typeface="微软雅黑" panose="020B0503020204020204" pitchFamily="34" charset="-122"/>
              </a:rPr>
              <a:t>拓展探究突破练</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 name="标题 1"/>
          <p:cNvSpPr txBox="1"/>
          <p:nvPr/>
        </p:nvSpPr>
        <p:spPr>
          <a:xfrm>
            <a:off x="2039558" y="0"/>
            <a:ext cx="6829425" cy="350535"/>
          </a:xfrm>
          <a:prstGeom prst="rect">
            <a:avLst/>
          </a:prstGeom>
        </p:spPr>
        <p:txBody>
          <a:bodyPr lIns="68580" tIns="34290" rIns="68580" bIns="34290" anchor="b"/>
          <a:lstStyle>
            <a:lvl1pPr algn="l" defTabSz="914400" rtl="0" eaLnBrk="1" latinLnBrk="0" hangingPunct="1">
              <a:lnSpc>
                <a:spcPct val="90000"/>
              </a:lnSpc>
              <a:spcBef>
                <a:spcPct val="0"/>
              </a:spcBef>
              <a:buNone/>
              <a:defRPr lang="zh-CN" altLang="zh-CN" sz="2000" b="1" i="0" kern="1200" smtClean="0">
                <a:solidFill>
                  <a:schemeClr val="tx1"/>
                </a:solidFill>
                <a:effectLst/>
                <a:latin typeface="+mj-lt"/>
                <a:ea typeface="+mj-ea"/>
                <a:cs typeface="+mj-cs"/>
              </a:defRPr>
            </a:lvl1pPr>
          </a:lstStyle>
          <a:p>
            <a:r>
              <a:rPr lang="zh-CN" altLang="zh-CN" sz="1500" b="1" i="0" kern="1200" dirty="0">
                <a:solidFill>
                  <a:schemeClr val="tx1"/>
                </a:solidFill>
                <a:effectLst/>
                <a:latin typeface="+mj-lt"/>
                <a:ea typeface="+mj-ea"/>
                <a:cs typeface="+mj-cs"/>
              </a:rPr>
              <a:t>第</a:t>
            </a:r>
            <a:r>
              <a:rPr lang="en-US" altLang="zh-CN" sz="1500" b="1" i="0" kern="1200" dirty="0">
                <a:solidFill>
                  <a:schemeClr val="tx1"/>
                </a:solidFill>
                <a:effectLst/>
                <a:latin typeface="+mj-lt"/>
                <a:ea typeface="+mj-ea"/>
                <a:cs typeface="+mj-cs"/>
              </a:rPr>
              <a:t>1</a:t>
            </a:r>
            <a:r>
              <a:rPr lang="zh-CN" altLang="zh-CN" sz="1500" b="1" i="0" kern="1200" dirty="0">
                <a:solidFill>
                  <a:schemeClr val="tx1"/>
                </a:solidFill>
                <a:effectLst/>
                <a:latin typeface="+mj-lt"/>
                <a:ea typeface="+mj-ea"/>
                <a:cs typeface="+mj-cs"/>
              </a:rPr>
              <a:t>节　现代顺风耳</a:t>
            </a:r>
            <a:r>
              <a:rPr lang="en-US" altLang="zh-CN" sz="1500" b="1" i="0" kern="1200" dirty="0">
                <a:solidFill>
                  <a:schemeClr val="tx1"/>
                </a:solidFill>
                <a:effectLst/>
                <a:latin typeface="+mj-lt"/>
                <a:ea typeface="+mj-ea"/>
                <a:cs typeface="+mj-cs"/>
              </a:rPr>
              <a:t>──</a:t>
            </a:r>
            <a:r>
              <a:rPr lang="zh-CN" altLang="zh-CN" sz="1500" b="1" i="0" kern="1200" dirty="0">
                <a:solidFill>
                  <a:schemeClr val="tx1"/>
                </a:solidFill>
                <a:effectLst/>
                <a:latin typeface="+mj-lt"/>
                <a:ea typeface="+mj-ea"/>
                <a:cs typeface="+mj-cs"/>
              </a:rPr>
              <a:t>电话</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lnSpc>
          <a:spcPct val="90000"/>
        </a:lnSpc>
        <a:spcBef>
          <a:spcPct val="0"/>
        </a:spcBef>
        <a:buNone/>
        <a:defRPr lang="zh-CN" altLang="zh-CN" sz="1500" b="1" i="0" kern="1200" smtClean="0">
          <a:solidFill>
            <a:schemeClr val="tx1"/>
          </a:solidFill>
          <a:effectLst/>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3702086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package" Target="../embeddings/Microsoft_Word___2.docx"/></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3.emf"/><Relationship Id="rId4" Type="http://schemas.openxmlformats.org/officeDocument/2006/relationships/package" Target="../embeddings/Microsoft_Word___3.docx"/></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__4.docx"/><Relationship Id="rId2" Type="http://schemas.openxmlformats.org/officeDocument/2006/relationships/slideLayout" Target="../slideLayouts/slideLayout5.xml"/><Relationship Id="rId1" Type="http://schemas.openxmlformats.org/officeDocument/2006/relationships/vmlDrawing" Target="../drawings/vmlDrawing4.v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package" Target="../embeddings/Microsoft_Word___1.docx"/></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sz="4000" dirty="0" smtClean="0">
                <a:effectLst>
                  <a:outerShdw blurRad="38100" dist="38100" dir="2700000" algn="tl">
                    <a:srgbClr val="000000">
                      <a:alpha val="43137"/>
                    </a:srgbClr>
                  </a:outerShdw>
                </a:effectLst>
              </a:rPr>
              <a:t>第</a:t>
            </a:r>
            <a:r>
              <a:rPr lang="en-US" altLang="zh-CN" sz="4000" dirty="0">
                <a:effectLst>
                  <a:outerShdw blurRad="38100" dist="38100" dir="2700000" algn="tl">
                    <a:srgbClr val="000000">
                      <a:alpha val="43137"/>
                    </a:srgbClr>
                  </a:outerShdw>
                </a:effectLst>
              </a:rPr>
              <a:t>1</a:t>
            </a:r>
            <a:r>
              <a:rPr lang="zh-CN" altLang="zh-CN" sz="4000" dirty="0">
                <a:effectLst>
                  <a:outerShdw blurRad="38100" dist="38100" dir="2700000" algn="tl">
                    <a:srgbClr val="000000">
                      <a:alpha val="43137"/>
                    </a:srgbClr>
                  </a:outerShdw>
                </a:effectLst>
              </a:rPr>
              <a:t>节　现代顺风耳</a:t>
            </a:r>
            <a:r>
              <a:rPr lang="en-US" altLang="zh-CN" sz="4000" dirty="0">
                <a:effectLst>
                  <a:outerShdw blurRad="38100" dist="38100" dir="2700000" algn="tl">
                    <a:srgbClr val="000000">
                      <a:alpha val="43137"/>
                    </a:srgbClr>
                  </a:outerShdw>
                </a:effectLst>
              </a:rPr>
              <a:t>──</a:t>
            </a:r>
            <a:r>
              <a:rPr lang="zh-CN" altLang="zh-CN" sz="4000" dirty="0">
                <a:effectLst>
                  <a:outerShdw blurRad="38100" dist="38100" dir="2700000" algn="tl">
                    <a:srgbClr val="000000">
                      <a:alpha val="43137"/>
                    </a:srgbClr>
                  </a:outerShdw>
                </a:effectLst>
              </a:rPr>
              <a:t>电</a:t>
            </a:r>
            <a:r>
              <a:rPr lang="zh-CN" altLang="zh-CN" sz="4000" dirty="0" smtClean="0">
                <a:effectLst>
                  <a:outerShdw blurRad="38100" dist="38100" dir="2700000" algn="tl">
                    <a:srgbClr val="000000">
                      <a:alpha val="43137"/>
                    </a:srgbClr>
                  </a:outerShdw>
                </a:effectLst>
              </a:rPr>
              <a:t>话</a:t>
            </a:r>
            <a:endParaRPr lang="zh-CN" altLang="zh-CN" sz="4000" dirty="0">
              <a:effectLst>
                <a:outerShdw blurRad="38100" dist="38100" dir="2700000" algn="tl">
                  <a:srgbClr val="000000">
                    <a:alpha val="43137"/>
                  </a:srgbClr>
                </a:outerShdw>
              </a:effectLst>
            </a:endParaRPr>
          </a:p>
        </p:txBody>
      </p:sp>
      <p:sp>
        <p:nvSpPr>
          <p:cNvPr id="3" name="矩形 2"/>
          <p:cNvSpPr/>
          <p:nvPr/>
        </p:nvSpPr>
        <p:spPr>
          <a:xfrm>
            <a:off x="0" y="948916"/>
            <a:ext cx="9144000" cy="561692"/>
          </a:xfrm>
          <a:prstGeom prst="rect">
            <a:avLst/>
          </a:prstGeom>
        </p:spPr>
        <p:txBody>
          <a:bodyPr wrap="square" lIns="68580" tIns="34290" rIns="68580" bIns="34290">
            <a:spAutoFit/>
          </a:bodyPr>
          <a:lstStyle/>
          <a:p>
            <a:pPr algn="ctr"/>
            <a:r>
              <a:rPr lang="zh-CN" altLang="zh-CN" sz="3200" dirty="0"/>
              <a:t>第二十一章　信息的传递</a:t>
            </a:r>
            <a:endParaRPr lang="zh-CN" altLang="en-US" sz="3200" dirty="0"/>
          </a:p>
        </p:txBody>
      </p:sp>
      <p:sp>
        <p:nvSpPr>
          <p:cNvPr id="4" name="矩形 3"/>
          <p:cNvSpPr/>
          <p:nvPr/>
        </p:nvSpPr>
        <p:spPr>
          <a:xfrm>
            <a:off x="0" y="4242128"/>
            <a:ext cx="9144000" cy="470257"/>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400" b="1" kern="0" dirty="0" smtClean="0">
                <a:solidFill>
                  <a:srgbClr val="000000"/>
                </a:solidFill>
                <a:latin typeface="微软雅黑" panose="020B0503020204020204" pitchFamily="34" charset="-122"/>
                <a:ea typeface="微软雅黑" panose="020B0503020204020204" pitchFamily="34" charset="-122"/>
              </a:rPr>
              <a:t>第一</a:t>
            </a:r>
            <a:r>
              <a:rPr lang="en-US" altLang="zh-CN" sz="2400" b="1" kern="0" dirty="0" smtClean="0">
                <a:solidFill>
                  <a:srgbClr val="000000"/>
                </a:solidFill>
                <a:latin typeface="微软雅黑" panose="020B0503020204020204" pitchFamily="34" charset="-122"/>
                <a:ea typeface="微软雅黑" panose="020B0503020204020204" pitchFamily="34" charset="-122"/>
              </a:rPr>
              <a:t>PPT</a:t>
            </a:r>
            <a:r>
              <a:rPr lang="zh-CN" altLang="en-US" sz="2400" b="1" kern="0" dirty="0" smtClean="0">
                <a:solidFill>
                  <a:srgbClr val="000000"/>
                </a:solidFill>
                <a:latin typeface="微软雅黑" panose="020B0503020204020204" pitchFamily="34" charset="-122"/>
                <a:ea typeface="微软雅黑" panose="020B0503020204020204" pitchFamily="34" charset="-122"/>
              </a:rPr>
              <a:t>模板网</a:t>
            </a:r>
            <a:r>
              <a:rPr lang="en-US" altLang="zh-CN" sz="2400" b="1" kern="0" dirty="0" smtClean="0">
                <a:solidFill>
                  <a:srgbClr val="000000"/>
                </a:solidFill>
                <a:latin typeface="微软雅黑" panose="020B0503020204020204" pitchFamily="34" charset="-122"/>
                <a:ea typeface="微软雅黑" panose="020B0503020204020204" pitchFamily="34" charset="-122"/>
              </a:rPr>
              <a:t>-WWW.1PPT.COM</a:t>
            </a:r>
            <a:endParaRPr lang="en-US" altLang="zh-CN" sz="2400" b="1"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nvGraphicFramePr>
        <p:xfrm>
          <a:off x="1524000" y="979455"/>
          <a:ext cx="6096000" cy="4164046"/>
        </p:xfrm>
        <a:graphic>
          <a:graphicData uri="http://schemas.openxmlformats.org/presentationml/2006/ole">
            <mc:AlternateContent xmlns:mc="http://schemas.openxmlformats.org/markup-compatibility/2006">
              <mc:Choice xmlns:v="urn:schemas-microsoft-com:vml" Requires="v">
                <p:oleObj spid="_x0000_s2055" name="Document" r:id="rId4" imgW="3839210" imgH="2621280" progId="Word.Document.12">
                  <p:embed/>
                </p:oleObj>
              </mc:Choice>
              <mc:Fallback>
                <p:oleObj name="Document" r:id="rId4" imgW="3839210" imgH="2621280" progId="Word.Document.12">
                  <p:embed/>
                  <p:pic>
                    <p:nvPicPr>
                      <p:cNvPr id="0" name="图片 2051"/>
                      <p:cNvPicPr/>
                      <p:nvPr/>
                    </p:nvPicPr>
                    <p:blipFill>
                      <a:blip r:embed="rId5"/>
                      <a:stretch>
                        <a:fillRect/>
                      </a:stretch>
                    </p:blipFill>
                    <p:spPr>
                      <a:xfrm>
                        <a:off x="1524000" y="979455"/>
                        <a:ext cx="6096000" cy="4164046"/>
                      </a:xfrm>
                      <a:prstGeom prst="rect">
                        <a:avLst/>
                      </a:prstGeom>
                    </p:spPr>
                  </p:pic>
                </p:oleObj>
              </mc:Fallback>
            </mc:AlternateContent>
          </a:graphicData>
        </a:graphic>
      </p:graphicFrame>
      <p:sp>
        <p:nvSpPr>
          <p:cNvPr id="3" name="矩形 2"/>
          <p:cNvSpPr/>
          <p:nvPr/>
        </p:nvSpPr>
        <p:spPr>
          <a:xfrm>
            <a:off x="4278839" y="2365513"/>
            <a:ext cx="193770" cy="206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nvGraphicFramePr>
        <p:xfrm>
          <a:off x="2105366" y="971135"/>
          <a:ext cx="4933269" cy="4286250"/>
        </p:xfrm>
        <a:graphic>
          <a:graphicData uri="http://schemas.openxmlformats.org/presentationml/2006/ole">
            <mc:AlternateContent xmlns:mc="http://schemas.openxmlformats.org/markup-compatibility/2006">
              <mc:Choice xmlns:v="urn:schemas-microsoft-com:vml" Requires="v">
                <p:oleObj spid="_x0000_s3079" name="Document" r:id="rId4" imgW="3839210" imgH="3335020" progId="Word.Document.12">
                  <p:embed/>
                </p:oleObj>
              </mc:Choice>
              <mc:Fallback>
                <p:oleObj name="Document" r:id="rId4" imgW="3839210" imgH="3335020" progId="Word.Document.12">
                  <p:embed/>
                  <p:pic>
                    <p:nvPicPr>
                      <p:cNvPr id="0" name="图片 3075"/>
                      <p:cNvPicPr/>
                      <p:nvPr/>
                    </p:nvPicPr>
                    <p:blipFill>
                      <a:blip r:embed="rId5"/>
                      <a:stretch>
                        <a:fillRect/>
                      </a:stretch>
                    </p:blipFill>
                    <p:spPr>
                      <a:xfrm>
                        <a:off x="2105366" y="971135"/>
                        <a:ext cx="4933269" cy="4286250"/>
                      </a:xfrm>
                      <a:prstGeom prst="rect">
                        <a:avLst/>
                      </a:prstGeom>
                    </p:spPr>
                  </p:pic>
                </p:oleObj>
              </mc:Fallback>
            </mc:AlternateContent>
          </a:graphicData>
        </a:graphic>
      </p:graphicFrame>
      <p:sp>
        <p:nvSpPr>
          <p:cNvPr id="3" name="矩形 2"/>
          <p:cNvSpPr/>
          <p:nvPr/>
        </p:nvSpPr>
        <p:spPr>
          <a:xfrm>
            <a:off x="2226365" y="1649896"/>
            <a:ext cx="188843" cy="238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extLst>
              <p:ext uri="{D42A27DB-BD31-4B8C-83A1-F6EECF244321}">
                <p14:modId xmlns:p14="http://schemas.microsoft.com/office/powerpoint/2010/main" val="3417338078"/>
              </p:ext>
            </p:extLst>
          </p:nvPr>
        </p:nvGraphicFramePr>
        <p:xfrm>
          <a:off x="1524000" y="905289"/>
          <a:ext cx="6096000" cy="3523422"/>
        </p:xfrm>
        <a:graphic>
          <a:graphicData uri="http://schemas.openxmlformats.org/presentationml/2006/ole">
            <mc:AlternateContent xmlns:mc="http://schemas.openxmlformats.org/markup-compatibility/2006">
              <mc:Choice xmlns:v="urn:schemas-microsoft-com:vml" Requires="v">
                <p:oleObj spid="_x0000_s4103" name="文档" r:id="rId3" imgW="3835925" imgH="2216240" progId="Word.Document.12">
                  <p:embed/>
                </p:oleObj>
              </mc:Choice>
              <mc:Fallback>
                <p:oleObj name="文档" r:id="rId3" imgW="3835925" imgH="2216240" progId="Word.Document.12">
                  <p:embed/>
                  <p:pic>
                    <p:nvPicPr>
                      <p:cNvPr id="0" name="图片 4099"/>
                      <p:cNvPicPr/>
                      <p:nvPr/>
                    </p:nvPicPr>
                    <p:blipFill>
                      <a:blip r:embed="rId4"/>
                      <a:stretch>
                        <a:fillRect/>
                      </a:stretch>
                    </p:blipFill>
                    <p:spPr>
                      <a:xfrm>
                        <a:off x="1524000" y="905289"/>
                        <a:ext cx="6096000" cy="3523422"/>
                      </a:xfrm>
                      <a:prstGeom prst="rect">
                        <a:avLst/>
                      </a:prstGeom>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1578120"/>
            <a:ext cx="6096000" cy="2266774"/>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en-US" altLang="zh-CN" sz="1700" dirty="0">
                <a:solidFill>
                  <a:srgbClr val="FF00FF"/>
                </a:solidFill>
                <a:latin typeface="Times New Roman" panose="02020603050405020304" pitchFamily="18" charset="0"/>
                <a:cs typeface="Times New Roman" panose="02020603050405020304" pitchFamily="18" charset="0"/>
              </a:rPr>
              <a:t>(  1  )</a:t>
            </a:r>
            <a:r>
              <a:rPr lang="zh-CN" altLang="zh-CN" sz="1700" dirty="0">
                <a:solidFill>
                  <a:srgbClr val="FF00FF"/>
                </a:solidFill>
                <a:latin typeface="Times New Roman" panose="02020603050405020304" pitchFamily="18" charset="0"/>
                <a:cs typeface="Times New Roman" panose="02020603050405020304" pitchFamily="18" charset="0"/>
              </a:rPr>
              <a:t>两根炭棒压得越紧</a:t>
            </a:r>
            <a:r>
              <a:rPr lang="en-US" altLang="zh-CN" sz="1700" dirty="0">
                <a:solidFill>
                  <a:srgbClr val="FF00FF"/>
                </a:solidFill>
                <a:latin typeface="Times New Roman" panose="02020603050405020304" pitchFamily="18" charset="0"/>
                <a:cs typeface="Times New Roman" panose="02020603050405020304" pitchFamily="18" charset="0"/>
              </a:rPr>
              <a:t>,</a:t>
            </a:r>
            <a:r>
              <a:rPr lang="zh-CN" altLang="zh-CN" sz="1700" dirty="0">
                <a:solidFill>
                  <a:srgbClr val="FF00FF"/>
                </a:solidFill>
                <a:latin typeface="Times New Roman" panose="02020603050405020304" pitchFamily="18" charset="0"/>
                <a:cs typeface="Times New Roman" panose="02020603050405020304" pitchFamily="18" charset="0"/>
              </a:rPr>
              <a:t>灯泡越亮</a:t>
            </a:r>
            <a:r>
              <a:rPr lang="en-US" altLang="zh-CN" sz="1700" dirty="0">
                <a:solidFill>
                  <a:srgbClr val="FF00FF"/>
                </a:solidFill>
                <a:latin typeface="Times New Roman" panose="02020603050405020304" pitchFamily="18" charset="0"/>
                <a:cs typeface="Times New Roman" panose="02020603050405020304" pitchFamily="18" charset="0"/>
              </a:rPr>
              <a:t>,</a:t>
            </a:r>
            <a:r>
              <a:rPr lang="zh-CN" altLang="zh-CN" sz="1700" dirty="0">
                <a:solidFill>
                  <a:srgbClr val="FF00FF"/>
                </a:solidFill>
                <a:latin typeface="Times New Roman" panose="02020603050405020304" pitchFamily="18" charset="0"/>
                <a:cs typeface="Times New Roman" panose="02020603050405020304" pitchFamily="18" charset="0"/>
              </a:rPr>
              <a:t>表明接触电阻变小而使电流变大</a:t>
            </a:r>
            <a:r>
              <a:rPr lang="en-US" altLang="zh-CN" sz="1700" dirty="0">
                <a:solidFill>
                  <a:srgbClr val="FF00FF"/>
                </a:solidFill>
                <a:latin typeface="Times New Roman" panose="02020603050405020304" pitchFamily="18" charset="0"/>
                <a:cs typeface="Times New Roman" panose="02020603050405020304" pitchFamily="18" charset="0"/>
              </a:rPr>
              <a:t>,</a:t>
            </a:r>
            <a:r>
              <a:rPr lang="zh-CN" altLang="zh-CN" sz="1700" dirty="0">
                <a:solidFill>
                  <a:srgbClr val="FF00FF"/>
                </a:solidFill>
                <a:latin typeface="Times New Roman" panose="02020603050405020304" pitchFamily="18" charset="0"/>
                <a:cs typeface="Times New Roman" panose="02020603050405020304" pitchFamily="18" charset="0"/>
              </a:rPr>
              <a:t>所以此实验说明改变炭棒接触的松紧程度可以改变电路中电流的大小</a:t>
            </a:r>
            <a:r>
              <a:rPr lang="zh-CN" altLang="zh-CN" sz="1700" dirty="0">
                <a:solidFill>
                  <a:srgbClr val="FF00FF"/>
                </a:solidFill>
                <a:latin typeface="NEU-BZ-S92"/>
                <a:ea typeface="Times New Roman" panose="02020603050405020304" pitchFamily="18" charset="0"/>
                <a:cs typeface="Times New Roman" panose="02020603050405020304" pitchFamily="18" charset="0"/>
              </a:rPr>
              <a:t> </a:t>
            </a:r>
            <a:r>
              <a:rPr lang="zh-CN" altLang="zh-CN" sz="1700" dirty="0">
                <a:solidFill>
                  <a:srgbClr val="FF00FF"/>
                </a:solidFill>
                <a:latin typeface="Times New Roman" panose="02020603050405020304" pitchFamily="18" charset="0"/>
                <a:cs typeface="Times New Roman" panose="02020603050405020304" pitchFamily="18" charset="0"/>
              </a:rPr>
              <a:t>。</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FF00FF"/>
                </a:solidFill>
                <a:latin typeface="Times New Roman" panose="02020603050405020304" pitchFamily="18" charset="0"/>
                <a:cs typeface="Times New Roman" panose="02020603050405020304" pitchFamily="18" charset="0"/>
              </a:rPr>
              <a:t>(  2  )</a:t>
            </a:r>
            <a:r>
              <a:rPr lang="zh-CN" altLang="zh-CN" sz="1700" dirty="0">
                <a:solidFill>
                  <a:srgbClr val="FF00FF"/>
                </a:solidFill>
                <a:latin typeface="Times New Roman" panose="02020603050405020304" pitchFamily="18" charset="0"/>
                <a:cs typeface="Times New Roman" panose="02020603050405020304" pitchFamily="18" charset="0"/>
              </a:rPr>
              <a:t>不同点</a:t>
            </a:r>
            <a:r>
              <a:rPr lang="en-US" altLang="zh-CN" sz="1700" dirty="0">
                <a:solidFill>
                  <a:srgbClr val="FF00FF"/>
                </a:solidFill>
                <a:latin typeface="Times New Roman" panose="02020603050405020304" pitchFamily="18" charset="0"/>
                <a:cs typeface="Times New Roman" panose="02020603050405020304" pitchFamily="18" charset="0"/>
              </a:rPr>
              <a:t>:</a:t>
            </a:r>
            <a:r>
              <a:rPr lang="zh-CN" altLang="zh-CN" sz="1700" dirty="0">
                <a:solidFill>
                  <a:srgbClr val="FF00FF"/>
                </a:solidFill>
                <a:latin typeface="Times New Roman" panose="02020603050405020304" pitchFamily="18" charset="0"/>
                <a:cs typeface="Times New Roman" panose="02020603050405020304" pitchFamily="18" charset="0"/>
              </a:rPr>
              <a:t>该实验是将变化的压力转换成变化的电流</a:t>
            </a:r>
            <a:r>
              <a:rPr lang="en-US" altLang="zh-CN" sz="1700" dirty="0">
                <a:solidFill>
                  <a:srgbClr val="FF00FF"/>
                </a:solidFill>
                <a:latin typeface="Times New Roman" panose="02020603050405020304" pitchFamily="18" charset="0"/>
                <a:cs typeface="Times New Roman" panose="02020603050405020304" pitchFamily="18" charset="0"/>
              </a:rPr>
              <a:t>,</a:t>
            </a:r>
            <a:r>
              <a:rPr lang="zh-CN" altLang="zh-CN" sz="1700" dirty="0">
                <a:solidFill>
                  <a:srgbClr val="FF00FF"/>
                </a:solidFill>
                <a:latin typeface="Times New Roman" panose="02020603050405020304" pitchFamily="18" charset="0"/>
                <a:cs typeface="Times New Roman" panose="02020603050405020304" pitchFamily="18" charset="0"/>
              </a:rPr>
              <a:t>炭粒话筒是将变化的声音转换成变化的电流。相同点</a:t>
            </a:r>
            <a:r>
              <a:rPr lang="en-US" altLang="zh-CN" sz="1700" dirty="0">
                <a:solidFill>
                  <a:srgbClr val="FF00FF"/>
                </a:solidFill>
                <a:latin typeface="Times New Roman" panose="02020603050405020304" pitchFamily="18" charset="0"/>
                <a:cs typeface="Times New Roman" panose="02020603050405020304" pitchFamily="18" charset="0"/>
              </a:rPr>
              <a:t>:</a:t>
            </a:r>
            <a:r>
              <a:rPr lang="zh-CN" altLang="zh-CN" sz="1700" dirty="0">
                <a:solidFill>
                  <a:srgbClr val="FF00FF"/>
                </a:solidFill>
                <a:latin typeface="Times New Roman" panose="02020603050405020304" pitchFamily="18" charset="0"/>
                <a:cs typeface="Times New Roman" panose="02020603050405020304" pitchFamily="18" charset="0"/>
              </a:rPr>
              <a:t>二者均是利用炭棒或炭粒之间接触松紧程度的变化引起电阻的变化</a:t>
            </a:r>
            <a:r>
              <a:rPr lang="en-US" altLang="zh-CN" sz="1700" dirty="0">
                <a:solidFill>
                  <a:srgbClr val="FF00FF"/>
                </a:solidFill>
                <a:latin typeface="Times New Roman" panose="02020603050405020304" pitchFamily="18" charset="0"/>
                <a:cs typeface="Times New Roman" panose="02020603050405020304" pitchFamily="18" charset="0"/>
              </a:rPr>
              <a:t>,</a:t>
            </a:r>
            <a:r>
              <a:rPr lang="zh-CN" altLang="zh-CN" sz="1700" dirty="0">
                <a:solidFill>
                  <a:srgbClr val="FF00FF"/>
                </a:solidFill>
                <a:latin typeface="Times New Roman" panose="02020603050405020304" pitchFamily="18" charset="0"/>
                <a:cs typeface="Times New Roman" panose="02020603050405020304" pitchFamily="18" charset="0"/>
              </a:rPr>
              <a:t>从而将外界的变化转换成电流的变化。</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1524000" y="2507933"/>
            <a:ext cx="6096000" cy="15911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48169" y="3294106"/>
            <a:ext cx="7247667" cy="1620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2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2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2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sp>
        <p:nvSpPr>
          <p:cNvPr id="15" name="Rectangle 3"/>
          <p:cNvSpPr>
            <a:spLocks noChangeArrowheads="1"/>
          </p:cNvSpPr>
          <p:nvPr/>
        </p:nvSpPr>
        <p:spPr bwMode="auto">
          <a:xfrm>
            <a:off x="396308" y="2323010"/>
            <a:ext cx="4103687"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161210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2580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1578120"/>
            <a:ext cx="6096000" cy="2266774"/>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zh-CN" altLang="zh-CN" sz="1700" dirty="0">
                <a:solidFill>
                  <a:srgbClr val="FF00FF"/>
                </a:solidFill>
                <a:latin typeface="Arial" panose="020B0604020202020204" pitchFamily="34" charset="0"/>
                <a:ea typeface="黑体" panose="02010600030101010101" pitchFamily="2" charset="-122"/>
                <a:cs typeface="Times New Roman" panose="02020603050405020304" pitchFamily="18" charset="0"/>
              </a:rPr>
              <a:t>知识点</a:t>
            </a:r>
            <a:r>
              <a:rPr lang="en-US" altLang="zh-CN" sz="1700" dirty="0">
                <a:solidFill>
                  <a:srgbClr val="FF00FF"/>
                </a:solidFill>
                <a:latin typeface="Times New Roman" panose="02020603050405020304" pitchFamily="18" charset="0"/>
                <a:cs typeface="Times New Roman" panose="02020603050405020304" pitchFamily="18" charset="0"/>
              </a:rPr>
              <a:t>1</a:t>
            </a:r>
            <a:r>
              <a:rPr lang="zh-CN" altLang="zh-CN" sz="1700" dirty="0">
                <a:solidFill>
                  <a:srgbClr val="FF00FF"/>
                </a:solidFill>
                <a:latin typeface="Times New Roman" panose="02020603050405020304" pitchFamily="18" charset="0"/>
                <a:cs typeface="Times New Roman" panose="02020603050405020304" pitchFamily="18" charset="0"/>
              </a:rPr>
              <a:t>　</a:t>
            </a:r>
            <a:r>
              <a:rPr lang="zh-CN" altLang="zh-CN" sz="1700" dirty="0">
                <a:solidFill>
                  <a:srgbClr val="FF00FF"/>
                </a:solidFill>
                <a:latin typeface="Arial" panose="020B0604020202020204" pitchFamily="34" charset="0"/>
                <a:ea typeface="黑体" panose="02010600030101010101" pitchFamily="2" charset="-122"/>
                <a:cs typeface="Times New Roman" panose="02020603050405020304" pitchFamily="18" charset="0"/>
              </a:rPr>
              <a:t>电流把信息传到远方</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a:t>
            </a:r>
            <a:r>
              <a:rPr lang="zh-CN" altLang="zh-CN" sz="1700" dirty="0">
                <a:solidFill>
                  <a:srgbClr val="000000"/>
                </a:solidFill>
                <a:latin typeface="Times New Roman" panose="02020603050405020304" pitchFamily="18" charset="0"/>
                <a:cs typeface="Times New Roman" panose="02020603050405020304" pitchFamily="18" charset="0"/>
              </a:rPr>
              <a:t>老式电话的话筒把声音变成变化的</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电流　</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电流沿着导线把信息传到远方。在另一端</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电流　</a:t>
            </a:r>
            <a:r>
              <a:rPr lang="zh-CN" altLang="zh-CN" sz="1700" dirty="0">
                <a:solidFill>
                  <a:srgbClr val="000000"/>
                </a:solidFill>
                <a:latin typeface="Times New Roman" panose="02020603050405020304" pitchFamily="18" charset="0"/>
                <a:cs typeface="Times New Roman" panose="02020603050405020304" pitchFamily="18" charset="0"/>
              </a:rPr>
              <a:t>使听筒的膜片振动</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携带信息的</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电流　</a:t>
            </a:r>
            <a:r>
              <a:rPr lang="zh-CN" altLang="zh-CN" sz="1700" dirty="0">
                <a:solidFill>
                  <a:srgbClr val="000000"/>
                </a:solidFill>
                <a:latin typeface="Times New Roman" panose="02020603050405020304" pitchFamily="18" charset="0"/>
                <a:cs typeface="Times New Roman" panose="02020603050405020304" pitchFamily="18" charset="0"/>
              </a:rPr>
              <a:t>又变成了声音。</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2.</a:t>
            </a:r>
            <a:r>
              <a:rPr lang="zh-CN" altLang="zh-CN" sz="1700" dirty="0">
                <a:solidFill>
                  <a:srgbClr val="000000"/>
                </a:solidFill>
                <a:latin typeface="Times New Roman" panose="02020603050405020304" pitchFamily="18" charset="0"/>
                <a:cs typeface="Times New Roman" panose="02020603050405020304" pitchFamily="18" charset="0"/>
              </a:rPr>
              <a:t>在</a:t>
            </a:r>
            <a:r>
              <a:rPr lang="en-US" altLang="zh-CN" sz="1700" dirty="0">
                <a:solidFill>
                  <a:srgbClr val="000000"/>
                </a:solidFill>
                <a:latin typeface="Times New Roman" panose="02020603050405020304" pitchFamily="18" charset="0"/>
                <a:cs typeface="Times New Roman" panose="02020603050405020304" pitchFamily="18" charset="0"/>
              </a:rPr>
              <a:t>1876</a:t>
            </a:r>
            <a:r>
              <a:rPr lang="zh-CN" altLang="zh-CN" sz="1700" dirty="0">
                <a:solidFill>
                  <a:srgbClr val="000000"/>
                </a:solidFill>
                <a:latin typeface="Times New Roman" panose="02020603050405020304" pitchFamily="18" charset="0"/>
                <a:cs typeface="Times New Roman" panose="02020603050405020304" pitchFamily="18" charset="0"/>
              </a:rPr>
              <a:t>年发明电话的科学家是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B</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爱迪生</a:t>
            </a:r>
            <a:r>
              <a:rPr lang="en-US" altLang="zh-CN" sz="1700" dirty="0">
                <a:solidFill>
                  <a:srgbClr val="000000"/>
                </a:solidFill>
                <a:latin typeface="Times New Roman" panose="02020603050405020304" pitchFamily="18" charset="0"/>
                <a:cs typeface="Times New Roman" panose="02020603050405020304" pitchFamily="18" charset="0"/>
              </a:rPr>
              <a:t>	B.</a:t>
            </a:r>
            <a:r>
              <a:rPr lang="zh-CN" altLang="zh-CN" sz="1700" dirty="0">
                <a:solidFill>
                  <a:srgbClr val="000000"/>
                </a:solidFill>
                <a:latin typeface="Times New Roman" panose="02020603050405020304" pitchFamily="18" charset="0"/>
                <a:cs typeface="Times New Roman" panose="02020603050405020304" pitchFamily="18" charset="0"/>
              </a:rPr>
              <a:t>贝尔</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奥斯特</a:t>
            </a:r>
            <a:r>
              <a:rPr lang="en-US" altLang="zh-CN" sz="1700" dirty="0">
                <a:solidFill>
                  <a:srgbClr val="000000"/>
                </a:solidFill>
                <a:latin typeface="Times New Roman" panose="02020603050405020304" pitchFamily="18" charset="0"/>
                <a:cs typeface="Times New Roman" panose="02020603050405020304" pitchFamily="18" charset="0"/>
              </a:rPr>
              <a:t>	D.</a:t>
            </a:r>
            <a:r>
              <a:rPr lang="zh-CN" altLang="zh-CN" sz="1700" dirty="0">
                <a:solidFill>
                  <a:srgbClr val="000000"/>
                </a:solidFill>
                <a:latin typeface="Times New Roman" panose="02020603050405020304" pitchFamily="18" charset="0"/>
                <a:cs typeface="Times New Roman" panose="02020603050405020304" pitchFamily="18" charset="0"/>
              </a:rPr>
              <a:t>法拉第</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5035386" y="1898374"/>
            <a:ext cx="580223" cy="3191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4" name="直接连接符 3"/>
          <p:cNvCxnSpPr/>
          <p:nvPr/>
        </p:nvCxnSpPr>
        <p:spPr>
          <a:xfrm>
            <a:off x="5017431" y="2206770"/>
            <a:ext cx="5802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836458" y="2206770"/>
            <a:ext cx="580223" cy="3191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8" name="直接连接符 7"/>
          <p:cNvCxnSpPr/>
          <p:nvPr/>
        </p:nvCxnSpPr>
        <p:spPr>
          <a:xfrm>
            <a:off x="3818503" y="2515165"/>
            <a:ext cx="5802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524000" y="2571751"/>
            <a:ext cx="553278"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1" name="直接连接符 10"/>
          <p:cNvCxnSpPr/>
          <p:nvPr/>
        </p:nvCxnSpPr>
        <p:spPr>
          <a:xfrm>
            <a:off x="1506045" y="2786204"/>
            <a:ext cx="5532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572000" y="2836183"/>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0"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920735"/>
            <a:ext cx="6096000" cy="3836435"/>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zh-CN" altLang="en-US" sz="1700" dirty="0">
                <a:solidFill>
                  <a:srgbClr val="FF00FF"/>
                </a:solidFill>
                <a:latin typeface="Arial" panose="020B0604020202020204" pitchFamily="34" charset="0"/>
                <a:ea typeface="黑体" panose="02010600030101010101" pitchFamily="2" charset="-122"/>
                <a:cs typeface="Times New Roman" panose="02020603050405020304" pitchFamily="18" charset="0"/>
              </a:rPr>
              <a:t>知</a:t>
            </a:r>
            <a:r>
              <a:rPr lang="zh-CN" altLang="zh-CN" sz="1700" dirty="0" smtClean="0">
                <a:solidFill>
                  <a:srgbClr val="FF00FF"/>
                </a:solidFill>
                <a:latin typeface="Arial" panose="020B0604020202020204" pitchFamily="34" charset="0"/>
                <a:ea typeface="黑体" panose="02010600030101010101" pitchFamily="2" charset="-122"/>
                <a:cs typeface="Times New Roman" panose="02020603050405020304" pitchFamily="18" charset="0"/>
              </a:rPr>
              <a:t>识</a:t>
            </a:r>
            <a:r>
              <a:rPr lang="zh-CN" altLang="zh-CN" sz="1700" dirty="0">
                <a:solidFill>
                  <a:srgbClr val="FF00FF"/>
                </a:solidFill>
                <a:latin typeface="Arial" panose="020B0604020202020204" pitchFamily="34" charset="0"/>
                <a:ea typeface="黑体" panose="02010600030101010101" pitchFamily="2" charset="-122"/>
                <a:cs typeface="Times New Roman" panose="02020603050405020304" pitchFamily="18" charset="0"/>
              </a:rPr>
              <a:t>点</a:t>
            </a:r>
            <a:r>
              <a:rPr lang="en-US" altLang="zh-CN" sz="1700" dirty="0">
                <a:solidFill>
                  <a:srgbClr val="FF00FF"/>
                </a:solidFill>
                <a:latin typeface="Times New Roman" panose="02020603050405020304" pitchFamily="18" charset="0"/>
                <a:cs typeface="Times New Roman" panose="02020603050405020304" pitchFamily="18" charset="0"/>
              </a:rPr>
              <a:t>2</a:t>
            </a:r>
            <a:r>
              <a:rPr lang="zh-CN" altLang="zh-CN" sz="1700" dirty="0">
                <a:solidFill>
                  <a:srgbClr val="FF00FF"/>
                </a:solidFill>
                <a:latin typeface="Times New Roman" panose="02020603050405020304" pitchFamily="18" charset="0"/>
                <a:cs typeface="Times New Roman" panose="02020603050405020304" pitchFamily="18" charset="0"/>
              </a:rPr>
              <a:t>　</a:t>
            </a:r>
            <a:r>
              <a:rPr lang="zh-CN" altLang="zh-CN" sz="1700" dirty="0">
                <a:solidFill>
                  <a:srgbClr val="FF00FF"/>
                </a:solidFill>
                <a:latin typeface="Arial" panose="020B0604020202020204" pitchFamily="34" charset="0"/>
                <a:ea typeface="黑体" panose="02010600030101010101" pitchFamily="2" charset="-122"/>
                <a:cs typeface="Times New Roman" panose="02020603050405020304" pitchFamily="18" charset="0"/>
              </a:rPr>
              <a:t>电话交换机</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3.</a:t>
            </a:r>
            <a:r>
              <a:rPr lang="zh-CN" altLang="zh-CN" sz="1700" dirty="0">
                <a:solidFill>
                  <a:srgbClr val="000000"/>
                </a:solidFill>
                <a:latin typeface="Times New Roman" panose="02020603050405020304" pitchFamily="18" charset="0"/>
                <a:cs typeface="Times New Roman" panose="02020603050405020304" pitchFamily="18" charset="0"/>
              </a:rPr>
              <a:t>在北京的人给上海的朋友打电话</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信号的传递过程是从北京的电话上通过电话线传到</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北京　</a:t>
            </a:r>
            <a:r>
              <a:rPr lang="zh-CN" altLang="zh-CN" sz="1700" dirty="0">
                <a:solidFill>
                  <a:srgbClr val="000000"/>
                </a:solidFill>
                <a:latin typeface="Times New Roman" panose="02020603050405020304" pitchFamily="18" charset="0"/>
                <a:cs typeface="Times New Roman" panose="02020603050405020304" pitchFamily="18" charset="0"/>
              </a:rPr>
              <a:t>的交换机上</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再从</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北京　</a:t>
            </a:r>
            <a:r>
              <a:rPr lang="zh-CN" altLang="zh-CN" sz="1700" dirty="0">
                <a:solidFill>
                  <a:srgbClr val="000000"/>
                </a:solidFill>
                <a:latin typeface="Times New Roman" panose="02020603050405020304" pitchFamily="18" charset="0"/>
                <a:cs typeface="Times New Roman" panose="02020603050405020304" pitchFamily="18" charset="0"/>
              </a:rPr>
              <a:t>的交换机上通过电话线传到</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上海　</a:t>
            </a:r>
            <a:r>
              <a:rPr lang="zh-CN" altLang="zh-CN" sz="1700" dirty="0">
                <a:solidFill>
                  <a:srgbClr val="000000"/>
                </a:solidFill>
                <a:latin typeface="Times New Roman" panose="02020603050405020304" pitchFamily="18" charset="0"/>
                <a:cs typeface="Times New Roman" panose="02020603050405020304" pitchFamily="18" charset="0"/>
              </a:rPr>
              <a:t>的交换机上</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又从</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上海　</a:t>
            </a:r>
            <a:r>
              <a:rPr lang="zh-CN" altLang="zh-CN" sz="1700" dirty="0">
                <a:solidFill>
                  <a:srgbClr val="000000"/>
                </a:solidFill>
                <a:latin typeface="Times New Roman" panose="02020603050405020304" pitchFamily="18" charset="0"/>
                <a:cs typeface="Times New Roman" panose="02020603050405020304" pitchFamily="18" charset="0"/>
              </a:rPr>
              <a:t>的交换机上传到上海的朋友的电话上。</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4.</a:t>
            </a:r>
            <a:r>
              <a:rPr lang="zh-CN" altLang="zh-CN" sz="1700" dirty="0">
                <a:solidFill>
                  <a:srgbClr val="000000"/>
                </a:solidFill>
                <a:latin typeface="Times New Roman" panose="02020603050405020304" pitchFamily="18" charset="0"/>
                <a:cs typeface="Times New Roman" panose="02020603050405020304" pitchFamily="18" charset="0"/>
              </a:rPr>
              <a:t>早期的电话交换机是依靠</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话务员手工　</a:t>
            </a:r>
            <a:r>
              <a:rPr lang="zh-CN" altLang="zh-CN" sz="1700" dirty="0">
                <a:solidFill>
                  <a:srgbClr val="000000"/>
                </a:solidFill>
                <a:latin typeface="Times New Roman" panose="02020603050405020304" pitchFamily="18" charset="0"/>
                <a:cs typeface="Times New Roman" panose="02020603050405020304" pitchFamily="18" charset="0"/>
              </a:rPr>
              <a:t>操作来接线和断线的</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后来又出现了自动电话交换机</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它是通过</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电磁继电器　</a:t>
            </a:r>
            <a:r>
              <a:rPr lang="zh-CN" altLang="zh-CN" sz="1700" dirty="0">
                <a:solidFill>
                  <a:srgbClr val="000000"/>
                </a:solidFill>
                <a:latin typeface="Times New Roman" panose="02020603050405020304" pitchFamily="18" charset="0"/>
                <a:cs typeface="Times New Roman" panose="02020603050405020304" pitchFamily="18" charset="0"/>
              </a:rPr>
              <a:t>进行接线的</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而现代的程控电话交换机则是利用了</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电子计算机　</a:t>
            </a:r>
            <a:r>
              <a:rPr lang="zh-CN" altLang="zh-CN" sz="1700" dirty="0">
                <a:solidFill>
                  <a:srgbClr val="000000"/>
                </a:solidFill>
                <a:latin typeface="Times New Roman" panose="02020603050405020304" pitchFamily="18" charset="0"/>
                <a:cs typeface="Times New Roman" panose="02020603050405020304" pitchFamily="18" charset="0"/>
              </a:rPr>
              <a:t>技术</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并且其功能更多</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使用也更方便。</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5.</a:t>
            </a:r>
            <a:r>
              <a:rPr lang="zh-CN" altLang="zh-CN" sz="1700" dirty="0">
                <a:solidFill>
                  <a:srgbClr val="000000"/>
                </a:solidFill>
                <a:latin typeface="Times New Roman" panose="02020603050405020304" pitchFamily="18" charset="0"/>
                <a:cs typeface="Times New Roman" panose="02020603050405020304" pitchFamily="18" charset="0"/>
              </a:rPr>
              <a:t>电话交换机的主要作用是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A</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提高线路的利用率</a:t>
            </a:r>
            <a:r>
              <a:rPr lang="en-US" altLang="zh-CN" sz="1700" dirty="0">
                <a:solidFill>
                  <a:srgbClr val="000000"/>
                </a:solidFill>
                <a:latin typeface="Times New Roman" panose="02020603050405020304" pitchFamily="18" charset="0"/>
                <a:cs typeface="Times New Roman" panose="02020603050405020304" pitchFamily="18" charset="0"/>
              </a:rPr>
              <a:t>	B.</a:t>
            </a:r>
            <a:r>
              <a:rPr lang="zh-CN" altLang="zh-CN" sz="1700" dirty="0">
                <a:solidFill>
                  <a:srgbClr val="000000"/>
                </a:solidFill>
                <a:latin typeface="Times New Roman" panose="02020603050405020304" pitchFamily="18" charset="0"/>
                <a:cs typeface="Times New Roman" panose="02020603050405020304" pitchFamily="18" charset="0"/>
              </a:rPr>
              <a:t>提高通信的质量</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加快通信的速度</a:t>
            </a:r>
            <a:r>
              <a:rPr lang="en-US" altLang="zh-CN" sz="1700" dirty="0">
                <a:solidFill>
                  <a:srgbClr val="000000"/>
                </a:solidFill>
                <a:latin typeface="Times New Roman" panose="02020603050405020304" pitchFamily="18" charset="0"/>
                <a:cs typeface="Times New Roman" panose="02020603050405020304" pitchFamily="18" charset="0"/>
              </a:rPr>
              <a:t>	D.</a:t>
            </a:r>
            <a:r>
              <a:rPr lang="zh-CN" altLang="zh-CN" sz="1700" dirty="0">
                <a:solidFill>
                  <a:srgbClr val="000000"/>
                </a:solidFill>
                <a:latin typeface="Times New Roman" panose="02020603050405020304" pitchFamily="18" charset="0"/>
                <a:cs typeface="Times New Roman" panose="02020603050405020304" pitchFamily="18" charset="0"/>
              </a:rPr>
              <a:t>减少线路的热损失</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3604151" y="1580322"/>
            <a:ext cx="500710" cy="249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4" name="直接连接符 3"/>
          <p:cNvCxnSpPr/>
          <p:nvPr/>
        </p:nvCxnSpPr>
        <p:spPr>
          <a:xfrm>
            <a:off x="3586197" y="1819145"/>
            <a:ext cx="5007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6038430" y="1580322"/>
            <a:ext cx="500710"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7" name="直接连接符 6"/>
          <p:cNvCxnSpPr/>
          <p:nvPr/>
        </p:nvCxnSpPr>
        <p:spPr>
          <a:xfrm>
            <a:off x="6020475" y="1794775"/>
            <a:ext cx="5007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3457571" y="1854206"/>
            <a:ext cx="500709" cy="249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0" name="直接连接符 9"/>
          <p:cNvCxnSpPr/>
          <p:nvPr/>
        </p:nvCxnSpPr>
        <p:spPr>
          <a:xfrm>
            <a:off x="3439616" y="2093028"/>
            <a:ext cx="5007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855940" y="1928200"/>
            <a:ext cx="500709" cy="2043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3" name="直接连接符 12"/>
          <p:cNvCxnSpPr/>
          <p:nvPr/>
        </p:nvCxnSpPr>
        <p:spPr>
          <a:xfrm>
            <a:off x="5837985" y="2121813"/>
            <a:ext cx="5007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278838" y="2418263"/>
            <a:ext cx="1058474" cy="3069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6" name="直接连接符 15"/>
          <p:cNvCxnSpPr/>
          <p:nvPr/>
        </p:nvCxnSpPr>
        <p:spPr>
          <a:xfrm>
            <a:off x="4260884" y="2714524"/>
            <a:ext cx="105847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355266" y="2802242"/>
            <a:ext cx="1165919" cy="2375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9" name="直接连接符 18"/>
          <p:cNvCxnSpPr/>
          <p:nvPr/>
        </p:nvCxnSpPr>
        <p:spPr>
          <a:xfrm>
            <a:off x="5337312" y="3029074"/>
            <a:ext cx="11659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5355266" y="3118567"/>
            <a:ext cx="1147964" cy="249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23" name="直接连接符 22"/>
          <p:cNvCxnSpPr/>
          <p:nvPr/>
        </p:nvCxnSpPr>
        <p:spPr>
          <a:xfrm>
            <a:off x="5337312" y="3357777"/>
            <a:ext cx="11479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4132257" y="3711787"/>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15" grpId="0" animBg="1"/>
      <p:bldP spid="18" grpId="0" animBg="1"/>
      <p:bldP spid="22"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978096" y="805069"/>
            <a:ext cx="7421185" cy="4150367"/>
          </a:xfrm>
          <a:prstGeom prst="rect">
            <a:avLst/>
          </a:prstGeom>
        </p:spPr>
        <p:txBody>
          <a:bodyPr wrap="square" lIns="68580" tIns="34290" rIns="68580" bIns="34290">
            <a:spAutoFit/>
          </a:bodyPr>
          <a:lstStyle/>
          <a:p>
            <a:pPr>
              <a:lnSpc>
                <a:spcPct val="120000"/>
              </a:lnSpc>
              <a:tabLst>
                <a:tab pos="772001" algn="l"/>
                <a:tab pos="1387793" algn="l"/>
                <a:tab pos="1903571" algn="l"/>
                <a:tab pos="2416493" algn="l"/>
              </a:tabLst>
            </a:pPr>
            <a:r>
              <a:rPr lang="zh-CN" altLang="zh-CN" sz="1700" dirty="0">
                <a:solidFill>
                  <a:srgbClr val="FF00FF"/>
                </a:solidFill>
                <a:latin typeface="Arial" panose="020B0604020202020204" pitchFamily="34" charset="0"/>
                <a:ea typeface="黑体" panose="02010600030101010101" pitchFamily="2" charset="-122"/>
                <a:cs typeface="Times New Roman" panose="02020603050405020304" pitchFamily="18" charset="0"/>
              </a:rPr>
              <a:t>知识点</a:t>
            </a:r>
            <a:r>
              <a:rPr lang="en-US" altLang="zh-CN" sz="1700" dirty="0">
                <a:solidFill>
                  <a:srgbClr val="FF00FF"/>
                </a:solidFill>
                <a:latin typeface="Times New Roman" panose="02020603050405020304" pitchFamily="18" charset="0"/>
                <a:cs typeface="Times New Roman" panose="02020603050405020304" pitchFamily="18" charset="0"/>
              </a:rPr>
              <a:t>3</a:t>
            </a:r>
            <a:r>
              <a:rPr lang="zh-CN" altLang="zh-CN" sz="1700" dirty="0">
                <a:solidFill>
                  <a:srgbClr val="FF00FF"/>
                </a:solidFill>
                <a:latin typeface="Times New Roman" panose="02020603050405020304" pitchFamily="18" charset="0"/>
                <a:cs typeface="Times New Roman" panose="02020603050405020304" pitchFamily="18" charset="0"/>
              </a:rPr>
              <a:t>　</a:t>
            </a:r>
            <a:r>
              <a:rPr lang="zh-CN" altLang="zh-CN" sz="1700" dirty="0">
                <a:solidFill>
                  <a:srgbClr val="FF00FF"/>
                </a:solidFill>
                <a:latin typeface="Arial" panose="020B0604020202020204" pitchFamily="34" charset="0"/>
                <a:ea typeface="黑体" panose="02010600030101010101" pitchFamily="2" charset="-122"/>
                <a:cs typeface="Times New Roman" panose="02020603050405020304" pitchFamily="18" charset="0"/>
              </a:rPr>
              <a:t>模拟通信和数字通信</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6.</a:t>
            </a:r>
            <a:r>
              <a:rPr lang="zh-CN" altLang="zh-CN" sz="1700" dirty="0">
                <a:solidFill>
                  <a:srgbClr val="000000"/>
                </a:solidFill>
                <a:latin typeface="Times New Roman" panose="02020603050405020304" pitchFamily="18" charset="0"/>
                <a:cs typeface="Times New Roman" panose="02020603050405020304" pitchFamily="18" charset="0"/>
              </a:rPr>
              <a:t>模仿声信号的电信号叫做</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模拟　</a:t>
            </a:r>
            <a:r>
              <a:rPr lang="zh-CN" altLang="zh-CN" sz="1700" dirty="0">
                <a:solidFill>
                  <a:srgbClr val="000000"/>
                </a:solidFill>
                <a:latin typeface="Times New Roman" panose="02020603050405020304" pitchFamily="18" charset="0"/>
                <a:cs typeface="Times New Roman" panose="02020603050405020304" pitchFamily="18" charset="0"/>
              </a:rPr>
              <a:t>信号</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利用数字的组合表示的信号叫做</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数字　</a:t>
            </a:r>
            <a:r>
              <a:rPr lang="zh-CN" altLang="zh-CN" sz="1700" dirty="0">
                <a:solidFill>
                  <a:srgbClr val="000000"/>
                </a:solidFill>
                <a:latin typeface="Times New Roman" panose="02020603050405020304" pitchFamily="18" charset="0"/>
                <a:cs typeface="Times New Roman" panose="02020603050405020304" pitchFamily="18" charset="0"/>
              </a:rPr>
              <a:t>信号。</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7.</a:t>
            </a:r>
            <a:r>
              <a:rPr lang="zh-CN" altLang="zh-CN" sz="1700" dirty="0">
                <a:solidFill>
                  <a:srgbClr val="000000"/>
                </a:solidFill>
                <a:latin typeface="Times New Roman" panose="02020603050405020304" pitchFamily="18" charset="0"/>
                <a:cs typeface="Times New Roman" panose="02020603050405020304" pitchFamily="18" charset="0"/>
              </a:rPr>
              <a:t>数字信号就是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D</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由</a:t>
            </a:r>
            <a:r>
              <a:rPr lang="en-US" altLang="zh-CN" sz="1700" dirty="0">
                <a:solidFill>
                  <a:srgbClr val="000000"/>
                </a:solidFill>
                <a:latin typeface="Times New Roman" panose="02020603050405020304" pitchFamily="18" charset="0"/>
                <a:cs typeface="Times New Roman" panose="02020603050405020304" pitchFamily="18" charset="0"/>
              </a:rPr>
              <a:t>0</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1</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2…9</a:t>
            </a:r>
            <a:r>
              <a:rPr lang="zh-CN" altLang="zh-CN" sz="1700" dirty="0">
                <a:solidFill>
                  <a:srgbClr val="000000"/>
                </a:solidFill>
                <a:latin typeface="Times New Roman" panose="02020603050405020304" pitchFamily="18" charset="0"/>
                <a:cs typeface="Times New Roman" panose="02020603050405020304" pitchFamily="18" charset="0"/>
              </a:rPr>
              <a:t>这</a:t>
            </a:r>
            <a:r>
              <a:rPr lang="en-US" altLang="zh-CN" sz="1700" dirty="0">
                <a:solidFill>
                  <a:srgbClr val="000000"/>
                </a:solidFill>
                <a:latin typeface="Times New Roman" panose="02020603050405020304" pitchFamily="18" charset="0"/>
                <a:cs typeface="Times New Roman" panose="02020603050405020304" pitchFamily="18" charset="0"/>
              </a:rPr>
              <a:t>10</a:t>
            </a:r>
            <a:r>
              <a:rPr lang="zh-CN" altLang="zh-CN" sz="1700" dirty="0">
                <a:solidFill>
                  <a:srgbClr val="000000"/>
                </a:solidFill>
                <a:latin typeface="Times New Roman" panose="02020603050405020304" pitchFamily="18" charset="0"/>
                <a:cs typeface="Times New Roman" panose="02020603050405020304" pitchFamily="18" charset="0"/>
              </a:rPr>
              <a:t>个数字组合而成的信号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由</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和</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的不同组合所表示的信号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由</a:t>
            </a:r>
            <a:r>
              <a:rPr lang="en-US" altLang="zh-CN" sz="1700" dirty="0">
                <a:solidFill>
                  <a:srgbClr val="000000"/>
                </a:solidFill>
                <a:latin typeface="Times New Roman" panose="02020603050405020304" pitchFamily="18" charset="0"/>
                <a:cs typeface="Times New Roman" panose="02020603050405020304" pitchFamily="18" charset="0"/>
              </a:rPr>
              <a:t>0</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1</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2…9</a:t>
            </a:r>
            <a:r>
              <a:rPr lang="zh-CN" altLang="zh-CN" sz="1700" dirty="0">
                <a:solidFill>
                  <a:srgbClr val="000000"/>
                </a:solidFill>
                <a:latin typeface="Times New Roman" panose="02020603050405020304" pitchFamily="18" charset="0"/>
                <a:cs typeface="Times New Roman" panose="02020603050405020304" pitchFamily="18" charset="0"/>
              </a:rPr>
              <a:t>这</a:t>
            </a:r>
            <a:r>
              <a:rPr lang="en-US" altLang="zh-CN" sz="1700" dirty="0">
                <a:solidFill>
                  <a:srgbClr val="000000"/>
                </a:solidFill>
                <a:latin typeface="Times New Roman" panose="02020603050405020304" pitchFamily="18" charset="0"/>
                <a:cs typeface="Times New Roman" panose="02020603050405020304" pitchFamily="18" charset="0"/>
              </a:rPr>
              <a:t>10</a:t>
            </a:r>
            <a:r>
              <a:rPr lang="zh-CN" altLang="zh-CN" sz="1700" dirty="0">
                <a:solidFill>
                  <a:srgbClr val="000000"/>
                </a:solidFill>
                <a:latin typeface="Times New Roman" panose="02020603050405020304" pitchFamily="18" charset="0"/>
                <a:cs typeface="Times New Roman" panose="02020603050405020304" pitchFamily="18" charset="0"/>
              </a:rPr>
              <a:t>个数字和</a:t>
            </a: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C…Z</a:t>
            </a:r>
            <a:r>
              <a:rPr lang="zh-CN" altLang="zh-CN" sz="1700" dirty="0">
                <a:solidFill>
                  <a:srgbClr val="000000"/>
                </a:solidFill>
                <a:latin typeface="Times New Roman" panose="02020603050405020304" pitchFamily="18" charset="0"/>
                <a:cs typeface="Times New Roman" panose="02020603050405020304" pitchFamily="18" charset="0"/>
              </a:rPr>
              <a:t>字母混合组合而成的信号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用不同符号的不同组合表示的信号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8.</a:t>
            </a:r>
            <a:r>
              <a:rPr lang="zh-CN" altLang="zh-CN" sz="1700" dirty="0">
                <a:solidFill>
                  <a:srgbClr val="000000"/>
                </a:solidFill>
                <a:latin typeface="Times New Roman" panose="02020603050405020304" pitchFamily="18" charset="0"/>
                <a:cs typeface="Times New Roman" panose="02020603050405020304" pitchFamily="18" charset="0"/>
              </a:rPr>
              <a:t>下列关于模拟信号和数字信号的描述正确的是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D</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数字信号长距离传输或多次放大时可能造成声音、图像的失真</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模拟信号只包含两种不同的状态</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形式简单</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模拟信号可以通过不同的编码进行加密</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数字信号可以很方便地用电子计算机加工处理</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从而发挥计算机的巨大功能</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3604152" y="1133062"/>
            <a:ext cx="669674" cy="2694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4" name="直接连接符 3"/>
          <p:cNvCxnSpPr/>
          <p:nvPr/>
        </p:nvCxnSpPr>
        <p:spPr>
          <a:xfrm>
            <a:off x="3586198" y="1391762"/>
            <a:ext cx="66967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978097" y="1470993"/>
            <a:ext cx="669674" cy="2694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7" name="直接连接符 6"/>
          <p:cNvCxnSpPr/>
          <p:nvPr/>
        </p:nvCxnSpPr>
        <p:spPr>
          <a:xfrm>
            <a:off x="960142" y="1729693"/>
            <a:ext cx="66967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633870" y="1740407"/>
            <a:ext cx="209895"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
        <p:nvSpPr>
          <p:cNvPr id="11" name="矩形 10"/>
          <p:cNvSpPr/>
          <p:nvPr/>
        </p:nvSpPr>
        <p:spPr>
          <a:xfrm>
            <a:off x="5542282" y="3264526"/>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817777"/>
            <a:ext cx="6096000" cy="2266774"/>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9.</a:t>
            </a:r>
            <a:r>
              <a:rPr lang="zh-CN" altLang="zh-CN" sz="1700" dirty="0">
                <a:solidFill>
                  <a:srgbClr val="000000"/>
                </a:solidFill>
                <a:latin typeface="Times New Roman" panose="02020603050405020304" pitchFamily="18" charset="0"/>
                <a:cs typeface="Times New Roman" panose="02020603050405020304" pitchFamily="18" charset="0"/>
              </a:rPr>
              <a:t>电话的</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听　</a:t>
            </a:r>
            <a:r>
              <a:rPr lang="en-US" altLang="zh-CN" sz="1700" dirty="0">
                <a:solidFill>
                  <a:srgbClr val="000000"/>
                </a:solidFill>
                <a:latin typeface="Times New Roman" panose="02020603050405020304" pitchFamily="18" charset="0"/>
                <a:cs typeface="Times New Roman" panose="02020603050405020304" pitchFamily="18" charset="0"/>
              </a:rPr>
              <a:t>(  </a:t>
            </a:r>
            <a:r>
              <a:rPr lang="zh-CN" altLang="zh-CN" sz="1700" dirty="0">
                <a:solidFill>
                  <a:srgbClr val="000000"/>
                </a:solidFill>
                <a:latin typeface="Times New Roman" panose="02020603050405020304" pitchFamily="18" charset="0"/>
                <a:cs typeface="Times New Roman" panose="02020603050405020304" pitchFamily="18" charset="0"/>
              </a:rPr>
              <a:t>选填</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听</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或</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话</a:t>
            </a:r>
            <a:r>
              <a:rPr lang="en-US" altLang="zh-CN" sz="1700" dirty="0">
                <a:solidFill>
                  <a:srgbClr val="000000"/>
                </a:solidFill>
                <a:latin typeface="Times New Roman" panose="02020603050405020304" pitchFamily="18" charset="0"/>
                <a:cs typeface="Times New Roman" panose="02020603050405020304" pitchFamily="18" charset="0"/>
              </a:rPr>
              <a:t>”  )</a:t>
            </a:r>
            <a:r>
              <a:rPr lang="zh-CN" altLang="zh-CN" sz="1700" dirty="0">
                <a:solidFill>
                  <a:srgbClr val="000000"/>
                </a:solidFill>
                <a:latin typeface="Times New Roman" panose="02020603050405020304" pitchFamily="18" charset="0"/>
                <a:cs typeface="Times New Roman" panose="02020603050405020304" pitchFamily="18" charset="0"/>
              </a:rPr>
              <a:t>筒中有电磁铁</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应用了电流的</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磁　</a:t>
            </a:r>
            <a:r>
              <a:rPr lang="zh-CN" altLang="zh-CN" sz="1700" dirty="0">
                <a:solidFill>
                  <a:srgbClr val="000000"/>
                </a:solidFill>
                <a:latin typeface="Times New Roman" panose="02020603050405020304" pitchFamily="18" charset="0"/>
                <a:cs typeface="Times New Roman" panose="02020603050405020304" pitchFamily="18" charset="0"/>
              </a:rPr>
              <a:t>效应。</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10.</a:t>
            </a:r>
            <a:r>
              <a:rPr lang="zh-CN" altLang="zh-CN" sz="1700" dirty="0">
                <a:solidFill>
                  <a:srgbClr val="000000"/>
                </a:solidFill>
                <a:latin typeface="Times New Roman" panose="02020603050405020304" pitchFamily="18" charset="0"/>
                <a:cs typeface="Times New Roman" panose="02020603050405020304" pitchFamily="18" charset="0"/>
              </a:rPr>
              <a:t>电话机听筒里发生的主要能量转化是</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电　</a:t>
            </a:r>
            <a:r>
              <a:rPr lang="zh-CN" altLang="zh-CN" sz="1700" dirty="0">
                <a:solidFill>
                  <a:srgbClr val="000000"/>
                </a:solidFill>
                <a:latin typeface="Times New Roman" panose="02020603050405020304" pitchFamily="18" charset="0"/>
                <a:cs typeface="Times New Roman" panose="02020603050405020304" pitchFamily="18" charset="0"/>
              </a:rPr>
              <a:t>能转化为</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动</a:t>
            </a:r>
            <a:r>
              <a:rPr lang="en-US"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或机械</a:t>
            </a:r>
            <a:r>
              <a:rPr lang="en-US"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a:t>
            </a:r>
            <a:r>
              <a:rPr lang="zh-CN" altLang="zh-CN" sz="1700" dirty="0">
                <a:solidFill>
                  <a:srgbClr val="000000"/>
                </a:solidFill>
                <a:latin typeface="Times New Roman" panose="02020603050405020304" pitchFamily="18" charset="0"/>
                <a:cs typeface="Times New Roman" panose="02020603050405020304" pitchFamily="18" charset="0"/>
              </a:rPr>
              <a:t>能。</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11.</a:t>
            </a:r>
            <a:r>
              <a:rPr lang="zh-CN" altLang="zh-CN" sz="1700" dirty="0">
                <a:solidFill>
                  <a:srgbClr val="000000"/>
                </a:solidFill>
                <a:latin typeface="Times New Roman" panose="02020603050405020304" pitchFamily="18" charset="0"/>
                <a:cs typeface="Times New Roman" panose="02020603050405020304" pitchFamily="18" charset="0"/>
              </a:rPr>
              <a:t>邮局一报务员在工作中收到了一份电报码</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其中有一个字的代码是</a:t>
            </a:r>
            <a:r>
              <a:rPr lang="en-US" altLang="zh-CN" sz="1700" dirty="0">
                <a:solidFill>
                  <a:srgbClr val="000000"/>
                </a:solidFill>
                <a:latin typeface="Times New Roman" panose="02020603050405020304" pitchFamily="18" charset="0"/>
                <a:cs typeface="Times New Roman" panose="02020603050405020304" pitchFamily="18" charset="0"/>
              </a:rPr>
              <a:t>“00010,00110,00011,00101”,</a:t>
            </a:r>
            <a:r>
              <a:rPr lang="zh-CN" altLang="zh-CN" sz="1700" dirty="0">
                <a:solidFill>
                  <a:srgbClr val="000000"/>
                </a:solidFill>
                <a:latin typeface="Times New Roman" panose="02020603050405020304" pitchFamily="18" charset="0"/>
                <a:cs typeface="Times New Roman" panose="02020603050405020304" pitchFamily="18" charset="0"/>
              </a:rPr>
              <a:t>请你根据下面的电报码将这个字译出来。这个字是</a:t>
            </a:r>
            <a:r>
              <a:rPr lang="zh-CN" altLang="zh-CN" sz="1700" dirty="0">
                <a:solidFill>
                  <a:srgbClr val="FF00FF"/>
                </a:solidFill>
                <a:uFill>
                  <a:solidFill>
                    <a:srgbClr val="000000"/>
                  </a:solidFill>
                </a:uFill>
                <a:latin typeface="Times New Roman" panose="02020603050405020304" pitchFamily="18" charset="0"/>
                <a:cs typeface="Times New Roman" panose="02020603050405020304" pitchFamily="18" charset="0"/>
              </a:rPr>
              <a:t>　杭　</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p:txBody>
      </p:sp>
      <p:graphicFrame>
        <p:nvGraphicFramePr>
          <p:cNvPr id="5" name="对象 4"/>
          <p:cNvGraphicFramePr>
            <a:graphicFrameLocks noChangeAspect="1"/>
          </p:cNvGraphicFramePr>
          <p:nvPr/>
        </p:nvGraphicFramePr>
        <p:xfrm>
          <a:off x="1524000" y="3083878"/>
          <a:ext cx="6096000" cy="2242178"/>
        </p:xfrm>
        <a:graphic>
          <a:graphicData uri="http://schemas.openxmlformats.org/presentationml/2006/ole">
            <mc:AlternateContent xmlns:mc="http://schemas.openxmlformats.org/markup-compatibility/2006">
              <mc:Choice xmlns:v="urn:schemas-microsoft-com:vml" Requires="v">
                <p:oleObj spid="_x0000_s1031" name="Document" r:id="rId4" imgW="3839210" imgH="1411605" progId="Word.Document.12">
                  <p:embed/>
                </p:oleObj>
              </mc:Choice>
              <mc:Fallback>
                <p:oleObj name="Document" r:id="rId4" imgW="3839210" imgH="1411605" progId="Word.Document.12">
                  <p:embed/>
                  <p:pic>
                    <p:nvPicPr>
                      <p:cNvPr id="0" name="图片 1027"/>
                      <p:cNvPicPr/>
                      <p:nvPr/>
                    </p:nvPicPr>
                    <p:blipFill>
                      <a:blip r:embed="rId5"/>
                      <a:stretch>
                        <a:fillRect/>
                      </a:stretch>
                    </p:blipFill>
                    <p:spPr>
                      <a:xfrm>
                        <a:off x="1524000" y="3083878"/>
                        <a:ext cx="6096000" cy="2242178"/>
                      </a:xfrm>
                      <a:prstGeom prst="rect">
                        <a:avLst/>
                      </a:prstGeom>
                    </p:spPr>
                  </p:pic>
                </p:oleObj>
              </mc:Fallback>
            </mc:AlternateContent>
          </a:graphicData>
        </a:graphic>
      </p:graphicFrame>
      <p:sp>
        <p:nvSpPr>
          <p:cNvPr id="7" name="矩形 6"/>
          <p:cNvSpPr/>
          <p:nvPr/>
        </p:nvSpPr>
        <p:spPr>
          <a:xfrm>
            <a:off x="2520786" y="908952"/>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8" name="直接连接符 7"/>
          <p:cNvCxnSpPr/>
          <p:nvPr/>
        </p:nvCxnSpPr>
        <p:spPr>
          <a:xfrm>
            <a:off x="2502831" y="1123406"/>
            <a:ext cx="2931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524000" y="1207126"/>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0" name="直接连接符 9"/>
          <p:cNvCxnSpPr/>
          <p:nvPr/>
        </p:nvCxnSpPr>
        <p:spPr>
          <a:xfrm>
            <a:off x="1506045" y="1421579"/>
            <a:ext cx="2931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353438" y="1432293"/>
            <a:ext cx="293162" cy="337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2" name="直接连接符 11"/>
          <p:cNvCxnSpPr/>
          <p:nvPr/>
        </p:nvCxnSpPr>
        <p:spPr>
          <a:xfrm>
            <a:off x="5335483" y="1759510"/>
            <a:ext cx="2931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6863961" y="1432293"/>
            <a:ext cx="729310" cy="327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4" name="直接连接符 13"/>
          <p:cNvCxnSpPr/>
          <p:nvPr/>
        </p:nvCxnSpPr>
        <p:spPr>
          <a:xfrm>
            <a:off x="6846007" y="1748797"/>
            <a:ext cx="7293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1541955" y="1821641"/>
            <a:ext cx="724167"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18" name="直接连接符 17"/>
          <p:cNvCxnSpPr/>
          <p:nvPr/>
        </p:nvCxnSpPr>
        <p:spPr>
          <a:xfrm>
            <a:off x="1524000" y="2036095"/>
            <a:ext cx="7241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3405368" y="2701957"/>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cxnSp>
        <p:nvCxnSpPr>
          <p:cNvPr id="21" name="直接连接符 20"/>
          <p:cNvCxnSpPr/>
          <p:nvPr/>
        </p:nvCxnSpPr>
        <p:spPr>
          <a:xfrm>
            <a:off x="3387413" y="2916411"/>
            <a:ext cx="2931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7"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1121072"/>
            <a:ext cx="6096000" cy="3208571"/>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12.</a:t>
            </a:r>
            <a:r>
              <a:rPr lang="zh-CN" altLang="zh-CN" sz="1700" dirty="0">
                <a:solidFill>
                  <a:srgbClr val="000000"/>
                </a:solidFill>
                <a:latin typeface="Times New Roman" panose="02020603050405020304" pitchFamily="18" charset="0"/>
                <a:cs typeface="Times New Roman" panose="02020603050405020304" pitchFamily="18" charset="0"/>
              </a:rPr>
              <a:t>关于电话中的话筒和听筒</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下列叙述正确的是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C</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听筒将声信号转换成电信号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话筒将电信号转换成声信号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听筒是利用电磁铁来工作的</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话筒是利用电磁铁来工作的</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13.</a:t>
            </a:r>
            <a:r>
              <a:rPr lang="zh-CN" altLang="zh-CN" sz="1700" dirty="0">
                <a:solidFill>
                  <a:srgbClr val="000000"/>
                </a:solidFill>
                <a:latin typeface="Times New Roman" panose="02020603050405020304" pitchFamily="18" charset="0"/>
                <a:cs typeface="Times New Roman" panose="02020603050405020304" pitchFamily="18" charset="0"/>
              </a:rPr>
              <a:t>下列说法正确的是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A</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老式电话的话筒中含有炭粒和膜片</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现在的电话采用模拟信号传输信息</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老式电话的话筒中</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变化的电流使膜片在磁场中振动</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发出声音</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动圈式话筒的原理与电动机的原理相同</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6029299" y="1207126"/>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
        <p:nvSpPr>
          <p:cNvPr id="5" name="矩形 4"/>
          <p:cNvSpPr/>
          <p:nvPr/>
        </p:nvSpPr>
        <p:spPr>
          <a:xfrm>
            <a:off x="3648879" y="2763079"/>
            <a:ext cx="227383" cy="198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905826"/>
            <a:ext cx="6096000" cy="3836435"/>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14.</a:t>
            </a:r>
            <a:r>
              <a:rPr lang="zh-CN" altLang="zh-CN" sz="1700" dirty="0">
                <a:solidFill>
                  <a:srgbClr val="000000"/>
                </a:solidFill>
                <a:latin typeface="Times New Roman" panose="02020603050405020304" pitchFamily="18" charset="0"/>
                <a:cs typeface="Times New Roman" panose="02020603050405020304" pitchFamily="18" charset="0"/>
              </a:rPr>
              <a:t>小林从广州给深圳的表哥打电话</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听筒中传来忙音的信号</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电话</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占线</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了</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这是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D</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表哥家的电话没放好</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表哥正在跟别人通话</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广州与深圳之间有太多用户在通话中</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以上情况都有可能</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15.</a:t>
            </a:r>
            <a:r>
              <a:rPr lang="zh-CN" altLang="zh-CN" sz="1700" dirty="0">
                <a:solidFill>
                  <a:srgbClr val="000000"/>
                </a:solidFill>
                <a:latin typeface="Times New Roman" panose="02020603050405020304" pitchFamily="18" charset="0"/>
                <a:cs typeface="Times New Roman" panose="02020603050405020304" pitchFamily="18" charset="0"/>
              </a:rPr>
              <a:t>有几位同学在谈论电话</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他们有以下几种说法</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你认为不正确的是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B</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电话之间的导线中传递的是电流信号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程控电话之间不需要用导线连接</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电话之间是靠电话交换机实现通话的</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听筒和话筒都能进行声、电之间的转换</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2997865" y="1282148"/>
            <a:ext cx="232353" cy="259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
        <p:nvSpPr>
          <p:cNvPr id="4" name="矩形 3"/>
          <p:cNvSpPr/>
          <p:nvPr/>
        </p:nvSpPr>
        <p:spPr>
          <a:xfrm>
            <a:off x="1924440" y="3061253"/>
            <a:ext cx="222413" cy="239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968723"/>
            <a:ext cx="6096000" cy="3836435"/>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16.</a:t>
            </a:r>
            <a:r>
              <a:rPr lang="zh-CN" altLang="zh-CN" sz="1700" dirty="0">
                <a:solidFill>
                  <a:srgbClr val="000000"/>
                </a:solidFill>
                <a:latin typeface="Times New Roman" panose="02020603050405020304" pitchFamily="18" charset="0"/>
                <a:cs typeface="Times New Roman" panose="02020603050405020304" pitchFamily="18" charset="0"/>
              </a:rPr>
              <a:t>关于数字通信</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下列说法不正确的是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C</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数字通信可以用</a:t>
            </a:r>
            <a:r>
              <a:rPr lang="en-US" altLang="zh-CN" sz="1700" dirty="0">
                <a:solidFill>
                  <a:srgbClr val="000000"/>
                </a:solidFill>
                <a:latin typeface="Times New Roman" panose="02020603050405020304" pitchFamily="18" charset="0"/>
                <a:cs typeface="Times New Roman" panose="02020603050405020304" pitchFamily="18" charset="0"/>
              </a:rPr>
              <a:t>“0</a:t>
            </a:r>
            <a:r>
              <a:rPr lang="zh-CN" altLang="zh-CN" sz="1700" dirty="0">
                <a:solidFill>
                  <a:srgbClr val="000000"/>
                </a:solidFill>
                <a:latin typeface="Times New Roman" panose="02020603050405020304" pitchFamily="18" charset="0"/>
                <a:cs typeface="Times New Roman" panose="02020603050405020304" pitchFamily="18" charset="0"/>
              </a:rPr>
              <a:t>、</a:t>
            </a:r>
            <a:r>
              <a:rPr lang="en-US" altLang="zh-CN" sz="1700" dirty="0">
                <a:solidFill>
                  <a:srgbClr val="000000"/>
                </a:solidFill>
                <a:latin typeface="Times New Roman" panose="02020603050405020304" pitchFamily="18" charset="0"/>
                <a:cs typeface="Times New Roman" panose="02020603050405020304" pitchFamily="18" charset="0"/>
              </a:rPr>
              <a:t>1”</a:t>
            </a:r>
            <a:r>
              <a:rPr lang="zh-CN" altLang="zh-CN" sz="1700" dirty="0">
                <a:solidFill>
                  <a:srgbClr val="000000"/>
                </a:solidFill>
                <a:latin typeface="Times New Roman" panose="02020603050405020304" pitchFamily="18" charset="0"/>
                <a:cs typeface="Times New Roman" panose="02020603050405020304" pitchFamily="18" charset="0"/>
              </a:rPr>
              <a:t>两个数字组合成数字信号传递信息</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数字通信抗干扰能力强</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不失真</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数字通信传递的信号与声音的频率、振幅变化的情况完全一样</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数字通信比模拟通信要先进得多</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17.</a:t>
            </a:r>
            <a:r>
              <a:rPr lang="zh-CN" altLang="zh-CN" sz="1700" dirty="0">
                <a:solidFill>
                  <a:srgbClr val="000000"/>
                </a:solidFill>
                <a:latin typeface="Times New Roman" panose="02020603050405020304" pitchFamily="18" charset="0"/>
                <a:cs typeface="Times New Roman" panose="02020603050405020304" pitchFamily="18" charset="0"/>
              </a:rPr>
              <a:t>下列信号不属于数字信号的是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B</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古代</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士兵们常在烽火台上点起烟火</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向远处的同伴传递敌人来犯的消息</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电话话筒把说话声音变为电信号传给电话交换机</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汉字电报码</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海员举起红色小旗或蓝色小旗向对方船只表达信息</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5174535" y="1063487"/>
            <a:ext cx="192596" cy="219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
        <p:nvSpPr>
          <p:cNvPr id="4" name="矩形 3"/>
          <p:cNvSpPr/>
          <p:nvPr/>
        </p:nvSpPr>
        <p:spPr>
          <a:xfrm>
            <a:off x="4667638" y="2554417"/>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1524000" y="1273421"/>
            <a:ext cx="6096000" cy="2894639"/>
          </a:xfrm>
          <a:prstGeom prst="rect">
            <a:avLst/>
          </a:prstGeom>
        </p:spPr>
        <p:txBody>
          <a:bodyPr lIns="68580" tIns="34290" rIns="68580" bIns="34290">
            <a:spAutoFit/>
          </a:bodyPr>
          <a:lstStyle/>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18.</a:t>
            </a:r>
            <a:r>
              <a:rPr lang="zh-CN" altLang="zh-CN" sz="1700" dirty="0">
                <a:solidFill>
                  <a:srgbClr val="000000"/>
                </a:solidFill>
                <a:latin typeface="Times New Roman" panose="02020603050405020304" pitchFamily="18" charset="0"/>
                <a:cs typeface="Times New Roman" panose="02020603050405020304" pitchFamily="18" charset="0"/>
              </a:rPr>
              <a:t>小刚同学在完成家庭作业时有道题难住了他</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于是打电话向李老师求助。电话刚接通时</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从电话里传出</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您拨打的电话正在呼叫转移中</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请稍候</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的声音。关于</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呼叫转移</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功能</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下列说法中正确的是</a:t>
            </a:r>
            <a:r>
              <a:rPr lang="en-US" altLang="zh-CN" sz="1700" dirty="0">
                <a:solidFill>
                  <a:srgbClr val="000000"/>
                </a:solidFill>
                <a:latin typeface="Times New Roman" panose="02020603050405020304" pitchFamily="18" charset="0"/>
                <a:cs typeface="Times New Roman" panose="02020603050405020304" pitchFamily="18" charset="0"/>
              </a:rPr>
              <a:t>(  </a:t>
            </a:r>
            <a:r>
              <a:rPr lang="en-US" altLang="zh-CN" sz="1700" dirty="0">
                <a:solidFill>
                  <a:srgbClr val="FF00FF"/>
                </a:solidFill>
                <a:latin typeface="Times New Roman" panose="02020603050405020304" pitchFamily="18" charset="0"/>
                <a:cs typeface="Times New Roman" panose="02020603050405020304" pitchFamily="18" charset="0"/>
              </a:rPr>
              <a:t>C</a:t>
            </a:r>
            <a:r>
              <a:rPr lang="en-US" altLang="zh-CN" sz="1700" dirty="0">
                <a:solidFill>
                  <a:srgbClr val="000000"/>
                </a:solidFill>
                <a:latin typeface="Times New Roman" panose="02020603050405020304" pitchFamily="18" charset="0"/>
                <a:cs typeface="Times New Roman" panose="02020603050405020304" pitchFamily="18" charset="0"/>
              </a:rPr>
              <a:t>  )</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A.</a:t>
            </a:r>
            <a:r>
              <a:rPr lang="zh-CN" altLang="zh-CN" sz="1700" dirty="0">
                <a:solidFill>
                  <a:srgbClr val="000000"/>
                </a:solidFill>
                <a:latin typeface="Times New Roman" panose="02020603050405020304" pitchFamily="18" charset="0"/>
                <a:cs typeface="Times New Roman" panose="02020603050405020304" pitchFamily="18" charset="0"/>
              </a:rPr>
              <a:t>小刚家的电话机具有呼叫转移功能</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B.</a:t>
            </a:r>
            <a:r>
              <a:rPr lang="zh-CN" altLang="zh-CN" sz="1700" dirty="0">
                <a:solidFill>
                  <a:srgbClr val="000000"/>
                </a:solidFill>
                <a:latin typeface="Times New Roman" panose="02020603050405020304" pitchFamily="18" charset="0"/>
                <a:cs typeface="Times New Roman" panose="02020603050405020304" pitchFamily="18" charset="0"/>
              </a:rPr>
              <a:t>李老师家的电话机本身就可以自动转移通话</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C.</a:t>
            </a:r>
            <a:r>
              <a:rPr lang="zh-CN" altLang="zh-CN" sz="1700" dirty="0">
                <a:solidFill>
                  <a:srgbClr val="000000"/>
                </a:solidFill>
                <a:latin typeface="Times New Roman" panose="02020603050405020304" pitchFamily="18" charset="0"/>
                <a:cs typeface="Times New Roman" panose="02020603050405020304" pitchFamily="18" charset="0"/>
              </a:rPr>
              <a:t>李老师通过向电信局申请呼叫转移服务</a:t>
            </a:r>
            <a:r>
              <a:rPr lang="en-US" altLang="zh-CN" sz="1700" dirty="0">
                <a:solidFill>
                  <a:srgbClr val="000000"/>
                </a:solidFill>
                <a:latin typeface="Times New Roman" panose="02020603050405020304" pitchFamily="18" charset="0"/>
                <a:cs typeface="Times New Roman" panose="02020603050405020304" pitchFamily="18" charset="0"/>
              </a:rPr>
              <a:t>,</a:t>
            </a:r>
            <a:r>
              <a:rPr lang="zh-CN" altLang="zh-CN" sz="1700" dirty="0">
                <a:solidFill>
                  <a:srgbClr val="000000"/>
                </a:solidFill>
                <a:latin typeface="Times New Roman" panose="02020603050405020304" pitchFamily="18" charset="0"/>
                <a:cs typeface="Times New Roman" panose="02020603050405020304" pitchFamily="18" charset="0"/>
              </a:rPr>
              <a:t>再由电信局的程控电话交换机实现该功能</a:t>
            </a:r>
            <a:endParaRPr lang="zh-CN" altLang="zh-CN" sz="1700" dirty="0">
              <a:solidFill>
                <a:srgbClr val="000000"/>
              </a:solidFill>
              <a:latin typeface="NEU-BZ-S92"/>
              <a:ea typeface="方正书宋_GBK"/>
              <a:cs typeface="Times New Roman" panose="02020603050405020304" pitchFamily="18" charset="0"/>
            </a:endParaRPr>
          </a:p>
          <a:p>
            <a:pPr>
              <a:lnSpc>
                <a:spcPct val="120000"/>
              </a:lnSpc>
              <a:tabLst>
                <a:tab pos="772001" algn="l"/>
                <a:tab pos="1387793" algn="l"/>
                <a:tab pos="1903571" algn="l"/>
                <a:tab pos="2416493" algn="l"/>
              </a:tabLst>
            </a:pPr>
            <a:r>
              <a:rPr lang="en-US" altLang="zh-CN" sz="1700" dirty="0">
                <a:solidFill>
                  <a:srgbClr val="000000"/>
                </a:solidFill>
                <a:latin typeface="Times New Roman" panose="02020603050405020304" pitchFamily="18" charset="0"/>
                <a:cs typeface="Times New Roman" panose="02020603050405020304" pitchFamily="18" charset="0"/>
              </a:rPr>
              <a:t>D.</a:t>
            </a:r>
            <a:r>
              <a:rPr lang="zh-CN" altLang="zh-CN" sz="1700" dirty="0">
                <a:solidFill>
                  <a:srgbClr val="000000"/>
                </a:solidFill>
                <a:latin typeface="Times New Roman" panose="02020603050405020304" pitchFamily="18" charset="0"/>
                <a:cs typeface="Times New Roman" panose="02020603050405020304" pitchFamily="18" charset="0"/>
              </a:rPr>
              <a:t>上述说法都正确</a:t>
            </a:r>
            <a:endParaRPr lang="zh-CN" altLang="zh-CN" sz="1700" dirty="0">
              <a:solidFill>
                <a:srgbClr val="000000"/>
              </a:solidFill>
              <a:latin typeface="NEU-BZ-S92"/>
              <a:ea typeface="方正书宋_GBK"/>
              <a:cs typeface="Times New Roman" panose="02020603050405020304" pitchFamily="18" charset="0"/>
            </a:endParaRPr>
          </a:p>
        </p:txBody>
      </p:sp>
      <p:sp>
        <p:nvSpPr>
          <p:cNvPr id="3" name="矩形 2"/>
          <p:cNvSpPr/>
          <p:nvPr/>
        </p:nvSpPr>
        <p:spPr>
          <a:xfrm>
            <a:off x="2123221" y="2250734"/>
            <a:ext cx="293162" cy="225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数学模板</Template>
  <TotalTime>4</TotalTime>
  <Words>1136</Words>
  <Application>Microsoft Office PowerPoint</Application>
  <PresentationFormat>全屏显示(16:9)</PresentationFormat>
  <Paragraphs>80</Paragraphs>
  <Slides>14</Slides>
  <Notes>0</Notes>
  <HiddenSlides>0</HiddenSlides>
  <MMClips>0</MMClips>
  <ScaleCrop>false</ScaleCrop>
  <HeadingPairs>
    <vt:vector size="6" baseType="variant">
      <vt:variant>
        <vt:lpstr>主题</vt:lpstr>
      </vt:variant>
      <vt:variant>
        <vt:i4>2</vt:i4>
      </vt:variant>
      <vt:variant>
        <vt:lpstr>嵌入 OLE 服务器</vt:lpstr>
      </vt:variant>
      <vt:variant>
        <vt:i4>2</vt:i4>
      </vt:variant>
      <vt:variant>
        <vt:lpstr>幻灯片标题</vt:lpstr>
      </vt:variant>
      <vt:variant>
        <vt:i4>14</vt:i4>
      </vt:variant>
    </vt:vector>
  </HeadingPairs>
  <TitlesOfParts>
    <vt:vector size="18" baseType="lpstr">
      <vt:lpstr>第一PPT模板网-WWW.1PPT.COM</vt:lpstr>
      <vt:lpstr>Office 主题</vt:lpstr>
      <vt:lpstr>Document</vt:lpstr>
      <vt:lpstr>Microsoft Word 文档</vt:lpstr>
      <vt:lpstr>第1节　现代顺风耳──电话</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cp:lastModifiedBy>123</cp:lastModifiedBy>
  <cp:revision>17</cp:revision>
  <dcterms:created xsi:type="dcterms:W3CDTF">2018-07-04T14:14:00Z</dcterms:created>
  <dcterms:modified xsi:type="dcterms:W3CDTF">2019-11-29T06:38:42Z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2052-10.1.0.7521</vt:lpwstr>
  </property>
</Properties>
</file>