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74" r:id="rId3"/>
    <p:sldId id="368" r:id="rId5"/>
    <p:sldId id="370" r:id="rId6"/>
    <p:sldId id="373" r:id="rId7"/>
    <p:sldId id="374" r:id="rId8"/>
    <p:sldId id="377" r:id="rId9"/>
    <p:sldId id="378" r:id="rId10"/>
    <p:sldId id="383" r:id="rId11"/>
    <p:sldId id="384" r:id="rId12"/>
    <p:sldId id="385" r:id="rId13"/>
    <p:sldId id="386" r:id="rId14"/>
    <p:sldId id="394" r:id="rId15"/>
    <p:sldId id="395" r:id="rId16"/>
    <p:sldId id="396" r:id="rId17"/>
    <p:sldId id="398" r:id="rId18"/>
    <p:sldId id="399" r:id="rId19"/>
    <p:sldId id="400" r:id="rId20"/>
    <p:sldId id="401" r:id="rId21"/>
    <p:sldId id="406" r:id="rId22"/>
    <p:sldId id="407" r:id="rId23"/>
    <p:sldId id="408" r:id="rId24"/>
    <p:sldId id="409" r:id="rId25"/>
  </p:sldIdLst>
  <p:sldSz cx="12192000" cy="6858000"/>
  <p:notesSz cx="6858000" cy="9144000"/>
  <p:embeddedFontLst>
    <p:embeddedFont>
      <p:font typeface="方正韵动中黑简体" panose="02000000000000000000" pitchFamily="2" charset="-122"/>
      <p:regular r:id="rId29"/>
    </p:embeddedFont>
    <p:embeddedFont>
      <p:font typeface="方正兰亭黑简体" panose="02000000000000000000" pitchFamily="2" charset="-122"/>
      <p:regular r:id="rId30"/>
    </p:embeddedFont>
    <p:embeddedFont>
      <p:font typeface="方正兰亭特黑简体" panose="02000000000000000000" pitchFamily="2" charset="-122"/>
      <p:regular r:id="rId31"/>
    </p:embeddedFont>
    <p:embeddedFont>
      <p:font typeface="微软雅黑" panose="020B0503020204020204" pitchFamily="34" charset="-122"/>
      <p:regular r:id="rId32"/>
    </p:embeddedFont>
    <p:embeddedFont>
      <p:font typeface="Impact" panose="020B0806030902050204" pitchFamily="34" charset="0"/>
      <p:regular r:id="rId33"/>
    </p:embeddedFont>
    <p:embeddedFont>
      <p:font typeface="方正正中黑简体" panose="02000000000000000000" pitchFamily="2" charset="-122"/>
      <p:regular r:id="rId34"/>
    </p:embeddedFont>
    <p:embeddedFont>
      <p:font typeface="方正兰亭黑_GBK" panose="02000000000000000000" pitchFamily="2" charset="-122"/>
      <p:regular r:id="rId35"/>
    </p:embeddedFont>
    <p:embeddedFont>
      <p:font typeface="方正兰亭细黑_GBK" panose="02000000000000000000" pitchFamily="2" charset="-122"/>
      <p:regular r:id="rId36"/>
    </p:embeddedFont>
    <p:embeddedFont>
      <p:font typeface="汉仪菱心体简" panose="02010609000101010101" pitchFamily="49" charset="-122"/>
      <p:regular r:id="rId37"/>
    </p:embeddedFont>
    <p:embeddedFont>
      <p:font typeface="方正兰亭细黑_GBK_M" panose="02010600010101010101" pitchFamily="2" charset="2"/>
      <p:regular r:id="rId38"/>
    </p:embeddedFont>
    <p:embeddedFont>
      <p:font typeface="Calibri" panose="020F0502020204030204" charset="0"/>
      <p:regular r:id="rId39"/>
      <p:bold r:id="rId40"/>
      <p:italic r:id="rId41"/>
      <p:boldItalic r:id="rId42"/>
    </p:embeddedFont>
    <p:embeddedFont>
      <p:font typeface="Calibri Light" panose="020F0302020204030204" charset="0"/>
      <p:regular r:id="rId43"/>
      <p:italic r:id="rId44"/>
    </p:embeddedFont>
    <p:embeddedFont>
      <p:font typeface="张海山锐线体简" panose="02000000000000000000" pitchFamily="2" charset="-122"/>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CCE0"/>
    <a:srgbClr val="88CF31"/>
    <a:srgbClr val="12EE17"/>
    <a:srgbClr val="FF7801"/>
    <a:srgbClr val="FFAB33"/>
    <a:srgbClr val="FDC104"/>
    <a:srgbClr val="00B4C6"/>
    <a:srgbClr val="FFBF52"/>
    <a:srgbClr val="FF7700"/>
    <a:srgbClr val="FF85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5" autoAdjust="0"/>
    <p:restoredTop sz="94660"/>
  </p:normalViewPr>
  <p:slideViewPr>
    <p:cSldViewPr snapToGrid="0">
      <p:cViewPr>
        <p:scale>
          <a:sx n="50" d="100"/>
          <a:sy n="50" d="100"/>
        </p:scale>
        <p:origin x="1512" y="5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xml"/><Relationship Id="rId45" Type="http://schemas.openxmlformats.org/officeDocument/2006/relationships/font" Target="fonts/font17.fntdata"/><Relationship Id="rId44" Type="http://schemas.openxmlformats.org/officeDocument/2006/relationships/font" Target="fonts/font16.fntdata"/><Relationship Id="rId43" Type="http://schemas.openxmlformats.org/officeDocument/2006/relationships/font" Target="fonts/font15.fntdata"/><Relationship Id="rId42" Type="http://schemas.openxmlformats.org/officeDocument/2006/relationships/font" Target="fonts/font14.fntdata"/><Relationship Id="rId41" Type="http://schemas.openxmlformats.org/officeDocument/2006/relationships/font" Target="fonts/font13.fntdata"/><Relationship Id="rId40" Type="http://schemas.openxmlformats.org/officeDocument/2006/relationships/font" Target="fonts/font12.fntdata"/><Relationship Id="rId4" Type="http://schemas.openxmlformats.org/officeDocument/2006/relationships/notesMaster" Target="notesMasters/notesMaster1.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50000"/>
              </a:schemeClr>
            </a:solidFill>
            <a:ln>
              <a:noFill/>
            </a:ln>
            <a:effectLst>
              <a:outerShdw blurRad="254000" dist="127000" dir="8100000" algn="tr" rotWithShape="0">
                <a:prstClr val="black">
                  <a:alpha val="10000"/>
                </a:prstClr>
              </a:outerShdw>
            </a:effectLst>
          </c:spPr>
          <c:explosion val="0"/>
          <c:dPt>
            <c:idx val="0"/>
            <c:bubble3D val="0"/>
            <c:spPr>
              <a:solidFill>
                <a:schemeClr val="bg1">
                  <a:lumMod val="50000"/>
                </a:schemeClr>
              </a:solidFill>
              <a:ln w="19050">
                <a:noFill/>
              </a:ln>
              <a:effectLst>
                <a:outerShdw blurRad="254000" dist="127000" dir="8100000" algn="tr" rotWithShape="0">
                  <a:prstClr val="black">
                    <a:alpha val="10000"/>
                  </a:prstClr>
                </a:outerShdw>
              </a:effectLst>
            </c:spPr>
          </c:dPt>
          <c:dPt>
            <c:idx val="1"/>
            <c:bubble3D val="0"/>
            <c:spPr>
              <a:solidFill>
                <a:schemeClr val="bg1">
                  <a:lumMod val="50000"/>
                </a:schemeClr>
              </a:soli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50000"/>
              </a:schemeClr>
            </a:solidFill>
            <a:ln>
              <a:noFill/>
            </a:ln>
            <a:effectLst>
              <a:outerShdw blurRad="254000" dist="127000" dir="8100000" algn="tr" rotWithShape="0">
                <a:prstClr val="black">
                  <a:alpha val="10000"/>
                </a:prstClr>
              </a:outerShdw>
            </a:effectLst>
          </c:spPr>
          <c:explosion val="0"/>
          <c:dPt>
            <c:idx val="0"/>
            <c:bubble3D val="0"/>
            <c:spPr>
              <a:solidFill>
                <a:schemeClr val="bg1">
                  <a:lumMod val="50000"/>
                </a:schemeClr>
              </a:solidFill>
              <a:ln w="19050">
                <a:noFill/>
              </a:ln>
              <a:effectLst>
                <a:outerShdw blurRad="254000" dist="127000" dir="8100000" algn="tr" rotWithShape="0">
                  <a:prstClr val="black">
                    <a:alpha val="10000"/>
                  </a:prstClr>
                </a:outerShdw>
              </a:effectLst>
            </c:spPr>
          </c:dPt>
          <c:dPt>
            <c:idx val="1"/>
            <c:bubble3D val="0"/>
            <c:spPr>
              <a:solidFill>
                <a:schemeClr val="bg1">
                  <a:lumMod val="50000"/>
                </a:schemeClr>
              </a:soli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50000"/>
              </a:schemeClr>
            </a:solidFill>
            <a:ln>
              <a:noFill/>
            </a:ln>
            <a:effectLst>
              <a:outerShdw blurRad="254000" dist="127000" dir="8100000" algn="tr" rotWithShape="0">
                <a:prstClr val="black">
                  <a:alpha val="10000"/>
                </a:prstClr>
              </a:outerShdw>
            </a:effectLst>
          </c:spPr>
          <c:explosion val="0"/>
          <c:dPt>
            <c:idx val="0"/>
            <c:bubble3D val="0"/>
            <c:spPr>
              <a:solidFill>
                <a:schemeClr val="bg1">
                  <a:lumMod val="50000"/>
                </a:schemeClr>
              </a:solidFill>
              <a:ln w="19050">
                <a:noFill/>
              </a:ln>
              <a:effectLst>
                <a:outerShdw blurRad="254000" dist="127000" dir="8100000" algn="tr" rotWithShape="0">
                  <a:prstClr val="black">
                    <a:alpha val="10000"/>
                  </a:prstClr>
                </a:outerShdw>
              </a:effectLst>
            </c:spPr>
          </c:dPt>
          <c:dPt>
            <c:idx val="1"/>
            <c:bubble3D val="0"/>
            <c:spPr>
              <a:solidFill>
                <a:schemeClr val="bg1">
                  <a:lumMod val="50000"/>
                </a:schemeClr>
              </a:soli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3F9AAB-0F72-421A-8D36-9D389E9FE56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F46BB-4122-4690-955F-3C987D1682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8F46BB-4122-4690-955F-3C987D16825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B9A9A1-FA24-4A2A-BFAA-724D54F857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85000"/>
              </a:schemeClr>
            </a:gs>
            <a:gs pos="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9A9A1-FA24-4A2A-BFAA-724D54F8570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892DDE-681C-48CB-9337-0E7B425B1F4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8279467">
            <a:off x="4741587" y="-2911855"/>
            <a:ext cx="358548" cy="12308382"/>
          </a:xfrm>
          <a:prstGeom prst="rect">
            <a:avLst/>
          </a:prstGeom>
        </p:spPr>
      </p:pic>
      <p:pic>
        <p:nvPicPr>
          <p:cNvPr id="69"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0" y="6148107"/>
            <a:ext cx="609600" cy="609600"/>
          </a:xfrm>
          <a:prstGeom prst="rect">
            <a:avLst/>
          </a:prstGeom>
        </p:spPr>
      </p:pic>
      <p:grpSp>
        <p:nvGrpSpPr>
          <p:cNvPr id="7" name="组合 6"/>
          <p:cNvGrpSpPr/>
          <p:nvPr/>
        </p:nvGrpSpPr>
        <p:grpSpPr>
          <a:xfrm>
            <a:off x="3018570" y="178753"/>
            <a:ext cx="2441740" cy="2441740"/>
            <a:chOff x="3005756" y="103315"/>
            <a:chExt cx="2441740" cy="2441740"/>
          </a:xfrm>
        </p:grpSpPr>
        <p:grpSp>
          <p:nvGrpSpPr>
            <p:cNvPr id="29" name="组合 28"/>
            <p:cNvGrpSpPr/>
            <p:nvPr/>
          </p:nvGrpSpPr>
          <p:grpSpPr>
            <a:xfrm>
              <a:off x="3005756" y="103315"/>
              <a:ext cx="2441740" cy="244174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sp>
          <p:nvSpPr>
            <p:cNvPr id="32" name="椭圆 31"/>
            <p:cNvSpPr/>
            <p:nvPr/>
          </p:nvSpPr>
          <p:spPr>
            <a:xfrm>
              <a:off x="3213181" y="306013"/>
              <a:ext cx="2036341" cy="2036341"/>
            </a:xfrm>
            <a:prstGeom prst="ellipse">
              <a:avLst/>
            </a:prstGeom>
            <a:solidFill>
              <a:srgbClr val="13C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TextBox 106"/>
            <p:cNvSpPr txBox="1"/>
            <p:nvPr/>
          </p:nvSpPr>
          <p:spPr>
            <a:xfrm>
              <a:off x="3585608" y="900451"/>
              <a:ext cx="1298753" cy="995209"/>
            </a:xfrm>
            <a:prstGeom prst="rect">
              <a:avLst/>
            </a:prstGeom>
            <a:noFill/>
          </p:spPr>
          <p:txBody>
            <a:bodyPr wrap="none" rtlCol="0">
              <a:spAutoFit/>
            </a:bodyPr>
            <a:lstStyle/>
            <a:p>
              <a:r>
                <a:rPr lang="en-US" altLang="zh-CN" sz="5865" dirty="0">
                  <a:solidFill>
                    <a:schemeClr val="bg1"/>
                  </a:solidFill>
                  <a:latin typeface="方正韵动中黑简体" panose="02000000000000000000" pitchFamily="2" charset="-122"/>
                  <a:ea typeface="方正韵动中黑简体" panose="02000000000000000000" pitchFamily="2" charset="-122"/>
                </a:rPr>
                <a:t>ME</a:t>
              </a:r>
              <a:endParaRPr lang="zh-CN" altLang="en-US" sz="1865" dirty="0">
                <a:solidFill>
                  <a:schemeClr val="bg1"/>
                </a:solidFill>
                <a:latin typeface="方正韵动中黑简体" panose="02000000000000000000" pitchFamily="2" charset="-122"/>
                <a:ea typeface="方正韵动中黑简体" panose="02000000000000000000" pitchFamily="2" charset="-122"/>
              </a:endParaRPr>
            </a:p>
          </p:txBody>
        </p:sp>
      </p:grpSp>
      <p:sp>
        <p:nvSpPr>
          <p:cNvPr id="44" name="TextBox 93"/>
          <p:cNvSpPr txBox="1"/>
          <p:nvPr/>
        </p:nvSpPr>
        <p:spPr>
          <a:xfrm>
            <a:off x="5806174" y="3014538"/>
            <a:ext cx="5109091" cy="830997"/>
          </a:xfrm>
          <a:prstGeom prst="rect">
            <a:avLst/>
          </a:prstGeom>
          <a:noFill/>
        </p:spPr>
        <p:txBody>
          <a:bodyPr wrap="none" rtlCol="0">
            <a:spAutoFit/>
          </a:bodyPr>
          <a:lstStyle/>
          <a:p>
            <a:r>
              <a:rPr lang="zh-CN" altLang="en-US" sz="4800" dirty="0">
                <a:solidFill>
                  <a:srgbClr val="13CCE0"/>
                </a:solidFill>
                <a:latin typeface="方正韵动中黑简体" panose="02000000000000000000" pitchFamily="2" charset="-122"/>
                <a:ea typeface="方正韵动中黑简体" panose="02000000000000000000" pitchFamily="2" charset="-122"/>
              </a:rPr>
              <a:t>时尚个性竞聘简历</a:t>
            </a:r>
            <a:endParaRPr lang="zh-CN" altLang="en-US" sz="4800" dirty="0">
              <a:solidFill>
                <a:srgbClr val="13CCE0"/>
              </a:solidFill>
              <a:latin typeface="方正韵动中黑简体" panose="02000000000000000000" pitchFamily="2" charset="-122"/>
              <a:ea typeface="方正韵动中黑简体" panose="02000000000000000000" pitchFamily="2" charset="-122"/>
            </a:endParaRPr>
          </a:p>
        </p:txBody>
      </p:sp>
      <p:pic>
        <p:nvPicPr>
          <p:cNvPr id="45" name="图片 4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4040606">
            <a:off x="5916726" y="-1147952"/>
            <a:ext cx="358548" cy="5060882"/>
          </a:xfrm>
          <a:prstGeom prst="rect">
            <a:avLst/>
          </a:prstGeom>
        </p:spPr>
      </p:pic>
      <p:pic>
        <p:nvPicPr>
          <p:cNvPr id="46" name="图片 4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8715461" y="618329"/>
            <a:ext cx="358548" cy="7021250"/>
          </a:xfrm>
          <a:prstGeom prst="rect">
            <a:avLst/>
          </a:prstGeom>
        </p:spPr>
      </p:pic>
      <p:sp>
        <p:nvSpPr>
          <p:cNvPr id="47" name="矩形 46"/>
          <p:cNvSpPr/>
          <p:nvPr/>
        </p:nvSpPr>
        <p:spPr>
          <a:xfrm>
            <a:off x="6902627" y="2659010"/>
            <a:ext cx="2916183" cy="502766"/>
          </a:xfrm>
          <a:prstGeom prst="rect">
            <a:avLst/>
          </a:prstGeom>
        </p:spPr>
        <p:txBody>
          <a:bodyPr wrap="none">
            <a:spAutoFit/>
          </a:bodyPr>
          <a:lstStyle/>
          <a:p>
            <a:r>
              <a:rPr lang="en-US" altLang="zh-CN" sz="2665" dirty="0">
                <a:solidFill>
                  <a:schemeClr val="bg1">
                    <a:lumMod val="50000"/>
                  </a:schemeClr>
                </a:solidFill>
                <a:latin typeface="方正兰亭黑简体" panose="02000000000000000000" pitchFamily="2" charset="-122"/>
                <a:ea typeface="方正兰亭黑简体" panose="02000000000000000000" pitchFamily="2" charset="-122"/>
              </a:rPr>
              <a:t>SUMMARY PPT</a:t>
            </a:r>
            <a:endParaRPr lang="zh-CN" altLang="en-US" sz="2665" dirty="0">
              <a:solidFill>
                <a:schemeClr val="bg1">
                  <a:lumMod val="50000"/>
                </a:schemeClr>
              </a:solidFill>
              <a:latin typeface="方正兰亭黑简体" panose="02000000000000000000" pitchFamily="2" charset="-122"/>
              <a:ea typeface="方正兰亭黑简体" panose="02000000000000000000" pitchFamily="2" charset="-122"/>
            </a:endParaRPr>
          </a:p>
        </p:txBody>
      </p:sp>
      <p:sp>
        <p:nvSpPr>
          <p:cNvPr id="49" name="矩形 48"/>
          <p:cNvSpPr/>
          <p:nvPr/>
        </p:nvSpPr>
        <p:spPr>
          <a:xfrm>
            <a:off x="8077096" y="4991785"/>
            <a:ext cx="3483428" cy="3317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应聘人：</a:t>
            </a:r>
            <a:r>
              <a:rPr lang="en-US" altLang="zh-CN" sz="2400" dirty="0"/>
              <a:t>XXX</a:t>
            </a:r>
            <a:endParaRPr lang="zh-CN" altLang="en-US" sz="2400" dirty="0"/>
          </a:p>
        </p:txBody>
      </p:sp>
      <p:grpSp>
        <p:nvGrpSpPr>
          <p:cNvPr id="50" name="组合 49"/>
          <p:cNvGrpSpPr/>
          <p:nvPr/>
        </p:nvGrpSpPr>
        <p:grpSpPr>
          <a:xfrm>
            <a:off x="10450286" y="6029581"/>
            <a:ext cx="1547927" cy="761881"/>
            <a:chOff x="494346" y="4255162"/>
            <a:chExt cx="1160945" cy="571411"/>
          </a:xfrm>
        </p:grpSpPr>
        <p:cxnSp>
          <p:nvCxnSpPr>
            <p:cNvPr id="51" name="直接连接符 50"/>
            <p:cNvCxnSpPr/>
            <p:nvPr/>
          </p:nvCxnSpPr>
          <p:spPr>
            <a:xfrm>
              <a:off x="800100" y="4543200"/>
              <a:ext cx="782094" cy="0"/>
            </a:xfrm>
            <a:prstGeom prst="line">
              <a:avLst/>
            </a:prstGeom>
            <a:ln>
              <a:solidFill>
                <a:srgbClr val="01AF50"/>
              </a:solidFill>
            </a:ln>
          </p:spPr>
          <p:style>
            <a:lnRef idx="1">
              <a:schemeClr val="accent1"/>
            </a:lnRef>
            <a:fillRef idx="0">
              <a:schemeClr val="accent1"/>
            </a:fillRef>
            <a:effectRef idx="0">
              <a:schemeClr val="accent1"/>
            </a:effectRef>
            <a:fontRef idx="minor">
              <a:schemeClr val="tx1"/>
            </a:fontRef>
          </p:style>
        </p:cxnSp>
        <p:sp>
          <p:nvSpPr>
            <p:cNvPr id="52" name="TextBox 110"/>
            <p:cNvSpPr txBox="1"/>
            <p:nvPr/>
          </p:nvSpPr>
          <p:spPr>
            <a:xfrm>
              <a:off x="747349" y="4255162"/>
              <a:ext cx="907941" cy="253916"/>
            </a:xfrm>
            <a:prstGeom prst="rect">
              <a:avLst/>
            </a:prstGeom>
            <a:noFill/>
          </p:spPr>
          <p:txBody>
            <a:bodyPr wrap="none" rtlCol="0">
              <a:spAutoFit/>
            </a:bodyPr>
            <a:lstStyle/>
            <a:p>
              <a:r>
                <a:rPr lang="zh-CN" altLang="en-US" sz="1600" spc="400" dirty="0">
                  <a:solidFill>
                    <a:srgbClr val="13CCE0"/>
                  </a:solidFill>
                  <a:latin typeface="方正兰亭特黑简体" panose="02000000000000000000" pitchFamily="2" charset="-122"/>
                  <a:ea typeface="方正兰亭特黑简体" panose="02000000000000000000" pitchFamily="2" charset="-122"/>
                </a:rPr>
                <a:t>个人简历</a:t>
              </a:r>
              <a:endParaRPr lang="zh-CN" altLang="en-US" sz="1600" spc="400" dirty="0">
                <a:solidFill>
                  <a:srgbClr val="13CCE0"/>
                </a:solidFill>
                <a:latin typeface="方正兰亭特黑简体" panose="02000000000000000000" pitchFamily="2" charset="-122"/>
                <a:ea typeface="方正兰亭特黑简体" panose="02000000000000000000" pitchFamily="2" charset="-122"/>
              </a:endParaRPr>
            </a:p>
          </p:txBody>
        </p:sp>
        <p:sp>
          <p:nvSpPr>
            <p:cNvPr id="53" name="TextBox 111"/>
            <p:cNvSpPr txBox="1"/>
            <p:nvPr/>
          </p:nvSpPr>
          <p:spPr>
            <a:xfrm>
              <a:off x="747350" y="4572657"/>
              <a:ext cx="907941" cy="253916"/>
            </a:xfrm>
            <a:prstGeom prst="rect">
              <a:avLst/>
            </a:prstGeom>
            <a:noFill/>
          </p:spPr>
          <p:txBody>
            <a:bodyPr wrap="none" rtlCol="0">
              <a:spAutoFit/>
            </a:bodyPr>
            <a:lstStyle/>
            <a:p>
              <a:r>
                <a:rPr lang="zh-CN" altLang="en-US" sz="1600" spc="400" dirty="0">
                  <a:solidFill>
                    <a:srgbClr val="13CCE0"/>
                  </a:solidFill>
                  <a:latin typeface="方正兰亭特黑简体" panose="02000000000000000000" pitchFamily="2" charset="-122"/>
                  <a:ea typeface="方正兰亭特黑简体" panose="02000000000000000000" pitchFamily="2" charset="-122"/>
                </a:rPr>
                <a:t>竞聘求职</a:t>
              </a:r>
              <a:endParaRPr lang="zh-CN" altLang="en-US" sz="1600" spc="400" dirty="0">
                <a:solidFill>
                  <a:srgbClr val="13CCE0"/>
                </a:solidFill>
                <a:latin typeface="方正兰亭特黑简体" panose="02000000000000000000" pitchFamily="2" charset="-122"/>
                <a:ea typeface="方正兰亭特黑简体" panose="02000000000000000000" pitchFamily="2" charset="-122"/>
              </a:endParaRPr>
            </a:p>
          </p:txBody>
        </p:sp>
        <p:sp>
          <p:nvSpPr>
            <p:cNvPr id="54" name="圆角矩形 53"/>
            <p:cNvSpPr/>
            <p:nvPr/>
          </p:nvSpPr>
          <p:spPr>
            <a:xfrm>
              <a:off x="494346" y="4306671"/>
              <a:ext cx="212885" cy="212885"/>
            </a:xfrm>
            <a:prstGeom prst="roundRect">
              <a:avLst>
                <a:gd name="adj" fmla="val 22526"/>
              </a:avLst>
            </a:prstGeom>
            <a:solidFill>
              <a:srgbClr val="13C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1AF50"/>
                </a:solidFill>
              </a:endParaRPr>
            </a:p>
          </p:txBody>
        </p:sp>
        <p:sp>
          <p:nvSpPr>
            <p:cNvPr id="55" name="圆角矩形 54"/>
            <p:cNvSpPr/>
            <p:nvPr/>
          </p:nvSpPr>
          <p:spPr>
            <a:xfrm>
              <a:off x="509586" y="4587865"/>
              <a:ext cx="212885" cy="212885"/>
            </a:xfrm>
            <a:prstGeom prst="roundRect">
              <a:avLst>
                <a:gd name="adj" fmla="val 22526"/>
              </a:avLst>
            </a:prstGeom>
            <a:solidFill>
              <a:srgbClr val="13C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1AF50"/>
                </a:solidFill>
              </a:endParaRPr>
            </a:p>
          </p:txBody>
        </p:sp>
      </p:grpSp>
      <p:sp>
        <p:nvSpPr>
          <p:cNvPr id="2" name="文本框 1"/>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1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250"/>
                                  </p:stCondLst>
                                  <p:childTnLst>
                                    <p:set>
                                      <p:cBhvr>
                                        <p:cTn id="15" dur="1" fill="hold">
                                          <p:stCondLst>
                                            <p:cond delay="0"/>
                                          </p:stCondLst>
                                        </p:cTn>
                                        <p:tgtEl>
                                          <p:spTgt spid="7"/>
                                        </p:tgtEl>
                                        <p:attrNameLst>
                                          <p:attrName>style.visibility</p:attrName>
                                        </p:attrNameLst>
                                      </p:cBhvr>
                                      <p:to>
                                        <p:strVal val="visible"/>
                                      </p:to>
                                    </p:set>
                                  </p:childTnLst>
                                </p:cTn>
                              </p:par>
                              <p:par>
                                <p:cTn id="16" presetID="42" presetClass="path" presetSubtype="0" accel="50000" decel="50000" fill="hold" nodeType="withEffect">
                                  <p:stCondLst>
                                    <p:cond delay="0"/>
                                  </p:stCondLst>
                                  <p:childTnLst>
                                    <p:animMotion origin="layout" path="M -0.33347 -0.57523 L 3.75E-6 3.33333E-6 " pathEditMode="relative" rAng="0" ptsTypes="AA">
                                      <p:cBhvr>
                                        <p:cTn id="17" dur="2000" fill="hold"/>
                                        <p:tgtEl>
                                          <p:spTgt spid="7"/>
                                        </p:tgtEl>
                                        <p:attrNameLst>
                                          <p:attrName>ppt_x</p:attrName>
                                          <p:attrName>ppt_y</p:attrName>
                                        </p:attrNameLst>
                                      </p:cBhvr>
                                      <p:rCtr x="16667" y="28773"/>
                                    </p:animMotion>
                                  </p:childTnLst>
                                </p:cTn>
                              </p:par>
                              <p:par>
                                <p:cTn id="18" presetID="8" presetClass="emph" presetSubtype="0" fill="hold" nodeType="withEffect">
                                  <p:stCondLst>
                                    <p:cond delay="0"/>
                                  </p:stCondLst>
                                  <p:childTnLst>
                                    <p:animRot by="21600000">
                                      <p:cBhvr>
                                        <p:cTn id="19" dur="2000" fill="hold"/>
                                        <p:tgtEl>
                                          <p:spTgt spid="7"/>
                                        </p:tgtEl>
                                        <p:attrNameLst>
                                          <p:attrName>r</p:attrName>
                                        </p:attrNameLst>
                                      </p:cBhvr>
                                    </p:animRot>
                                  </p:childTnLst>
                                </p:cTn>
                              </p:par>
                              <p:par>
                                <p:cTn id="20" presetID="22" presetClass="entr" presetSubtype="1"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2000"/>
                                        <p:tgtEl>
                                          <p:spTgt spid="45"/>
                                        </p:tgtEl>
                                      </p:cBhvr>
                                    </p:animEffect>
                                  </p:childTnLst>
                                </p:cTn>
                              </p:par>
                            </p:childTnLst>
                          </p:cTn>
                        </p:par>
                        <p:par>
                          <p:cTn id="23" fill="hold">
                            <p:stCondLst>
                              <p:cond delay="250"/>
                            </p:stCondLst>
                            <p:childTnLst>
                              <p:par>
                                <p:cTn id="24" presetID="2" presetClass="entr" presetSubtype="9" fill="hold" grpId="0" nodeType="afterEffect">
                                  <p:stCondLst>
                                    <p:cond delay="0"/>
                                  </p:stCondLst>
                                  <p:iterate type="lt">
                                    <p:tmPct val="15000"/>
                                  </p:iterate>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3025"/>
                            </p:stCondLst>
                            <p:childTnLst>
                              <p:par>
                                <p:cTn id="29" presetID="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0-#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3525"/>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fill="hold"/>
                                        <p:tgtEl>
                                          <p:spTgt spid="47"/>
                                        </p:tgtEl>
                                        <p:attrNameLst>
                                          <p:attrName>ppt_x</p:attrName>
                                        </p:attrNameLst>
                                      </p:cBhvr>
                                      <p:tavLst>
                                        <p:tav tm="0">
                                          <p:val>
                                            <p:strVal val="1+#ppt_w/2"/>
                                          </p:val>
                                        </p:tav>
                                        <p:tav tm="100000">
                                          <p:val>
                                            <p:strVal val="#ppt_x"/>
                                          </p:val>
                                        </p:tav>
                                      </p:tavLst>
                                    </p:anim>
                                    <p:anim calcmode="lin" valueType="num">
                                      <p:cBhvr additive="base">
                                        <p:cTn id="37" dur="500" fill="hold"/>
                                        <p:tgtEl>
                                          <p:spTgt spid="47"/>
                                        </p:tgtEl>
                                        <p:attrNameLst>
                                          <p:attrName>ppt_y</p:attrName>
                                        </p:attrNameLst>
                                      </p:cBhvr>
                                      <p:tavLst>
                                        <p:tav tm="0">
                                          <p:val>
                                            <p:strVal val="#ppt_y"/>
                                          </p:val>
                                        </p:tav>
                                        <p:tav tm="100000">
                                          <p:val>
                                            <p:strVal val="#ppt_y"/>
                                          </p:val>
                                        </p:tav>
                                      </p:tavLst>
                                    </p:anim>
                                  </p:childTnLst>
                                </p:cTn>
                              </p:par>
                            </p:childTnLst>
                          </p:cTn>
                        </p:par>
                        <p:par>
                          <p:cTn id="38" fill="hold">
                            <p:stCondLst>
                              <p:cond delay="4525"/>
                            </p:stCondLst>
                            <p:childTnLst>
                              <p:par>
                                <p:cTn id="39" presetID="22" presetClass="entr" presetSubtype="8"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left)">
                                      <p:cBhvr>
                                        <p:cTn id="41" dur="500"/>
                                        <p:tgtEl>
                                          <p:spTgt spid="49"/>
                                        </p:tgtEl>
                                      </p:cBhvr>
                                    </p:animEffect>
                                  </p:childTnLst>
                                </p:cTn>
                              </p:par>
                              <p:par>
                                <p:cTn id="42" presetID="47" presetClass="entr" presetSubtype="0" fill="hold" nodeType="withEffect">
                                  <p:stCondLst>
                                    <p:cond delay="625"/>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anim calcmode="lin" valueType="num">
                                      <p:cBhvr>
                                        <p:cTn id="45" dur="1000" fill="hold"/>
                                        <p:tgtEl>
                                          <p:spTgt spid="50"/>
                                        </p:tgtEl>
                                        <p:attrNameLst>
                                          <p:attrName>ppt_x</p:attrName>
                                        </p:attrNameLst>
                                      </p:cBhvr>
                                      <p:tavLst>
                                        <p:tav tm="0">
                                          <p:val>
                                            <p:strVal val="#ppt_x"/>
                                          </p:val>
                                        </p:tav>
                                        <p:tav tm="100000">
                                          <p:val>
                                            <p:strVal val="#ppt_x"/>
                                          </p:val>
                                        </p:tav>
                                      </p:tavLst>
                                    </p:anim>
                                    <p:anim calcmode="lin" valueType="num">
                                      <p:cBhvr>
                                        <p:cTn id="46" dur="1000" fill="hold"/>
                                        <p:tgtEl>
                                          <p:spTgt spid="50"/>
                                        </p:tgtEl>
                                        <p:attrNameLst>
                                          <p:attrName>ppt_y</p:attrName>
                                        </p:attrNameLst>
                                      </p:cBhvr>
                                      <p:tavLst>
                                        <p:tav tm="0">
                                          <p:val>
                                            <p:strVal val="#ppt_y-.1"/>
                                          </p:val>
                                        </p:tav>
                                        <p:tav tm="100000">
                                          <p:val>
                                            <p:strVal val="#ppt_y"/>
                                          </p:val>
                                        </p:tav>
                                      </p:tavLst>
                                    </p:anim>
                                  </p:childTnLst>
                                </p:cTn>
                              </p:par>
                            </p:childTnLst>
                          </p:cTn>
                        </p:par>
                        <p:par>
                          <p:cTn id="47" fill="hold">
                            <p:stCondLst>
                              <p:cond delay="5025"/>
                            </p:stCondLst>
                            <p:childTnLst>
                              <p:par>
                                <p:cTn id="48" presetID="21" presetClass="entr" presetSubtype="1"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heel(1)">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69"/>
                </p:tgtEl>
              </p:cMediaNode>
            </p:audio>
          </p:childTnLst>
        </p:cTn>
      </p:par>
    </p:tnLst>
    <p:bldLst>
      <p:bldP spid="44" grpId="0"/>
      <p:bldP spid="47" grpId="0"/>
      <p:bldP spid="49"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56372"/>
            <a:chOff x="516805" y="297241"/>
            <a:chExt cx="822771" cy="856372"/>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9026" y="422131"/>
              <a:ext cx="611065"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解决问题</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2017213" y="3620496"/>
            <a:ext cx="358548" cy="4392974"/>
          </a:xfrm>
          <a:prstGeom prst="rect">
            <a:avLst/>
          </a:prstGeom>
        </p:spPr>
      </p:pic>
      <p:sp>
        <p:nvSpPr>
          <p:cNvPr id="8" name="矩形 7"/>
          <p:cNvSpPr/>
          <p:nvPr/>
        </p:nvSpPr>
        <p:spPr>
          <a:xfrm>
            <a:off x="1583093" y="5111665"/>
            <a:ext cx="1415772" cy="461665"/>
          </a:xfrm>
          <a:prstGeom prst="rect">
            <a:avLst/>
          </a:prstGeom>
        </p:spPr>
        <p:txBody>
          <a:bodyPr wrap="non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发现问题</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9" name="矩形 8"/>
          <p:cNvSpPr/>
          <p:nvPr/>
        </p:nvSpPr>
        <p:spPr>
          <a:xfrm>
            <a:off x="378056" y="5816983"/>
            <a:ext cx="3571905" cy="799706"/>
          </a:xfrm>
          <a:prstGeom prst="rect">
            <a:avLst/>
          </a:prstGeom>
        </p:spPr>
        <p:txBody>
          <a:bodyPr wrap="square">
            <a:spAutoFit/>
          </a:bodyPr>
          <a:lstStyle/>
          <a:p>
            <a:pPr algn="ct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有发现问题的能力和对事物有强烈的好奇心</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955184" y="4978507"/>
            <a:ext cx="591163" cy="59116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1" name="文本框 9"/>
          <p:cNvSpPr txBox="1"/>
          <p:nvPr/>
        </p:nvSpPr>
        <p:spPr>
          <a:xfrm>
            <a:off x="1071870" y="5034900"/>
            <a:ext cx="357790" cy="502766"/>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A</a:t>
            </a:r>
            <a:endParaRPr lang="zh-CN" altLang="en-US" sz="2665" dirty="0">
              <a:solidFill>
                <a:srgbClr val="13CCE0"/>
              </a:solidFill>
              <a:latin typeface="Impact" panose="020B0806030902050204" pitchFamily="34" charset="0"/>
              <a:ea typeface="汉仪菱心体简" panose="02010609000101010101" pitchFamily="49"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5052824" y="2735904"/>
            <a:ext cx="358548" cy="4392974"/>
          </a:xfrm>
          <a:prstGeom prst="rect">
            <a:avLst/>
          </a:prstGeom>
        </p:spPr>
      </p:pic>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7996888" y="1783815"/>
            <a:ext cx="358548" cy="4392974"/>
          </a:xfrm>
          <a:prstGeom prst="rect">
            <a:avLst/>
          </a:prstGeom>
        </p:spPr>
      </p:pic>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10193375" y="768541"/>
            <a:ext cx="358548" cy="4392974"/>
          </a:xfrm>
          <a:prstGeom prst="rect">
            <a:avLst/>
          </a:prstGeom>
        </p:spPr>
      </p:pic>
      <p:sp>
        <p:nvSpPr>
          <p:cNvPr id="15" name="矩形 14"/>
          <p:cNvSpPr/>
          <p:nvPr/>
        </p:nvSpPr>
        <p:spPr>
          <a:xfrm>
            <a:off x="4735331" y="4214079"/>
            <a:ext cx="1415772" cy="461665"/>
          </a:xfrm>
          <a:prstGeom prst="rect">
            <a:avLst/>
          </a:prstGeom>
        </p:spPr>
        <p:txBody>
          <a:bodyPr wrap="non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分析问题</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16" name="矩形 15"/>
          <p:cNvSpPr/>
          <p:nvPr/>
        </p:nvSpPr>
        <p:spPr>
          <a:xfrm>
            <a:off x="3252589" y="4862123"/>
            <a:ext cx="3571905" cy="799706"/>
          </a:xfrm>
          <a:prstGeom prst="rect">
            <a:avLst/>
          </a:prstGeom>
        </p:spPr>
        <p:txBody>
          <a:bodyPr wrap="square">
            <a:spAutoFit/>
          </a:bodyPr>
          <a:lstStyle/>
          <a:p>
            <a:pPr algn="ct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面对问题能冷静思考，从问题的本质出发</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4118837" y="4109616"/>
            <a:ext cx="591163" cy="59116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文本框 9"/>
          <p:cNvSpPr txBox="1"/>
          <p:nvPr/>
        </p:nvSpPr>
        <p:spPr>
          <a:xfrm>
            <a:off x="4227508" y="4153814"/>
            <a:ext cx="373820" cy="502766"/>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B</a:t>
            </a:r>
            <a:endParaRPr lang="zh-CN" altLang="en-US" sz="2665" dirty="0">
              <a:solidFill>
                <a:srgbClr val="13CCE0"/>
              </a:solidFill>
              <a:latin typeface="Impact" panose="020B0806030902050204" pitchFamily="34" charset="0"/>
              <a:ea typeface="汉仪菱心体简" panose="02010609000101010101" pitchFamily="49" charset="-122"/>
            </a:endParaRPr>
          </a:p>
        </p:txBody>
      </p:sp>
      <p:sp>
        <p:nvSpPr>
          <p:cNvPr id="19" name="椭圆 18"/>
          <p:cNvSpPr/>
          <p:nvPr/>
        </p:nvSpPr>
        <p:spPr>
          <a:xfrm>
            <a:off x="6799139" y="3144302"/>
            <a:ext cx="591163" cy="59116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0" name="矩形 19"/>
          <p:cNvSpPr/>
          <p:nvPr/>
        </p:nvSpPr>
        <p:spPr>
          <a:xfrm>
            <a:off x="7468276" y="3276217"/>
            <a:ext cx="1415772" cy="461665"/>
          </a:xfrm>
          <a:prstGeom prst="rect">
            <a:avLst/>
          </a:prstGeom>
        </p:spPr>
        <p:txBody>
          <a:bodyPr wrap="non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提出假设</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1" name="矩形 20"/>
          <p:cNvSpPr/>
          <p:nvPr/>
        </p:nvSpPr>
        <p:spPr>
          <a:xfrm>
            <a:off x="6505719" y="3876038"/>
            <a:ext cx="3571905" cy="799706"/>
          </a:xfrm>
          <a:prstGeom prst="rect">
            <a:avLst/>
          </a:prstGeom>
        </p:spPr>
        <p:txBody>
          <a:bodyPr wrap="square">
            <a:spAutoFit/>
          </a:bodyPr>
          <a:lstStyle/>
          <a:p>
            <a:pPr algn="ct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提出假设解决问题，事物的可能性</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6909387" y="3200695"/>
            <a:ext cx="373820" cy="502766"/>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C</a:t>
            </a:r>
            <a:endParaRPr lang="zh-CN" altLang="en-US" sz="2665" dirty="0">
              <a:solidFill>
                <a:srgbClr val="13CCE0"/>
              </a:solidFill>
              <a:latin typeface="Impact" panose="020B0806030902050204" pitchFamily="34" charset="0"/>
              <a:ea typeface="汉仪菱心体简" panose="02010609000101010101" pitchFamily="49" charset="-122"/>
            </a:endParaRPr>
          </a:p>
        </p:txBody>
      </p:sp>
      <p:sp>
        <p:nvSpPr>
          <p:cNvPr id="23" name="椭圆 22"/>
          <p:cNvSpPr/>
          <p:nvPr/>
        </p:nvSpPr>
        <p:spPr>
          <a:xfrm>
            <a:off x="9335689" y="2184287"/>
            <a:ext cx="591163" cy="59116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4" name="矩形 23"/>
          <p:cNvSpPr/>
          <p:nvPr/>
        </p:nvSpPr>
        <p:spPr>
          <a:xfrm>
            <a:off x="10016613" y="2269586"/>
            <a:ext cx="1415772" cy="461665"/>
          </a:xfrm>
          <a:prstGeom prst="rect">
            <a:avLst/>
          </a:prstGeom>
        </p:spPr>
        <p:txBody>
          <a:bodyPr wrap="non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检验假设</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5" name="矩形 24"/>
          <p:cNvSpPr/>
          <p:nvPr/>
        </p:nvSpPr>
        <p:spPr>
          <a:xfrm>
            <a:off x="8620095" y="2838859"/>
            <a:ext cx="3571905" cy="799706"/>
          </a:xfrm>
          <a:prstGeom prst="rect">
            <a:avLst/>
          </a:prstGeom>
        </p:spPr>
        <p:txBody>
          <a:bodyPr wrap="square">
            <a:spAutoFit/>
          </a:bodyPr>
          <a:lstStyle/>
          <a:p>
            <a:pPr algn="ct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做出实验检验问题的真假与是否对错</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9445937" y="2228485"/>
            <a:ext cx="373820" cy="502766"/>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D</a:t>
            </a:r>
            <a:endParaRPr lang="zh-CN" altLang="en-US" sz="2665" dirty="0">
              <a:solidFill>
                <a:srgbClr val="13CCE0"/>
              </a:solidFill>
              <a:latin typeface="Impact" panose="020B0806030902050204" pitchFamily="34" charset="0"/>
              <a:ea typeface="汉仪菱心体简" panose="02010609000101010101" pitchFamily="49" charset="-122"/>
            </a:endParaRPr>
          </a:p>
        </p:txBody>
      </p:sp>
      <p:sp>
        <p:nvSpPr>
          <p:cNvPr id="27" name="文本框 26"/>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anim calcmode="lin" valueType="num">
                                      <p:cBhvr>
                                        <p:cTn id="13" dur="750" fill="hold"/>
                                        <p:tgtEl>
                                          <p:spTgt spid="10"/>
                                        </p:tgtEl>
                                        <p:attrNameLst>
                                          <p:attrName>ppt_x</p:attrName>
                                        </p:attrNameLst>
                                      </p:cBhvr>
                                      <p:tavLst>
                                        <p:tav tm="0">
                                          <p:val>
                                            <p:strVal val="#ppt_x"/>
                                          </p:val>
                                        </p:tav>
                                        <p:tav tm="100000">
                                          <p:val>
                                            <p:strVal val="#ppt_x"/>
                                          </p:val>
                                        </p:tav>
                                      </p:tavLst>
                                    </p:anim>
                                    <p:anim calcmode="lin" valueType="num">
                                      <p:cBhvr>
                                        <p:cTn id="14" dur="75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750"/>
                                        <p:tgtEl>
                                          <p:spTgt spid="17"/>
                                        </p:tgtEl>
                                      </p:cBhvr>
                                    </p:animEffect>
                                    <p:anim calcmode="lin" valueType="num">
                                      <p:cBhvr>
                                        <p:cTn id="37" dur="750" fill="hold"/>
                                        <p:tgtEl>
                                          <p:spTgt spid="17"/>
                                        </p:tgtEl>
                                        <p:attrNameLst>
                                          <p:attrName>ppt_x</p:attrName>
                                        </p:attrNameLst>
                                      </p:cBhvr>
                                      <p:tavLst>
                                        <p:tav tm="0">
                                          <p:val>
                                            <p:strVal val="#ppt_x"/>
                                          </p:val>
                                        </p:tav>
                                        <p:tav tm="100000">
                                          <p:val>
                                            <p:strVal val="#ppt_x"/>
                                          </p:val>
                                        </p:tav>
                                      </p:tavLst>
                                    </p:anim>
                                    <p:anim calcmode="lin" valueType="num">
                                      <p:cBhvr>
                                        <p:cTn id="38" dur="75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right)">
                                      <p:cBhvr>
                                        <p:cTn id="51" dur="500"/>
                                        <p:tgtEl>
                                          <p:spTgt spid="16"/>
                                        </p:tgtEl>
                                      </p:cBhvr>
                                    </p:animEffect>
                                  </p:childTnLst>
                                </p:cTn>
                              </p:par>
                            </p:childTnLst>
                          </p:cTn>
                        </p:par>
                        <p:par>
                          <p:cTn id="52" fill="hold">
                            <p:stCondLst>
                              <p:cond delay="5000"/>
                            </p:stCondLst>
                            <p:childTnLst>
                              <p:par>
                                <p:cTn id="53" presetID="2" presetClass="entr" presetSubtype="4"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anim calcmode="lin" valueType="num">
                                      <p:cBhvr>
                                        <p:cTn id="61" dur="750" fill="hold"/>
                                        <p:tgtEl>
                                          <p:spTgt spid="19"/>
                                        </p:tgtEl>
                                        <p:attrNameLst>
                                          <p:attrName>ppt_x</p:attrName>
                                        </p:attrNameLst>
                                      </p:cBhvr>
                                      <p:tavLst>
                                        <p:tav tm="0">
                                          <p:val>
                                            <p:strVal val="#ppt_x"/>
                                          </p:val>
                                        </p:tav>
                                        <p:tav tm="100000">
                                          <p:val>
                                            <p:strVal val="#ppt_x"/>
                                          </p:val>
                                        </p:tav>
                                      </p:tavLst>
                                    </p:anim>
                                    <p:anim calcmode="lin" valueType="num">
                                      <p:cBhvr>
                                        <p:cTn id="62" dur="750" fill="hold"/>
                                        <p:tgtEl>
                                          <p:spTgt spid="19"/>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childTnLst>
                          </p:cTn>
                        </p:par>
                        <p:par>
                          <p:cTn id="76" fill="hold">
                            <p:stCondLst>
                              <p:cond delay="7500"/>
                            </p:stCondLst>
                            <p:childTnLst>
                              <p:par>
                                <p:cTn id="77" presetID="2" presetClass="entr" presetSubtype="4"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par>
                          <p:cTn id="81" fill="hold">
                            <p:stCondLst>
                              <p:cond delay="8000"/>
                            </p:stCondLst>
                            <p:childTnLst>
                              <p:par>
                                <p:cTn id="82" presetID="42"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anim calcmode="lin" valueType="num">
                                      <p:cBhvr>
                                        <p:cTn id="85" dur="500" fill="hold"/>
                                        <p:tgtEl>
                                          <p:spTgt spid="23"/>
                                        </p:tgtEl>
                                        <p:attrNameLst>
                                          <p:attrName>ppt_x</p:attrName>
                                        </p:attrNameLst>
                                      </p:cBhvr>
                                      <p:tavLst>
                                        <p:tav tm="0">
                                          <p:val>
                                            <p:strVal val="#ppt_x"/>
                                          </p:val>
                                        </p:tav>
                                        <p:tav tm="100000">
                                          <p:val>
                                            <p:strVal val="#ppt_x"/>
                                          </p:val>
                                        </p:tav>
                                      </p:tavLst>
                                    </p:anim>
                                    <p:anim calcmode="lin" valueType="num">
                                      <p:cBhvr>
                                        <p:cTn id="86" dur="500" fill="hold"/>
                                        <p:tgtEl>
                                          <p:spTgt spid="23"/>
                                        </p:tgtEl>
                                        <p:attrNameLst>
                                          <p:attrName>ppt_y</p:attrName>
                                        </p:attrNameLst>
                                      </p:cBhvr>
                                      <p:tavLst>
                                        <p:tav tm="0">
                                          <p:val>
                                            <p:strVal val="#ppt_y+.1"/>
                                          </p:val>
                                        </p:tav>
                                        <p:tav tm="100000">
                                          <p:val>
                                            <p:strVal val="#ppt_y"/>
                                          </p:val>
                                        </p:tav>
                                      </p:tavLst>
                                    </p:anim>
                                  </p:childTnLst>
                                </p:cTn>
                              </p:par>
                            </p:childTnLst>
                          </p:cTn>
                        </p:par>
                        <p:par>
                          <p:cTn id="87" fill="hold">
                            <p:stCondLst>
                              <p:cond delay="8500"/>
                            </p:stCondLst>
                            <p:childTnLst>
                              <p:par>
                                <p:cTn id="88" presetID="53" presetClass="entr" presetSubtype="16"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750" fill="hold"/>
                                        <p:tgtEl>
                                          <p:spTgt spid="26"/>
                                        </p:tgtEl>
                                        <p:attrNameLst>
                                          <p:attrName>ppt_w</p:attrName>
                                        </p:attrNameLst>
                                      </p:cBhvr>
                                      <p:tavLst>
                                        <p:tav tm="0">
                                          <p:val>
                                            <p:fltVal val="0"/>
                                          </p:val>
                                        </p:tav>
                                        <p:tav tm="100000">
                                          <p:val>
                                            <p:strVal val="#ppt_w"/>
                                          </p:val>
                                        </p:tav>
                                      </p:tavLst>
                                    </p:anim>
                                    <p:anim calcmode="lin" valueType="num">
                                      <p:cBhvr>
                                        <p:cTn id="91" dur="750" fill="hold"/>
                                        <p:tgtEl>
                                          <p:spTgt spid="26"/>
                                        </p:tgtEl>
                                        <p:attrNameLst>
                                          <p:attrName>ppt_h</p:attrName>
                                        </p:attrNameLst>
                                      </p:cBhvr>
                                      <p:tavLst>
                                        <p:tav tm="0">
                                          <p:val>
                                            <p:fltVal val="0"/>
                                          </p:val>
                                        </p:tav>
                                        <p:tav tm="100000">
                                          <p:val>
                                            <p:strVal val="#ppt_h"/>
                                          </p:val>
                                        </p:tav>
                                      </p:tavLst>
                                    </p:anim>
                                    <p:animEffect transition="in" filter="fade">
                                      <p:cBhvr>
                                        <p:cTn id="92" dur="750"/>
                                        <p:tgtEl>
                                          <p:spTgt spid="26"/>
                                        </p:tgtEl>
                                      </p:cBhvr>
                                    </p:animEffect>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left)">
                                      <p:cBhvr>
                                        <p:cTn id="96" dur="500"/>
                                        <p:tgtEl>
                                          <p:spTgt spid="2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left)">
                                      <p:cBhvr>
                                        <p:cTn id="99" dur="500"/>
                                        <p:tgtEl>
                                          <p:spTgt spid="25"/>
                                        </p:tgtEl>
                                      </p:cBhvr>
                                    </p:animEffect>
                                  </p:childTnLst>
                                </p:cTn>
                              </p:par>
                            </p:childTnLst>
                          </p:cTn>
                        </p:par>
                        <p:par>
                          <p:cTn id="100" fill="hold">
                            <p:stCondLst>
                              <p:cond delay="10000"/>
                            </p:stCondLst>
                            <p:childTnLst>
                              <p:par>
                                <p:cTn id="101" presetID="21" presetClass="entr" presetSubtype="1"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heel(1)">
                                      <p:cBhvr>
                                        <p:cTn id="10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P spid="15" grpId="0"/>
      <p:bldP spid="16" grpId="0"/>
      <p:bldP spid="17" grpId="0" animBg="1"/>
      <p:bldP spid="18" grpId="0"/>
      <p:bldP spid="19" grpId="0" animBg="1"/>
      <p:bldP spid="20" grpId="0"/>
      <p:bldP spid="21" grpId="0"/>
      <p:bldP spid="22" grpId="0"/>
      <p:bldP spid="23" grpId="0" animBg="1"/>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56372"/>
            <a:chOff x="516805" y="297241"/>
            <a:chExt cx="822771" cy="856372"/>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9026" y="422131"/>
              <a:ext cx="611065"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10" y="627569"/>
            <a:ext cx="1723549"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责任与义务</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678402" y="3327094"/>
            <a:ext cx="699533" cy="699533"/>
          </a:xfrm>
          <a:prstGeom prst="ellips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7" name="椭圆 6"/>
          <p:cNvSpPr/>
          <p:nvPr/>
        </p:nvSpPr>
        <p:spPr>
          <a:xfrm>
            <a:off x="1798230" y="2198783"/>
            <a:ext cx="1347029" cy="134702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椭圆 7"/>
          <p:cNvSpPr/>
          <p:nvPr/>
        </p:nvSpPr>
        <p:spPr>
          <a:xfrm>
            <a:off x="4306547" y="3450848"/>
            <a:ext cx="714752" cy="71475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2487055" y="4760206"/>
            <a:ext cx="699533" cy="69953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椭圆 9"/>
          <p:cNvSpPr/>
          <p:nvPr/>
        </p:nvSpPr>
        <p:spPr>
          <a:xfrm>
            <a:off x="3280328" y="2016111"/>
            <a:ext cx="365344" cy="365344"/>
          </a:xfrm>
          <a:prstGeom prst="ellips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1" name="椭圆 10"/>
          <p:cNvSpPr/>
          <p:nvPr/>
        </p:nvSpPr>
        <p:spPr>
          <a:xfrm>
            <a:off x="4407153" y="2880632"/>
            <a:ext cx="274851" cy="274851"/>
          </a:xfrm>
          <a:prstGeom prst="ellips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2" name="椭圆 11"/>
          <p:cNvSpPr/>
          <p:nvPr/>
        </p:nvSpPr>
        <p:spPr>
          <a:xfrm>
            <a:off x="3228668" y="3808224"/>
            <a:ext cx="265579" cy="26557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317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3" name="椭圆 12"/>
          <p:cNvSpPr/>
          <p:nvPr/>
        </p:nvSpPr>
        <p:spPr>
          <a:xfrm>
            <a:off x="4087768" y="4504987"/>
            <a:ext cx="274851" cy="274851"/>
          </a:xfrm>
          <a:prstGeom prst="ellips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矩形 13"/>
          <p:cNvSpPr/>
          <p:nvPr/>
        </p:nvSpPr>
        <p:spPr>
          <a:xfrm>
            <a:off x="5966748" y="3121314"/>
            <a:ext cx="4992555" cy="1865126"/>
          </a:xfrm>
          <a:prstGeom prst="rect">
            <a:avLst/>
          </a:prstGeom>
        </p:spPr>
        <p:txBody>
          <a:bodyPr wrap="square">
            <a:spAutoFit/>
          </a:bodyPr>
          <a:lstStyle/>
          <a:p>
            <a:pPr>
              <a:lnSpc>
                <a:spcPct val="120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这里填写明年的任务计划，并详细说明，以及计划达成情况这里填写明年的任务计划，并详细说明，以及计划达成情况</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5966748" y="2535832"/>
            <a:ext cx="2976331" cy="502766"/>
          </a:xfrm>
          <a:prstGeom prst="rect">
            <a:avLst/>
          </a:prstGeom>
        </p:spPr>
        <p:txBody>
          <a:bodyPr wrap="square">
            <a:spAutoFit/>
          </a:bodyPr>
          <a:lstStyle/>
          <a:p>
            <a:r>
              <a:rPr lang="zh-CN" altLang="en-US" sz="2665" dirty="0">
                <a:solidFill>
                  <a:srgbClr val="13CCE0"/>
                </a:solidFill>
                <a:latin typeface="汉仪菱心体简" panose="02010609000101010101" pitchFamily="49" charset="-122"/>
                <a:ea typeface="汉仪菱心体简" panose="02010609000101010101" pitchFamily="49" charset="-122"/>
              </a:rPr>
              <a:t>我的责任与义务</a:t>
            </a:r>
            <a:endParaRPr lang="zh-CN" altLang="en-US" sz="2665" dirty="0">
              <a:solidFill>
                <a:srgbClr val="13CCE0"/>
              </a:solidFill>
              <a:latin typeface="汉仪菱心体简" panose="02010609000101010101" pitchFamily="49" charset="-122"/>
              <a:ea typeface="汉仪菱心体简" panose="02010609000101010101" pitchFamily="49" charset="-122"/>
            </a:endParaRPr>
          </a:p>
        </p:txBody>
      </p:sp>
      <p:sp>
        <p:nvSpPr>
          <p:cNvPr id="16" name="矩形 15"/>
          <p:cNvSpPr/>
          <p:nvPr/>
        </p:nvSpPr>
        <p:spPr>
          <a:xfrm>
            <a:off x="360950" y="2963462"/>
            <a:ext cx="1818021" cy="420564"/>
          </a:xfrm>
          <a:prstGeom prst="rect">
            <a:avLst/>
          </a:prstGeom>
        </p:spPr>
        <p:txBody>
          <a:bodyPr wrap="square">
            <a:spAutoFit/>
          </a:bodyPr>
          <a:lstStyle/>
          <a:p>
            <a:pPr algn="ctr"/>
            <a:r>
              <a:rPr lang="zh-CN" altLang="en-US" sz="2135" dirty="0">
                <a:solidFill>
                  <a:srgbClr val="13CCE0"/>
                </a:solidFill>
                <a:latin typeface="汉仪菱心体简" panose="02010609000101010101" pitchFamily="49" charset="-122"/>
                <a:ea typeface="汉仪菱心体简" panose="02010609000101010101" pitchFamily="49" charset="-122"/>
              </a:rPr>
              <a:t>远见力</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17" name="矩形 16"/>
          <p:cNvSpPr/>
          <p:nvPr/>
        </p:nvSpPr>
        <p:spPr>
          <a:xfrm>
            <a:off x="1615383" y="4073803"/>
            <a:ext cx="1818021" cy="420564"/>
          </a:xfrm>
          <a:prstGeom prst="rect">
            <a:avLst/>
          </a:prstGeom>
        </p:spPr>
        <p:txBody>
          <a:bodyPr wrap="square">
            <a:spAutoFit/>
          </a:bodyPr>
          <a:lstStyle/>
          <a:p>
            <a:pPr algn="ctr"/>
            <a:r>
              <a:rPr lang="zh-CN" altLang="en-US" sz="2135" dirty="0">
                <a:solidFill>
                  <a:srgbClr val="13CCE0"/>
                </a:solidFill>
                <a:latin typeface="汉仪菱心体简" panose="02010609000101010101" pitchFamily="49" charset="-122"/>
                <a:ea typeface="汉仪菱心体简" panose="02010609000101010101" pitchFamily="49" charset="-122"/>
              </a:rPr>
              <a:t>创新力</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18" name="椭圆 17"/>
          <p:cNvSpPr/>
          <p:nvPr/>
        </p:nvSpPr>
        <p:spPr>
          <a:xfrm>
            <a:off x="1989257" y="4642412"/>
            <a:ext cx="265579" cy="26557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317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9" name="矩形 18"/>
          <p:cNvSpPr/>
          <p:nvPr/>
        </p:nvSpPr>
        <p:spPr>
          <a:xfrm>
            <a:off x="3197908" y="4907991"/>
            <a:ext cx="1818021" cy="420564"/>
          </a:xfrm>
          <a:prstGeom prst="rect">
            <a:avLst/>
          </a:prstGeom>
        </p:spPr>
        <p:txBody>
          <a:bodyPr wrap="square">
            <a:spAutoFit/>
          </a:bodyPr>
          <a:lstStyle/>
          <a:p>
            <a:pPr algn="ctr"/>
            <a:r>
              <a:rPr lang="zh-CN" altLang="en-US" sz="2135" dirty="0">
                <a:solidFill>
                  <a:srgbClr val="13CCE0"/>
                </a:solidFill>
                <a:latin typeface="汉仪菱心体简" panose="02010609000101010101" pitchFamily="49" charset="-122"/>
                <a:ea typeface="汉仪菱心体简" panose="02010609000101010101" pitchFamily="49" charset="-122"/>
              </a:rPr>
              <a:t>执行力</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20" name="矩形 19"/>
          <p:cNvSpPr/>
          <p:nvPr/>
        </p:nvSpPr>
        <p:spPr>
          <a:xfrm>
            <a:off x="2916472" y="3229594"/>
            <a:ext cx="1818021" cy="420564"/>
          </a:xfrm>
          <a:prstGeom prst="rect">
            <a:avLst/>
          </a:prstGeom>
        </p:spPr>
        <p:txBody>
          <a:bodyPr wrap="square">
            <a:spAutoFit/>
          </a:bodyPr>
          <a:lstStyle/>
          <a:p>
            <a:pPr algn="ctr"/>
            <a:r>
              <a:rPr lang="zh-CN" altLang="en-US" sz="2135" dirty="0">
                <a:solidFill>
                  <a:srgbClr val="13CCE0"/>
                </a:solidFill>
                <a:latin typeface="汉仪菱心体简" panose="02010609000101010101" pitchFamily="49" charset="-122"/>
                <a:ea typeface="汉仪菱心体简" panose="02010609000101010101" pitchFamily="49" charset="-122"/>
              </a:rPr>
              <a:t>感召力</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21" name="矩形 20"/>
          <p:cNvSpPr/>
          <p:nvPr/>
        </p:nvSpPr>
        <p:spPr>
          <a:xfrm>
            <a:off x="3145259" y="2320035"/>
            <a:ext cx="1818021" cy="420564"/>
          </a:xfrm>
          <a:prstGeom prst="rect">
            <a:avLst/>
          </a:prstGeom>
        </p:spPr>
        <p:txBody>
          <a:bodyPr wrap="square">
            <a:spAutoFit/>
          </a:bodyPr>
          <a:lstStyle/>
          <a:p>
            <a:pPr algn="ctr"/>
            <a:r>
              <a:rPr lang="zh-CN" altLang="en-US" sz="2135" dirty="0">
                <a:solidFill>
                  <a:srgbClr val="13CCE0"/>
                </a:solidFill>
                <a:latin typeface="汉仪菱心体简" panose="02010609000101010101" pitchFamily="49" charset="-122"/>
                <a:ea typeface="汉仪菱心体简" panose="02010609000101010101" pitchFamily="49" charset="-122"/>
              </a:rPr>
              <a:t>决策力</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22" name="文本框 21"/>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par>
                          <p:cTn id="70" fill="hold">
                            <p:stCondLst>
                              <p:cond delay="30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Effect transition="in" filter="fade">
                                      <p:cBhvr>
                                        <p:cTn id="80" dur="500"/>
                                        <p:tgtEl>
                                          <p:spTgt spid="21"/>
                                        </p:tgtEl>
                                      </p:cBhvr>
                                    </p:animEffect>
                                  </p:childTnLst>
                                </p:cTn>
                              </p:par>
                            </p:childTnLst>
                          </p:cTn>
                        </p:par>
                        <p:par>
                          <p:cTn id="81" fill="hold">
                            <p:stCondLst>
                              <p:cond delay="3500"/>
                            </p:stCondLst>
                            <p:childTnLst>
                              <p:par>
                                <p:cTn id="82" presetID="22" presetClass="entr" presetSubtype="8"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childTnLst>
                          </p:cTn>
                        </p:par>
                        <p:par>
                          <p:cTn id="88" fill="hold">
                            <p:stCondLst>
                              <p:cond delay="4000"/>
                            </p:stCondLst>
                            <p:childTnLst>
                              <p:par>
                                <p:cTn id="89" presetID="21" presetClass="entr" presetSubtype="1"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heel(1)">
                                      <p:cBhvr>
                                        <p:cTn id="9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animBg="1"/>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4013908" y="2230768"/>
            <a:ext cx="358548" cy="3580326"/>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7758581">
            <a:off x="2787938" y="486608"/>
            <a:ext cx="358548" cy="8126115"/>
          </a:xfrm>
          <a:prstGeom prst="rect">
            <a:avLst/>
          </a:prstGeom>
        </p:spPr>
      </p:pic>
      <p:sp>
        <p:nvSpPr>
          <p:cNvPr id="4" name="椭圆 3"/>
          <p:cNvSpPr/>
          <p:nvPr/>
        </p:nvSpPr>
        <p:spPr>
          <a:xfrm>
            <a:off x="3137217" y="1858044"/>
            <a:ext cx="2293467" cy="229346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 name="矩形 4"/>
          <p:cNvSpPr/>
          <p:nvPr/>
        </p:nvSpPr>
        <p:spPr>
          <a:xfrm>
            <a:off x="3567330" y="2106390"/>
            <a:ext cx="1351653" cy="1796774"/>
          </a:xfrm>
          <a:prstGeom prst="rect">
            <a:avLst/>
          </a:prstGeom>
        </p:spPr>
        <p:txBody>
          <a:bodyPr wrap="none" anchor="ctr">
            <a:spAutoFit/>
          </a:bodyPr>
          <a:lstStyle/>
          <a:p>
            <a:pPr algn="ctr">
              <a:lnSpc>
                <a:spcPct val="150000"/>
              </a:lnSpc>
            </a:pPr>
            <a:r>
              <a:rPr lang="en-US" altLang="zh-CN"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a:off x="5898324" y="-669845"/>
            <a:ext cx="358548" cy="8126115"/>
          </a:xfrm>
          <a:prstGeom prst="rect">
            <a:avLst/>
          </a:prstGeom>
        </p:spPr>
      </p:pic>
      <p:sp>
        <p:nvSpPr>
          <p:cNvPr id="12" name="矩形 11"/>
          <p:cNvSpPr/>
          <p:nvPr/>
        </p:nvSpPr>
        <p:spPr>
          <a:xfrm>
            <a:off x="6670185" y="2719151"/>
            <a:ext cx="2646878" cy="903645"/>
          </a:xfrm>
          <a:prstGeom prst="rect">
            <a:avLst/>
          </a:prstGeom>
        </p:spPr>
        <p:txBody>
          <a:bodyPr wrap="none" anchor="ctr">
            <a:spAutoFit/>
          </a:bodyPr>
          <a:lstStyle/>
          <a:p>
            <a:pPr>
              <a:lnSpc>
                <a:spcPct val="120000"/>
              </a:lnSpc>
            </a:pPr>
            <a:r>
              <a:rPr lang="zh-CN" altLang="en-US" sz="4800" b="1" dirty="0">
                <a:solidFill>
                  <a:srgbClr val="13CCE0"/>
                </a:solidFill>
                <a:latin typeface="微软雅黑" panose="020B0503020204020204" pitchFamily="34" charset="-122"/>
                <a:ea typeface="微软雅黑" panose="020B0503020204020204" pitchFamily="34" charset="-122"/>
              </a:rPr>
              <a:t>胜任能力</a:t>
            </a:r>
            <a:endParaRPr lang="zh-CN" altLang="en-US" sz="4800" b="1" dirty="0">
              <a:solidFill>
                <a:srgbClr val="13CCE0"/>
              </a:solidFill>
              <a:latin typeface="微软雅黑" panose="020B0503020204020204" pitchFamily="34" charset="-122"/>
              <a:ea typeface="微软雅黑" panose="020B0503020204020204" pitchFamily="34" charset="-122"/>
            </a:endParaRPr>
          </a:p>
        </p:txBody>
      </p:sp>
      <p:sp>
        <p:nvSpPr>
          <p:cNvPr id="13" name="矩形 12"/>
          <p:cNvSpPr/>
          <p:nvPr/>
        </p:nvSpPr>
        <p:spPr>
          <a:xfrm>
            <a:off x="6715114" y="3624782"/>
            <a:ext cx="2273699" cy="1421928"/>
          </a:xfrm>
          <a:prstGeom prst="rect">
            <a:avLst/>
          </a:prstGeom>
        </p:spPr>
        <p:txBody>
          <a:bodyPr wrap="none" anchor="ctr">
            <a:spAutoFit/>
          </a:bodyPr>
          <a:lstStyle/>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领导能力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执行能力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团队合作能力</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2000"/>
                                        <p:tgtEl>
                                          <p:spTgt spid="2"/>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2000"/>
                                        <p:tgtEl>
                                          <p:spTgt spid="10"/>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P spid="13"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7344"/>
            <a:chOff x="516805" y="297241"/>
            <a:chExt cx="822771" cy="827344"/>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3416" y="393103"/>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10"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领导能力</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688813" y="1881324"/>
            <a:ext cx="4262776" cy="4262776"/>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rgbClr val="13CCE0"/>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7" name="矩形 6"/>
          <p:cNvSpPr/>
          <p:nvPr/>
        </p:nvSpPr>
        <p:spPr>
          <a:xfrm>
            <a:off x="1718426" y="2735440"/>
            <a:ext cx="2238112" cy="2554545"/>
          </a:xfrm>
          <a:prstGeom prst="rect">
            <a:avLst/>
          </a:prstGeom>
        </p:spPr>
        <p:txBody>
          <a:bodyPr wrap="none" anchor="ctr">
            <a:spAutoFit/>
          </a:bodyPr>
          <a:lstStyle/>
          <a:p>
            <a:pPr algn="ctr">
              <a:lnSpc>
                <a:spcPct val="150000"/>
              </a:lnSpc>
            </a:pPr>
            <a:r>
              <a:rPr lang="zh-CN" altLang="en-US" sz="80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核心</a:t>
            </a:r>
            <a:endParaRPr lang="en-US" altLang="zh-CN" sz="80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a:p>
            <a:pPr algn="ctr">
              <a:lnSpc>
                <a:spcPct val="150000"/>
              </a:lnSpc>
            </a:pPr>
            <a:r>
              <a:rPr lang="zh-CN" altLang="en-US" sz="80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竞争力</a:t>
            </a:r>
            <a:endParaRPr lang="zh-CN" altLang="en-US" sz="80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sp>
        <p:nvSpPr>
          <p:cNvPr id="8" name="椭圆 7"/>
          <p:cNvSpPr/>
          <p:nvPr/>
        </p:nvSpPr>
        <p:spPr>
          <a:xfrm>
            <a:off x="930128" y="2125976"/>
            <a:ext cx="3814711" cy="3814711"/>
          </a:xfrm>
          <a:prstGeom prst="ellipse">
            <a:avLst/>
          </a:prstGeom>
          <a:noFill/>
          <a:ln w="25400">
            <a:solidFill>
              <a:srgbClr val="13CCE0"/>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4749776" y="1848703"/>
            <a:ext cx="778339" cy="77833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椭圆 9"/>
          <p:cNvSpPr/>
          <p:nvPr/>
        </p:nvSpPr>
        <p:spPr>
          <a:xfrm>
            <a:off x="4749776" y="5307704"/>
            <a:ext cx="778339" cy="77833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01AF50"/>
              </a:solidFill>
            </a:endParaRPr>
          </a:p>
        </p:txBody>
      </p:sp>
      <p:sp>
        <p:nvSpPr>
          <p:cNvPr id="11" name="椭圆 10"/>
          <p:cNvSpPr/>
          <p:nvPr/>
        </p:nvSpPr>
        <p:spPr>
          <a:xfrm>
            <a:off x="5327915" y="4205921"/>
            <a:ext cx="778339" cy="77833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2" name="椭圆 11"/>
          <p:cNvSpPr/>
          <p:nvPr/>
        </p:nvSpPr>
        <p:spPr>
          <a:xfrm>
            <a:off x="5309096" y="2946907"/>
            <a:ext cx="778339" cy="778339"/>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3" name="矩形 12"/>
          <p:cNvSpPr/>
          <p:nvPr/>
        </p:nvSpPr>
        <p:spPr>
          <a:xfrm>
            <a:off x="5698266" y="1700808"/>
            <a:ext cx="1210588" cy="549381"/>
          </a:xfrm>
          <a:prstGeom prst="rect">
            <a:avLst/>
          </a:prstGeom>
        </p:spPr>
        <p:txBody>
          <a:bodyPr wrap="none">
            <a:spAutoFit/>
          </a:bodyPr>
          <a:lstStyle/>
          <a:p>
            <a:pPr>
              <a:lnSpc>
                <a:spcPct val="120000"/>
              </a:lnSpc>
            </a:pPr>
            <a:r>
              <a:rPr lang="zh-CN" altLang="en-US" sz="2665" b="1" dirty="0">
                <a:solidFill>
                  <a:srgbClr val="13CCE0"/>
                </a:solidFill>
                <a:latin typeface="方正韵动中黑简体" panose="02000000000000000000" pitchFamily="2" charset="-122"/>
                <a:ea typeface="方正韵动中黑简体" panose="02000000000000000000" pitchFamily="2" charset="-122"/>
              </a:rPr>
              <a:t>领</a:t>
            </a:r>
            <a:r>
              <a:rPr lang="zh-CN" altLang="en-US" sz="2665" dirty="0">
                <a:solidFill>
                  <a:srgbClr val="13CCE0"/>
                </a:solidFill>
                <a:latin typeface="方正韵动中黑简体" panose="02000000000000000000" pitchFamily="2" charset="-122"/>
                <a:ea typeface="方正韵动中黑简体" panose="02000000000000000000" pitchFamily="2" charset="-122"/>
              </a:rPr>
              <a:t>导力</a:t>
            </a:r>
            <a:endParaRPr lang="zh-CN" altLang="en-US" sz="2665" dirty="0">
              <a:solidFill>
                <a:srgbClr val="13CCE0"/>
              </a:solidFill>
              <a:latin typeface="方正韵动中黑简体" panose="02000000000000000000" pitchFamily="2" charset="-122"/>
              <a:ea typeface="方正韵动中黑简体" panose="02000000000000000000" pitchFamily="2" charset="-122"/>
            </a:endParaRPr>
          </a:p>
        </p:txBody>
      </p:sp>
      <p:sp>
        <p:nvSpPr>
          <p:cNvPr id="14" name="矩形 13"/>
          <p:cNvSpPr/>
          <p:nvPr/>
        </p:nvSpPr>
        <p:spPr>
          <a:xfrm>
            <a:off x="5698266" y="2174579"/>
            <a:ext cx="5376597" cy="437107"/>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288022" y="2848424"/>
            <a:ext cx="1210588" cy="549381"/>
          </a:xfrm>
          <a:prstGeom prst="rect">
            <a:avLst/>
          </a:prstGeom>
        </p:spPr>
        <p:txBody>
          <a:bodyPr wrap="none">
            <a:spAutoFit/>
          </a:bodyPr>
          <a:lstStyle/>
          <a:p>
            <a:pPr>
              <a:lnSpc>
                <a:spcPct val="120000"/>
              </a:lnSpc>
            </a:pPr>
            <a:r>
              <a:rPr lang="zh-CN" altLang="en-US" sz="2665" b="1" dirty="0">
                <a:solidFill>
                  <a:srgbClr val="13CCE0"/>
                </a:solidFill>
                <a:latin typeface="方正韵动中黑简体" panose="02000000000000000000" pitchFamily="2" charset="-122"/>
                <a:ea typeface="方正韵动中黑简体" panose="02000000000000000000" pitchFamily="2" charset="-122"/>
              </a:rPr>
              <a:t>执</a:t>
            </a:r>
            <a:r>
              <a:rPr lang="zh-CN" altLang="en-US" sz="2665" dirty="0">
                <a:solidFill>
                  <a:srgbClr val="13CCE0"/>
                </a:solidFill>
                <a:latin typeface="方正韵动中黑简体" panose="02000000000000000000" pitchFamily="2" charset="-122"/>
                <a:ea typeface="方正韵动中黑简体" panose="02000000000000000000" pitchFamily="2" charset="-122"/>
              </a:rPr>
              <a:t>行力</a:t>
            </a:r>
            <a:endParaRPr lang="zh-CN" altLang="en-US" sz="2665" dirty="0">
              <a:solidFill>
                <a:srgbClr val="13CCE0"/>
              </a:solidFill>
              <a:latin typeface="方正韵动中黑简体" panose="02000000000000000000" pitchFamily="2" charset="-122"/>
              <a:ea typeface="方正韵动中黑简体" panose="02000000000000000000" pitchFamily="2" charset="-122"/>
            </a:endParaRPr>
          </a:p>
        </p:txBody>
      </p:sp>
      <p:sp>
        <p:nvSpPr>
          <p:cNvPr id="16" name="矩形 15"/>
          <p:cNvSpPr/>
          <p:nvPr/>
        </p:nvSpPr>
        <p:spPr>
          <a:xfrm>
            <a:off x="6288022" y="3322195"/>
            <a:ext cx="5376597" cy="437107"/>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5698265" y="5209221"/>
            <a:ext cx="1550424" cy="549381"/>
          </a:xfrm>
          <a:prstGeom prst="rect">
            <a:avLst/>
          </a:prstGeom>
        </p:spPr>
        <p:txBody>
          <a:bodyPr wrap="none">
            <a:spAutoFit/>
          </a:bodyPr>
          <a:lstStyle/>
          <a:p>
            <a:pPr>
              <a:lnSpc>
                <a:spcPct val="120000"/>
              </a:lnSpc>
            </a:pPr>
            <a:r>
              <a:rPr lang="zh-CN" altLang="en-US" sz="2665" dirty="0">
                <a:solidFill>
                  <a:srgbClr val="13CCE0"/>
                </a:solidFill>
                <a:latin typeface="方正韵动中黑简体" panose="02000000000000000000" pitchFamily="2" charset="-122"/>
                <a:ea typeface="方正韵动中黑简体" panose="02000000000000000000" pitchFamily="2" charset="-122"/>
              </a:rPr>
              <a:t>专业技能</a:t>
            </a:r>
            <a:endParaRPr lang="zh-CN" altLang="en-US" sz="2665" dirty="0">
              <a:solidFill>
                <a:srgbClr val="13CCE0"/>
              </a:solidFill>
              <a:latin typeface="方正韵动中黑简体" panose="02000000000000000000" pitchFamily="2" charset="-122"/>
              <a:ea typeface="方正韵动中黑简体" panose="02000000000000000000" pitchFamily="2" charset="-122"/>
            </a:endParaRPr>
          </a:p>
        </p:txBody>
      </p:sp>
      <p:sp>
        <p:nvSpPr>
          <p:cNvPr id="18" name="矩形 17"/>
          <p:cNvSpPr/>
          <p:nvPr/>
        </p:nvSpPr>
        <p:spPr>
          <a:xfrm>
            <a:off x="5698266" y="5682993"/>
            <a:ext cx="5376597" cy="437107"/>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288021" y="4107439"/>
            <a:ext cx="2236510" cy="549381"/>
          </a:xfrm>
          <a:prstGeom prst="rect">
            <a:avLst/>
          </a:prstGeom>
        </p:spPr>
        <p:txBody>
          <a:bodyPr wrap="none">
            <a:spAutoFit/>
          </a:bodyPr>
          <a:lstStyle/>
          <a:p>
            <a:pPr>
              <a:lnSpc>
                <a:spcPct val="120000"/>
              </a:lnSpc>
            </a:pPr>
            <a:r>
              <a:rPr lang="zh-CN" altLang="en-US" sz="2665" b="1" dirty="0">
                <a:solidFill>
                  <a:srgbClr val="13CCE0"/>
                </a:solidFill>
                <a:latin typeface="方正韵动中黑简体" panose="02000000000000000000" pitchFamily="2" charset="-122"/>
                <a:ea typeface="方正韵动中黑简体" panose="02000000000000000000" pitchFamily="2" charset="-122"/>
              </a:rPr>
              <a:t>团队</a:t>
            </a:r>
            <a:r>
              <a:rPr lang="zh-CN" altLang="en-US" sz="2665" dirty="0">
                <a:solidFill>
                  <a:srgbClr val="13CCE0"/>
                </a:solidFill>
                <a:latin typeface="方正韵动中黑简体" panose="02000000000000000000" pitchFamily="2" charset="-122"/>
                <a:ea typeface="方正韵动中黑简体" panose="02000000000000000000" pitchFamily="2" charset="-122"/>
              </a:rPr>
              <a:t>合作能力</a:t>
            </a:r>
            <a:endParaRPr lang="zh-CN" altLang="en-US" sz="2665" dirty="0">
              <a:solidFill>
                <a:srgbClr val="13CCE0"/>
              </a:solidFill>
              <a:latin typeface="方正韵动中黑简体" panose="02000000000000000000" pitchFamily="2" charset="-122"/>
              <a:ea typeface="方正韵动中黑简体" panose="02000000000000000000" pitchFamily="2" charset="-122"/>
            </a:endParaRPr>
          </a:p>
        </p:txBody>
      </p:sp>
      <p:sp>
        <p:nvSpPr>
          <p:cNvPr id="20" name="矩形 19"/>
          <p:cNvSpPr/>
          <p:nvPr/>
        </p:nvSpPr>
        <p:spPr>
          <a:xfrm>
            <a:off x="6288022" y="4581210"/>
            <a:ext cx="5376597" cy="437107"/>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4931208" y="1902533"/>
            <a:ext cx="360996" cy="686726"/>
          </a:xfrm>
          <a:prstGeom prst="rect">
            <a:avLst/>
          </a:prstGeom>
        </p:spPr>
        <p:txBody>
          <a:bodyPr wrap="none" anchor="t">
            <a:spAutoFit/>
          </a:bodyPr>
          <a:lstStyle/>
          <a:p>
            <a:pPr algn="ctr">
              <a:lnSpc>
                <a:spcPct val="120000"/>
              </a:lnSpc>
            </a:pPr>
            <a:r>
              <a:rPr lang="en-US" altLang="zh-CN" sz="3600" dirty="0">
                <a:solidFill>
                  <a:srgbClr val="13CCE0"/>
                </a:solidFill>
                <a:latin typeface="Impact" panose="020B0806030902050204" pitchFamily="34" charset="0"/>
                <a:ea typeface="微软雅黑" panose="020B0503020204020204" pitchFamily="34" charset="-122"/>
              </a:rPr>
              <a:t>1</a:t>
            </a:r>
            <a:endParaRPr lang="zh-CN" altLang="en-US" sz="3600" dirty="0">
              <a:solidFill>
                <a:srgbClr val="13CCE0"/>
              </a:solidFill>
              <a:latin typeface="Impact" panose="020B0806030902050204" pitchFamily="34" charset="0"/>
              <a:ea typeface="微软雅黑" panose="020B0503020204020204" pitchFamily="34" charset="-122"/>
            </a:endParaRPr>
          </a:p>
        </p:txBody>
      </p:sp>
      <p:sp>
        <p:nvSpPr>
          <p:cNvPr id="22" name="矩形 21"/>
          <p:cNvSpPr/>
          <p:nvPr/>
        </p:nvSpPr>
        <p:spPr>
          <a:xfrm>
            <a:off x="5498239" y="2992713"/>
            <a:ext cx="417102" cy="686726"/>
          </a:xfrm>
          <a:prstGeom prst="rect">
            <a:avLst/>
          </a:prstGeom>
        </p:spPr>
        <p:txBody>
          <a:bodyPr wrap="none" anchor="t">
            <a:spAutoFit/>
          </a:bodyPr>
          <a:lstStyle/>
          <a:p>
            <a:pPr algn="ctr">
              <a:lnSpc>
                <a:spcPct val="120000"/>
              </a:lnSpc>
            </a:pPr>
            <a:r>
              <a:rPr lang="en-US" altLang="zh-CN" sz="3600" dirty="0">
                <a:solidFill>
                  <a:srgbClr val="13CCE0"/>
                </a:solidFill>
                <a:latin typeface="Impact" panose="020B0806030902050204" pitchFamily="34" charset="0"/>
                <a:ea typeface="微软雅黑" panose="020B0503020204020204" pitchFamily="34" charset="-122"/>
              </a:rPr>
              <a:t>2</a:t>
            </a:r>
            <a:endParaRPr lang="zh-CN" altLang="en-US" sz="3600" dirty="0">
              <a:solidFill>
                <a:srgbClr val="13CCE0"/>
              </a:solidFill>
              <a:latin typeface="Impact" panose="020B0806030902050204" pitchFamily="34" charset="0"/>
              <a:ea typeface="微软雅黑" panose="020B0503020204020204" pitchFamily="34" charset="-122"/>
            </a:endParaRPr>
          </a:p>
        </p:txBody>
      </p:sp>
      <p:sp>
        <p:nvSpPr>
          <p:cNvPr id="23" name="矩形 22"/>
          <p:cNvSpPr/>
          <p:nvPr/>
        </p:nvSpPr>
        <p:spPr>
          <a:xfrm>
            <a:off x="5491827" y="4246963"/>
            <a:ext cx="429925" cy="686726"/>
          </a:xfrm>
          <a:prstGeom prst="rect">
            <a:avLst/>
          </a:prstGeom>
        </p:spPr>
        <p:txBody>
          <a:bodyPr wrap="none" anchor="t">
            <a:spAutoFit/>
          </a:bodyPr>
          <a:lstStyle/>
          <a:p>
            <a:pPr algn="ctr">
              <a:lnSpc>
                <a:spcPct val="120000"/>
              </a:lnSpc>
            </a:pPr>
            <a:r>
              <a:rPr lang="en-US" altLang="zh-CN" sz="3600" dirty="0">
                <a:solidFill>
                  <a:srgbClr val="13CCE0"/>
                </a:solidFill>
                <a:latin typeface="Impact" panose="020B0806030902050204" pitchFamily="34" charset="0"/>
                <a:ea typeface="微软雅黑" panose="020B0503020204020204" pitchFamily="34" charset="-122"/>
              </a:rPr>
              <a:t>3</a:t>
            </a:r>
            <a:endParaRPr lang="zh-CN" altLang="en-US" sz="3600" dirty="0">
              <a:solidFill>
                <a:srgbClr val="13CCE0"/>
              </a:solidFill>
              <a:latin typeface="Impact" panose="020B0806030902050204" pitchFamily="34" charset="0"/>
              <a:ea typeface="微软雅黑" panose="020B0503020204020204" pitchFamily="34" charset="-122"/>
            </a:endParaRPr>
          </a:p>
        </p:txBody>
      </p:sp>
      <p:sp>
        <p:nvSpPr>
          <p:cNvPr id="24" name="矩形 23"/>
          <p:cNvSpPr/>
          <p:nvPr/>
        </p:nvSpPr>
        <p:spPr>
          <a:xfrm>
            <a:off x="4904869" y="5353510"/>
            <a:ext cx="415498" cy="686726"/>
          </a:xfrm>
          <a:prstGeom prst="rect">
            <a:avLst/>
          </a:prstGeom>
        </p:spPr>
        <p:txBody>
          <a:bodyPr wrap="none" anchor="t">
            <a:spAutoFit/>
          </a:bodyPr>
          <a:lstStyle/>
          <a:p>
            <a:pPr algn="ctr">
              <a:lnSpc>
                <a:spcPct val="120000"/>
              </a:lnSpc>
            </a:pPr>
            <a:r>
              <a:rPr lang="en-US" altLang="zh-CN" sz="3600" dirty="0">
                <a:solidFill>
                  <a:srgbClr val="13CCE0"/>
                </a:solidFill>
                <a:latin typeface="Impact" panose="020B0806030902050204" pitchFamily="34" charset="0"/>
                <a:ea typeface="微软雅黑" panose="020B0503020204020204" pitchFamily="34" charset="-122"/>
              </a:rPr>
              <a:t>4</a:t>
            </a:r>
            <a:endParaRPr lang="zh-CN" altLang="en-US" sz="3600" dirty="0">
              <a:solidFill>
                <a:srgbClr val="13CCE0"/>
              </a:solidFill>
              <a:latin typeface="Impact" panose="020B0806030902050204" pitchFamily="34" charset="0"/>
              <a:ea typeface="微软雅黑" panose="020B0503020204020204" pitchFamily="34" charset="-122"/>
            </a:endParaRPr>
          </a:p>
        </p:txBody>
      </p:sp>
      <p:sp>
        <p:nvSpPr>
          <p:cNvPr id="25" name="文本框 24"/>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anim calcmode="lin" valueType="num">
                                      <p:cBhvr>
                                        <p:cTn id="26" dur="750" fill="hold"/>
                                        <p:tgtEl>
                                          <p:spTgt spid="9"/>
                                        </p:tgtEl>
                                        <p:attrNameLst>
                                          <p:attrName>ppt_x</p:attrName>
                                        </p:attrNameLst>
                                      </p:cBhvr>
                                      <p:tavLst>
                                        <p:tav tm="0">
                                          <p:val>
                                            <p:strVal val="#ppt_x"/>
                                          </p:val>
                                        </p:tav>
                                        <p:tav tm="100000">
                                          <p:val>
                                            <p:strVal val="#ppt_x"/>
                                          </p:val>
                                        </p:tav>
                                      </p:tavLst>
                                    </p:anim>
                                    <p:anim calcmode="lin" valueType="num">
                                      <p:cBhvr>
                                        <p:cTn id="27" dur="7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anim calcmode="lin" valueType="num">
                                      <p:cBhvr>
                                        <p:cTn id="36" dur="750" fill="hold"/>
                                        <p:tgtEl>
                                          <p:spTgt spid="12"/>
                                        </p:tgtEl>
                                        <p:attrNameLst>
                                          <p:attrName>ppt_x</p:attrName>
                                        </p:attrNameLst>
                                      </p:cBhvr>
                                      <p:tavLst>
                                        <p:tav tm="0">
                                          <p:val>
                                            <p:strVal val="#ppt_x"/>
                                          </p:val>
                                        </p:tav>
                                        <p:tav tm="100000">
                                          <p:val>
                                            <p:strVal val="#ppt_x"/>
                                          </p:val>
                                        </p:tav>
                                      </p:tavLst>
                                    </p:anim>
                                    <p:anim calcmode="lin" valueType="num">
                                      <p:cBhvr>
                                        <p:cTn id="37" dur="7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750"/>
                                        <p:tgtEl>
                                          <p:spTgt spid="11"/>
                                        </p:tgtEl>
                                      </p:cBhvr>
                                    </p:animEffect>
                                    <p:anim calcmode="lin" valueType="num">
                                      <p:cBhvr>
                                        <p:cTn id="46" dur="750" fill="hold"/>
                                        <p:tgtEl>
                                          <p:spTgt spid="11"/>
                                        </p:tgtEl>
                                        <p:attrNameLst>
                                          <p:attrName>ppt_x</p:attrName>
                                        </p:attrNameLst>
                                      </p:cBhvr>
                                      <p:tavLst>
                                        <p:tav tm="0">
                                          <p:val>
                                            <p:strVal val="#ppt_x"/>
                                          </p:val>
                                        </p:tav>
                                        <p:tav tm="100000">
                                          <p:val>
                                            <p:strVal val="#ppt_x"/>
                                          </p:val>
                                        </p:tav>
                                      </p:tavLst>
                                    </p:anim>
                                    <p:anim calcmode="lin" valueType="num">
                                      <p:cBhvr>
                                        <p:cTn id="47" dur="75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750"/>
                                        <p:tgtEl>
                                          <p:spTgt spid="10"/>
                                        </p:tgtEl>
                                      </p:cBhvr>
                                    </p:animEffect>
                                    <p:anim calcmode="lin" valueType="num">
                                      <p:cBhvr>
                                        <p:cTn id="56" dur="750" fill="hold"/>
                                        <p:tgtEl>
                                          <p:spTgt spid="10"/>
                                        </p:tgtEl>
                                        <p:attrNameLst>
                                          <p:attrName>ppt_x</p:attrName>
                                        </p:attrNameLst>
                                      </p:cBhvr>
                                      <p:tavLst>
                                        <p:tav tm="0">
                                          <p:val>
                                            <p:strVal val="#ppt_x"/>
                                          </p:val>
                                        </p:tav>
                                        <p:tav tm="100000">
                                          <p:val>
                                            <p:strVal val="#ppt_x"/>
                                          </p:val>
                                        </p:tav>
                                      </p:tavLst>
                                    </p:anim>
                                    <p:anim calcmode="lin" valueType="num">
                                      <p:cBhvr>
                                        <p:cTn id="57" dur="750" fill="hold"/>
                                        <p:tgtEl>
                                          <p:spTgt spid="10"/>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left)">
                                      <p:cBhvr>
                                        <p:cTn id="86" dur="500"/>
                                        <p:tgtEl>
                                          <p:spTgt spid="18"/>
                                        </p:tgtEl>
                                      </p:cBhvr>
                                    </p:animEffect>
                                  </p:childTnLst>
                                </p:cTn>
                              </p:par>
                            </p:childTnLst>
                          </p:cTn>
                        </p:par>
                        <p:par>
                          <p:cTn id="87" fill="hold">
                            <p:stCondLst>
                              <p:cond delay="7500"/>
                            </p:stCondLst>
                            <p:childTnLst>
                              <p:par>
                                <p:cTn id="88" presetID="21"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heel(1)">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88530"/>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10" y="627569"/>
            <a:ext cx="1107996"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领导力</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742951" y="3108604"/>
            <a:ext cx="939211"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a:off x="3844544" y="3108604"/>
            <a:ext cx="97536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6965696" y="3108604"/>
            <a:ext cx="959104"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9" name="弧形 8"/>
          <p:cNvSpPr/>
          <p:nvPr/>
        </p:nvSpPr>
        <p:spPr>
          <a:xfrm flipH="1">
            <a:off x="1686372" y="2029769"/>
            <a:ext cx="2157669" cy="2157669"/>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弧形 9"/>
          <p:cNvSpPr/>
          <p:nvPr/>
        </p:nvSpPr>
        <p:spPr>
          <a:xfrm flipH="1" flipV="1">
            <a:off x="1686372" y="2066416"/>
            <a:ext cx="2157669" cy="2157669"/>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弧形 10"/>
          <p:cNvSpPr/>
          <p:nvPr/>
        </p:nvSpPr>
        <p:spPr>
          <a:xfrm flipH="1">
            <a:off x="4807192" y="2029769"/>
            <a:ext cx="2157669" cy="2157669"/>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弧形 11"/>
          <p:cNvSpPr/>
          <p:nvPr/>
        </p:nvSpPr>
        <p:spPr>
          <a:xfrm flipH="1" flipV="1">
            <a:off x="4807192" y="2066416"/>
            <a:ext cx="2157669" cy="2157669"/>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3" name="直接连接符 12"/>
          <p:cNvCxnSpPr/>
          <p:nvPr/>
        </p:nvCxnSpPr>
        <p:spPr>
          <a:xfrm>
            <a:off x="10089149" y="3108604"/>
            <a:ext cx="110310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4" name="弧形 13"/>
          <p:cNvSpPr/>
          <p:nvPr/>
        </p:nvSpPr>
        <p:spPr>
          <a:xfrm flipH="1">
            <a:off x="7930978" y="2029769"/>
            <a:ext cx="2157669" cy="2157669"/>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弧形 14"/>
          <p:cNvSpPr/>
          <p:nvPr/>
        </p:nvSpPr>
        <p:spPr>
          <a:xfrm flipH="1" flipV="1">
            <a:off x="7930978" y="2066416"/>
            <a:ext cx="2157669" cy="2157669"/>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aphicFrame>
        <p:nvGraphicFramePr>
          <p:cNvPr id="16" name="图表 15"/>
          <p:cNvGraphicFramePr/>
          <p:nvPr/>
        </p:nvGraphicFramePr>
        <p:xfrm>
          <a:off x="4196838" y="1999448"/>
          <a:ext cx="3391925" cy="2261284"/>
        </p:xfrm>
        <a:graphic>
          <a:graphicData uri="http://schemas.openxmlformats.org/drawingml/2006/chart">
            <c:chart xmlns:c="http://schemas.openxmlformats.org/drawingml/2006/chart" xmlns:r="http://schemas.openxmlformats.org/officeDocument/2006/relationships" r:id="rId1"/>
          </a:graphicData>
        </a:graphic>
      </p:graphicFrame>
      <p:sp>
        <p:nvSpPr>
          <p:cNvPr id="17" name="矩形 16"/>
          <p:cNvSpPr/>
          <p:nvPr/>
        </p:nvSpPr>
        <p:spPr>
          <a:xfrm>
            <a:off x="1579160" y="4430233"/>
            <a:ext cx="2233304" cy="560025"/>
          </a:xfrm>
          <a:prstGeom prst="rect">
            <a:avLst/>
          </a:prstGeom>
        </p:spPr>
        <p:txBody>
          <a:bodyPr wrap="none">
            <a:spAutoFit/>
          </a:bodyPr>
          <a:lstStyle/>
          <a:p>
            <a:pPr algn="just">
              <a:lnSpc>
                <a:spcPct val="120000"/>
              </a:lnSpc>
            </a:pPr>
            <a:r>
              <a:rPr lang="zh-CN" altLang="en-US" sz="2665" dirty="0">
                <a:solidFill>
                  <a:srgbClr val="13CCE0"/>
                </a:solidFill>
                <a:latin typeface="方正正中黑简体" panose="02000000000000000000" pitchFamily="2" charset="-122"/>
                <a:ea typeface="方正正中黑简体" panose="02000000000000000000" pitchFamily="2" charset="-122"/>
              </a:rPr>
              <a:t>替换你的标题</a:t>
            </a:r>
            <a:endParaRPr lang="zh-CN" altLang="en-US" sz="2665" dirty="0">
              <a:solidFill>
                <a:srgbClr val="13CCE0"/>
              </a:solidFill>
              <a:latin typeface="方正正中黑简体" panose="02000000000000000000" pitchFamily="2" charset="-122"/>
              <a:ea typeface="方正正中黑简体" panose="02000000000000000000" pitchFamily="2" charset="-122"/>
            </a:endParaRPr>
          </a:p>
        </p:txBody>
      </p:sp>
      <p:sp>
        <p:nvSpPr>
          <p:cNvPr id="18" name="矩形 17"/>
          <p:cNvSpPr/>
          <p:nvPr/>
        </p:nvSpPr>
        <p:spPr>
          <a:xfrm>
            <a:off x="1649371" y="5105074"/>
            <a:ext cx="2227205" cy="880113"/>
          </a:xfrm>
          <a:prstGeom prst="rect">
            <a:avLst/>
          </a:prstGeom>
        </p:spPr>
        <p:txBody>
          <a:bodyPr wrap="square" anchor="ctr">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在这里填写你的能力的详细内容</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8664197" y="2885565"/>
            <a:ext cx="716863" cy="535531"/>
          </a:xfrm>
          <a:prstGeom prst="rect">
            <a:avLst/>
          </a:prstGeom>
        </p:spPr>
        <p:txBody>
          <a:bodyPr wrap="none" anchor="t">
            <a:spAutoFit/>
          </a:bodyPr>
          <a:lstStyle/>
          <a:p>
            <a:pPr algn="ctr">
              <a:lnSpc>
                <a:spcPct val="120000"/>
              </a:lnSpc>
            </a:pPr>
            <a:r>
              <a:rPr lang="en-US" altLang="zh-CN" sz="2400" dirty="0">
                <a:solidFill>
                  <a:srgbClr val="E93F30"/>
                </a:solidFill>
                <a:latin typeface="Impact" panose="020B0806030902050204" pitchFamily="34" charset="0"/>
                <a:ea typeface="微软雅黑" panose="020B0503020204020204" pitchFamily="34" charset="-122"/>
              </a:rPr>
              <a:t>84%</a:t>
            </a:r>
            <a:endParaRPr lang="zh-CN" altLang="en-US" sz="2400" dirty="0">
              <a:solidFill>
                <a:srgbClr val="E93F30"/>
              </a:solidFill>
              <a:latin typeface="Impact" panose="020B0806030902050204" pitchFamily="34" charset="0"/>
              <a:ea typeface="微软雅黑" panose="020B0503020204020204" pitchFamily="34" charset="-122"/>
            </a:endParaRPr>
          </a:p>
        </p:txBody>
      </p:sp>
      <p:grpSp>
        <p:nvGrpSpPr>
          <p:cNvPr id="20" name="组合 19"/>
          <p:cNvGrpSpPr/>
          <p:nvPr/>
        </p:nvGrpSpPr>
        <p:grpSpPr>
          <a:xfrm>
            <a:off x="7325242" y="1999448"/>
            <a:ext cx="3391925" cy="2261284"/>
            <a:chOff x="5646331" y="1379843"/>
            <a:chExt cx="2543944" cy="1695963"/>
          </a:xfrm>
        </p:grpSpPr>
        <p:graphicFrame>
          <p:nvGraphicFramePr>
            <p:cNvPr id="21" name="图表 20"/>
            <p:cNvGraphicFramePr/>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2"/>
            </a:graphicData>
          </a:graphic>
        </p:graphicFrame>
        <p:sp>
          <p:nvSpPr>
            <p:cNvPr id="22" name="椭圆 21"/>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sp>
        <p:nvSpPr>
          <p:cNvPr id="23" name="矩形 22"/>
          <p:cNvSpPr/>
          <p:nvPr/>
        </p:nvSpPr>
        <p:spPr>
          <a:xfrm>
            <a:off x="4699177" y="4430233"/>
            <a:ext cx="2233304" cy="560025"/>
          </a:xfrm>
          <a:prstGeom prst="rect">
            <a:avLst/>
          </a:prstGeom>
        </p:spPr>
        <p:txBody>
          <a:bodyPr wrap="none">
            <a:spAutoFit/>
          </a:bodyPr>
          <a:lstStyle/>
          <a:p>
            <a:pPr algn="just">
              <a:lnSpc>
                <a:spcPct val="120000"/>
              </a:lnSpc>
            </a:pPr>
            <a:r>
              <a:rPr lang="zh-CN" altLang="en-US" sz="2665" dirty="0">
                <a:solidFill>
                  <a:srgbClr val="13CCE0"/>
                </a:solidFill>
                <a:latin typeface="方正正中黑简体" panose="02000000000000000000" pitchFamily="2" charset="-122"/>
                <a:ea typeface="方正正中黑简体" panose="02000000000000000000" pitchFamily="2" charset="-122"/>
              </a:rPr>
              <a:t>替换你的标题</a:t>
            </a:r>
            <a:endParaRPr lang="zh-CN" altLang="en-US" sz="2665" dirty="0">
              <a:solidFill>
                <a:srgbClr val="13CCE0"/>
              </a:solidFill>
              <a:latin typeface="方正正中黑简体" panose="02000000000000000000" pitchFamily="2" charset="-122"/>
              <a:ea typeface="方正正中黑简体" panose="02000000000000000000" pitchFamily="2" charset="-122"/>
            </a:endParaRPr>
          </a:p>
        </p:txBody>
      </p:sp>
      <p:sp>
        <p:nvSpPr>
          <p:cNvPr id="24" name="矩形 23"/>
          <p:cNvSpPr/>
          <p:nvPr/>
        </p:nvSpPr>
        <p:spPr>
          <a:xfrm>
            <a:off x="4769388" y="5105074"/>
            <a:ext cx="2227205" cy="880113"/>
          </a:xfrm>
          <a:prstGeom prst="rect">
            <a:avLst/>
          </a:prstGeom>
        </p:spPr>
        <p:txBody>
          <a:bodyPr wrap="square" anchor="ctr">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在这里填写你的能力的详细内容</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8008900" y="4430233"/>
            <a:ext cx="2233304" cy="560025"/>
          </a:xfrm>
          <a:prstGeom prst="rect">
            <a:avLst/>
          </a:prstGeom>
        </p:spPr>
        <p:txBody>
          <a:bodyPr wrap="none">
            <a:spAutoFit/>
          </a:bodyPr>
          <a:lstStyle/>
          <a:p>
            <a:pPr algn="just">
              <a:lnSpc>
                <a:spcPct val="120000"/>
              </a:lnSpc>
            </a:pPr>
            <a:r>
              <a:rPr lang="zh-CN" altLang="en-US" sz="2665" dirty="0">
                <a:solidFill>
                  <a:srgbClr val="13CCE0"/>
                </a:solidFill>
                <a:latin typeface="方正正中黑简体" panose="02000000000000000000" pitchFamily="2" charset="-122"/>
                <a:ea typeface="方正正中黑简体" panose="02000000000000000000" pitchFamily="2" charset="-122"/>
              </a:rPr>
              <a:t>替换你的标题</a:t>
            </a:r>
            <a:endParaRPr lang="zh-CN" altLang="en-US" sz="2665" dirty="0">
              <a:solidFill>
                <a:srgbClr val="13CCE0"/>
              </a:solidFill>
              <a:latin typeface="方正正中黑简体" panose="02000000000000000000" pitchFamily="2" charset="-122"/>
              <a:ea typeface="方正正中黑简体" panose="02000000000000000000" pitchFamily="2" charset="-122"/>
            </a:endParaRPr>
          </a:p>
        </p:txBody>
      </p:sp>
      <p:sp>
        <p:nvSpPr>
          <p:cNvPr id="26" name="矩形 25"/>
          <p:cNvSpPr/>
          <p:nvPr/>
        </p:nvSpPr>
        <p:spPr>
          <a:xfrm>
            <a:off x="8079111" y="5105074"/>
            <a:ext cx="2227205" cy="880113"/>
          </a:xfrm>
          <a:prstGeom prst="rect">
            <a:avLst/>
          </a:prstGeom>
        </p:spPr>
        <p:txBody>
          <a:bodyPr wrap="square" anchor="ctr">
            <a:sp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在这里填写你的能力的详细内容</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189047" y="1999448"/>
            <a:ext cx="3391925" cy="2261284"/>
            <a:chOff x="5646331" y="1379843"/>
            <a:chExt cx="2543944" cy="1695963"/>
          </a:xfrm>
        </p:grpSpPr>
        <p:graphicFrame>
          <p:nvGraphicFramePr>
            <p:cNvPr id="28" name="图表 27"/>
            <p:cNvGraphicFramePr/>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3"/>
            </a:graphicData>
          </a:graphic>
        </p:graphicFrame>
        <p:sp>
          <p:nvSpPr>
            <p:cNvPr id="29" name="椭圆 28"/>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grpSp>
        <p:nvGrpSpPr>
          <p:cNvPr id="30" name="组合 29"/>
          <p:cNvGrpSpPr/>
          <p:nvPr/>
        </p:nvGrpSpPr>
        <p:grpSpPr>
          <a:xfrm>
            <a:off x="1085576" y="1999448"/>
            <a:ext cx="3391925" cy="2261284"/>
            <a:chOff x="5646331" y="1379843"/>
            <a:chExt cx="2543944" cy="1695963"/>
          </a:xfrm>
        </p:grpSpPr>
        <p:graphicFrame>
          <p:nvGraphicFramePr>
            <p:cNvPr id="31" name="图表 30"/>
            <p:cNvGraphicFramePr/>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4"/>
            </a:graphicData>
          </a:graphic>
        </p:graphicFrame>
        <p:sp>
          <p:nvSpPr>
            <p:cNvPr id="32" name="椭圆 31"/>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sp>
        <p:nvSpPr>
          <p:cNvPr id="33" name="矩形 32"/>
          <p:cNvSpPr/>
          <p:nvPr/>
        </p:nvSpPr>
        <p:spPr>
          <a:xfrm>
            <a:off x="2280261" y="2381712"/>
            <a:ext cx="1005403" cy="1487651"/>
          </a:xfrm>
          <a:prstGeom prst="rect">
            <a:avLst/>
          </a:prstGeom>
        </p:spPr>
        <p:txBody>
          <a:bodyPr wrap="none" anchor="ctr">
            <a:spAutoFit/>
          </a:bodyPr>
          <a:lstStyle/>
          <a:p>
            <a:pPr algn="ctr">
              <a:lnSpc>
                <a:spcPct val="150000"/>
              </a:lnSpc>
            </a:pPr>
            <a:r>
              <a:rPr lang="zh-CN" altLang="en-US" sz="4800"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学习</a:t>
            </a:r>
            <a:endParaRPr lang="en-US" altLang="zh-CN" sz="4800"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a:p>
            <a:pPr algn="ctr">
              <a:lnSpc>
                <a:spcPct val="150000"/>
              </a:lnSpc>
            </a:pPr>
            <a:r>
              <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能力</a:t>
            </a:r>
            <a:endPar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p:txBody>
      </p:sp>
      <p:sp>
        <p:nvSpPr>
          <p:cNvPr id="34" name="矩形 33"/>
          <p:cNvSpPr/>
          <p:nvPr/>
        </p:nvSpPr>
        <p:spPr>
          <a:xfrm>
            <a:off x="5428614" y="2333756"/>
            <a:ext cx="915635" cy="1405641"/>
          </a:xfrm>
          <a:prstGeom prst="rect">
            <a:avLst/>
          </a:prstGeom>
        </p:spPr>
        <p:txBody>
          <a:bodyPr wrap="none" anchor="ctr">
            <a:spAutoFit/>
          </a:bodyPr>
          <a:lstStyle/>
          <a:p>
            <a:pPr algn="ctr">
              <a:lnSpc>
                <a:spcPct val="150000"/>
              </a:lnSpc>
            </a:pPr>
            <a:r>
              <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组织</a:t>
            </a:r>
            <a:endParaRPr lang="en-US" altLang="zh-CN"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a:p>
            <a:pPr algn="ctr">
              <a:lnSpc>
                <a:spcPct val="150000"/>
              </a:lnSpc>
            </a:pPr>
            <a:r>
              <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能力</a:t>
            </a:r>
            <a:endPar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p:txBody>
      </p:sp>
      <p:sp>
        <p:nvSpPr>
          <p:cNvPr id="35" name="矩形 34"/>
          <p:cNvSpPr/>
          <p:nvPr/>
        </p:nvSpPr>
        <p:spPr>
          <a:xfrm>
            <a:off x="8571748" y="2401425"/>
            <a:ext cx="1005403" cy="1487651"/>
          </a:xfrm>
          <a:prstGeom prst="rect">
            <a:avLst/>
          </a:prstGeom>
        </p:spPr>
        <p:txBody>
          <a:bodyPr wrap="none" anchor="ctr">
            <a:spAutoFit/>
          </a:bodyPr>
          <a:lstStyle/>
          <a:p>
            <a:pPr algn="ctr">
              <a:lnSpc>
                <a:spcPct val="150000"/>
              </a:lnSpc>
            </a:pPr>
            <a:r>
              <a:rPr lang="zh-CN" altLang="en-US" sz="4800"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执行</a:t>
            </a:r>
            <a:endParaRPr lang="en-US" altLang="zh-CN" sz="4800"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a:p>
            <a:pPr algn="ctr">
              <a:lnSpc>
                <a:spcPct val="150000"/>
              </a:lnSpc>
            </a:pPr>
            <a:r>
              <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rPr>
              <a:t>能力</a:t>
            </a:r>
            <a:endParaRPr lang="zh-CN" altLang="en-US" sz="4265" baseline="12000" dirty="0">
              <a:solidFill>
                <a:srgbClr val="13CCE0"/>
              </a:solidFill>
              <a:effectLst>
                <a:innerShdw blurRad="63500" dist="50800" dir="18900000">
                  <a:prstClr val="black">
                    <a:alpha val="30000"/>
                  </a:prstClr>
                </a:innerShdw>
              </a:effectLst>
              <a:latin typeface="方正韵动中黑简体" panose="02000000000000000000" pitchFamily="2" charset="-122"/>
              <a:ea typeface="方正韵动中黑简体" panose="02000000000000000000" pitchFamily="2" charset="-122"/>
            </a:endParaRPr>
          </a:p>
        </p:txBody>
      </p:sp>
      <p:sp>
        <p:nvSpPr>
          <p:cNvPr id="36" name="文本框 35"/>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53" presetClass="entr" presetSubtype="16"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animEffect transition="in" filter="fade">
                                      <p:cBhvr>
                                        <p:cTn id="86" dur="500"/>
                                        <p:tgtEl>
                                          <p:spTgt spid="19"/>
                                        </p:tgtEl>
                                      </p:cBhvr>
                                    </p:animEffect>
                                  </p:childTnLst>
                                </p:cTn>
                              </p:par>
                            </p:childTnLst>
                          </p:cTn>
                        </p:par>
                        <p:par>
                          <p:cTn id="87" fill="hold">
                            <p:stCondLst>
                              <p:cond delay="1500"/>
                            </p:stCondLst>
                            <p:childTnLst>
                              <p:par>
                                <p:cTn id="88" presetID="22" presetClass="entr" presetSubtype="8"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left)">
                                      <p:cBhvr>
                                        <p:cTn id="90" dur="500"/>
                                        <p:tgtEl>
                                          <p:spTgt spid="13"/>
                                        </p:tgtEl>
                                      </p:cBhvr>
                                    </p:animEffect>
                                  </p:childTnLst>
                                </p:cTn>
                              </p:par>
                            </p:childTnLst>
                          </p:cTn>
                        </p:par>
                        <p:par>
                          <p:cTn id="91" fill="hold">
                            <p:stCondLst>
                              <p:cond delay="2000"/>
                            </p:stCondLst>
                            <p:childTnLst>
                              <p:par>
                                <p:cTn id="92" presetID="22" presetClass="entr" presetSubtype="1"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wipe(up)">
                                      <p:cBhvr>
                                        <p:cTn id="94" dur="500"/>
                                        <p:tgtEl>
                                          <p:spTgt spid="17"/>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up)">
                                      <p:cBhvr>
                                        <p:cTn id="97" dur="500"/>
                                        <p:tgtEl>
                                          <p:spTgt spid="18"/>
                                        </p:tgtEl>
                                      </p:cBhvr>
                                    </p:animEffect>
                                  </p:childTnLst>
                                </p:cTn>
                              </p:par>
                            </p:childTnLst>
                          </p:cTn>
                        </p:par>
                        <p:par>
                          <p:cTn id="98" fill="hold">
                            <p:stCondLst>
                              <p:cond delay="2500"/>
                            </p:stCondLst>
                            <p:childTnLst>
                              <p:par>
                                <p:cTn id="99" presetID="22" presetClass="entr" presetSubtype="1"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up)">
                                      <p:cBhvr>
                                        <p:cTn id="101" dur="500"/>
                                        <p:tgtEl>
                                          <p:spTgt spid="23"/>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up)">
                                      <p:cBhvr>
                                        <p:cTn id="104" dur="500"/>
                                        <p:tgtEl>
                                          <p:spTgt spid="24"/>
                                        </p:tgtEl>
                                      </p:cBhvr>
                                    </p:animEffect>
                                  </p:childTnLst>
                                </p:cTn>
                              </p:par>
                            </p:childTnLst>
                          </p:cTn>
                        </p:par>
                        <p:par>
                          <p:cTn id="105" fill="hold">
                            <p:stCondLst>
                              <p:cond delay="3000"/>
                            </p:stCondLst>
                            <p:childTnLst>
                              <p:par>
                                <p:cTn id="106" presetID="22" presetClass="entr" presetSubtype="1"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up)">
                                      <p:cBhvr>
                                        <p:cTn id="108" dur="500"/>
                                        <p:tgtEl>
                                          <p:spTgt spid="25"/>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up)">
                                      <p:cBhvr>
                                        <p:cTn id="111" dur="500"/>
                                        <p:tgtEl>
                                          <p:spTgt spid="26"/>
                                        </p:tgtEl>
                                      </p:cBhvr>
                                    </p:animEffect>
                                  </p:childTnLst>
                                </p:cTn>
                              </p:par>
                            </p:childTnLst>
                          </p:cTn>
                        </p:par>
                        <p:par>
                          <p:cTn id="112" fill="hold">
                            <p:stCondLst>
                              <p:cond delay="3500"/>
                            </p:stCondLst>
                            <p:childTnLst>
                              <p:par>
                                <p:cTn id="113" presetID="21" presetClass="entr" presetSubtype="1"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heel(1)">
                                      <p:cBhvr>
                                        <p:cTn id="1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Graphic spid="16" grpId="0">
        <p:bldAsOne/>
      </p:bldGraphic>
      <p:bldP spid="17" grpId="0"/>
      <p:bldP spid="18" grpId="0"/>
      <p:bldP spid="19" grpId="0"/>
      <p:bldP spid="23" grpId="0"/>
      <p:bldP spid="24" grpId="0"/>
      <p:bldP spid="25" grpId="0"/>
      <p:bldP spid="26"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88530"/>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执行能力</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093459" y="1257904"/>
            <a:ext cx="0" cy="165758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flipH="1">
            <a:off x="3651684" y="1257819"/>
            <a:ext cx="2431617" cy="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4066539" y="2796129"/>
            <a:ext cx="405384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6108699" y="2807111"/>
            <a:ext cx="1166859" cy="109913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H="1">
            <a:off x="4930139" y="2807111"/>
            <a:ext cx="1166859" cy="109913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093459" y="2791322"/>
            <a:ext cx="0" cy="163122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3053080" y="2340677"/>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3" name="椭圆 12"/>
          <p:cNvSpPr/>
          <p:nvPr/>
        </p:nvSpPr>
        <p:spPr>
          <a:xfrm>
            <a:off x="8122920" y="2340677"/>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椭圆 13"/>
          <p:cNvSpPr/>
          <p:nvPr/>
        </p:nvSpPr>
        <p:spPr>
          <a:xfrm>
            <a:off x="7139688" y="3742757"/>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5" name="椭圆 14"/>
          <p:cNvSpPr/>
          <p:nvPr/>
        </p:nvSpPr>
        <p:spPr>
          <a:xfrm>
            <a:off x="4051048" y="3742757"/>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椭圆 15"/>
          <p:cNvSpPr/>
          <p:nvPr/>
        </p:nvSpPr>
        <p:spPr>
          <a:xfrm>
            <a:off x="5585459" y="4422551"/>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7" name="椭圆 16"/>
          <p:cNvSpPr/>
          <p:nvPr/>
        </p:nvSpPr>
        <p:spPr>
          <a:xfrm>
            <a:off x="5199379" y="1902049"/>
            <a:ext cx="1788160" cy="178816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矩形 17"/>
          <p:cNvSpPr/>
          <p:nvPr/>
        </p:nvSpPr>
        <p:spPr>
          <a:xfrm>
            <a:off x="9215130" y="2431169"/>
            <a:ext cx="2545500" cy="835016"/>
          </a:xfrm>
          <a:prstGeom prst="rect">
            <a:avLst/>
          </a:prstGeom>
        </p:spPr>
        <p:txBody>
          <a:bodyPr vert="horz" wrap="square">
            <a:no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其他执行力</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其他执行力说明</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8084319" y="4552762"/>
            <a:ext cx="2428172" cy="835016"/>
          </a:xfrm>
          <a:prstGeom prst="rect">
            <a:avLst/>
          </a:prstGeom>
        </p:spPr>
        <p:txBody>
          <a:bodyPr vert="horz" wrap="square">
            <a:no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工作执行力</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工作执行力说明</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141224" y="5491886"/>
            <a:ext cx="3489697" cy="835016"/>
          </a:xfrm>
          <a:prstGeom prst="rect">
            <a:avLst/>
          </a:prstGeom>
        </p:spPr>
        <p:txBody>
          <a:bodyPr vert="horz" wrap="square">
            <a:noAutofit/>
          </a:bodyPr>
          <a:lstStyle/>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战略执行力</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战略执行力说明</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417749" y="4552762"/>
            <a:ext cx="2758039" cy="835016"/>
          </a:xfrm>
          <a:prstGeom prst="rect">
            <a:avLst/>
          </a:prstGeom>
        </p:spPr>
        <p:txBody>
          <a:bodyPr vert="horz" wrap="square">
            <a:no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应急执行力</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应急执行力说明</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pP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259362" y="2344761"/>
            <a:ext cx="2702749" cy="835016"/>
          </a:xfrm>
          <a:prstGeom prst="rect">
            <a:avLst/>
          </a:prstGeom>
        </p:spPr>
        <p:txBody>
          <a:bodyPr vert="horz" wrap="square">
            <a:no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制度执行力</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制度执行力说明</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312938" y="2376223"/>
            <a:ext cx="1644196" cy="1077218"/>
          </a:xfrm>
          <a:prstGeom prst="rect">
            <a:avLst/>
          </a:prstGeom>
        </p:spPr>
        <p:txBody>
          <a:bodyPr wrap="square">
            <a:spAutoFit/>
          </a:bodyPr>
          <a:lstStyle/>
          <a:p>
            <a:pPr algn="ctr"/>
            <a:r>
              <a:rPr lang="zh-CN" altLang="en-US" sz="3200" dirty="0">
                <a:solidFill>
                  <a:srgbClr val="13CCE0"/>
                </a:solidFill>
                <a:latin typeface="方正正中黑简体" panose="02000000000000000000" pitchFamily="2" charset="-122"/>
                <a:ea typeface="方正正中黑简体" panose="02000000000000000000" pitchFamily="2" charset="-122"/>
              </a:rPr>
              <a:t>执行</a:t>
            </a:r>
            <a:endParaRPr lang="en-US" altLang="zh-CN" sz="3200" dirty="0">
              <a:solidFill>
                <a:srgbClr val="13CCE0"/>
              </a:solidFill>
              <a:latin typeface="方正正中黑简体" panose="02000000000000000000" pitchFamily="2" charset="-122"/>
              <a:ea typeface="方正正中黑简体" panose="02000000000000000000" pitchFamily="2" charset="-122"/>
            </a:endParaRPr>
          </a:p>
          <a:p>
            <a:pPr algn="ctr"/>
            <a:r>
              <a:rPr lang="zh-CN" altLang="en-US" sz="3200" dirty="0">
                <a:solidFill>
                  <a:srgbClr val="13CCE0"/>
                </a:solidFill>
                <a:latin typeface="方正正中黑简体" panose="02000000000000000000" pitchFamily="2" charset="-122"/>
                <a:ea typeface="方正正中黑简体" panose="02000000000000000000" pitchFamily="2" charset="-122"/>
              </a:rPr>
              <a:t>能力</a:t>
            </a:r>
            <a:endParaRPr lang="zh-CN" altLang="en-US" sz="3200" dirty="0">
              <a:solidFill>
                <a:srgbClr val="13CCE0"/>
              </a:solidFill>
              <a:latin typeface="方正正中黑简体" panose="02000000000000000000" pitchFamily="2" charset="-122"/>
              <a:ea typeface="方正正中黑简体" panose="02000000000000000000" pitchFamily="2" charset="-122"/>
            </a:endParaRPr>
          </a:p>
        </p:txBody>
      </p:sp>
      <p:sp>
        <p:nvSpPr>
          <p:cNvPr id="24" name="Freeform 338"/>
          <p:cNvSpPr>
            <a:spLocks noEditPoints="1"/>
          </p:cNvSpPr>
          <p:nvPr/>
        </p:nvSpPr>
        <p:spPr bwMode="auto">
          <a:xfrm>
            <a:off x="5840649" y="4752374"/>
            <a:ext cx="512696" cy="435792"/>
          </a:xfrm>
          <a:custGeom>
            <a:avLst/>
            <a:gdLst>
              <a:gd name="T0" fmla="*/ 58 w 76"/>
              <a:gd name="T1" fmla="*/ 2 h 65"/>
              <a:gd name="T2" fmla="*/ 69 w 76"/>
              <a:gd name="T3" fmla="*/ 2 h 65"/>
              <a:gd name="T4" fmla="*/ 76 w 76"/>
              <a:gd name="T5" fmla="*/ 8 h 65"/>
              <a:gd name="T6" fmla="*/ 76 w 76"/>
              <a:gd name="T7" fmla="*/ 62 h 65"/>
              <a:gd name="T8" fmla="*/ 73 w 76"/>
              <a:gd name="T9" fmla="*/ 65 h 65"/>
              <a:gd name="T10" fmla="*/ 12 w 76"/>
              <a:gd name="T11" fmla="*/ 62 h 65"/>
              <a:gd name="T12" fmla="*/ 8 w 76"/>
              <a:gd name="T13" fmla="*/ 58 h 65"/>
              <a:gd name="T14" fmla="*/ 0 w 76"/>
              <a:gd name="T15" fmla="*/ 45 h 65"/>
              <a:gd name="T16" fmla="*/ 10 w 76"/>
              <a:gd name="T17" fmla="*/ 47 h 65"/>
              <a:gd name="T18" fmla="*/ 49 w 76"/>
              <a:gd name="T19" fmla="*/ 47 h 65"/>
              <a:gd name="T20" fmla="*/ 10 w 76"/>
              <a:gd name="T21" fmla="*/ 44 h 65"/>
              <a:gd name="T22" fmla="*/ 10 w 76"/>
              <a:gd name="T23" fmla="*/ 41 h 65"/>
              <a:gd name="T24" fmla="*/ 49 w 76"/>
              <a:gd name="T25" fmla="*/ 39 h 65"/>
              <a:gd name="T26" fmla="*/ 10 w 76"/>
              <a:gd name="T27" fmla="*/ 31 h 65"/>
              <a:gd name="T28" fmla="*/ 49 w 76"/>
              <a:gd name="T29" fmla="*/ 31 h 65"/>
              <a:gd name="T30" fmla="*/ 42 w 76"/>
              <a:gd name="T31" fmla="*/ 23 h 65"/>
              <a:gd name="T32" fmla="*/ 50 w 76"/>
              <a:gd name="T33" fmla="*/ 21 h 65"/>
              <a:gd name="T34" fmla="*/ 45 w 76"/>
              <a:gd name="T35" fmla="*/ 14 h 65"/>
              <a:gd name="T36" fmla="*/ 46 w 76"/>
              <a:gd name="T37" fmla="*/ 12 h 65"/>
              <a:gd name="T38" fmla="*/ 50 w 76"/>
              <a:gd name="T39" fmla="*/ 12 h 65"/>
              <a:gd name="T40" fmla="*/ 42 w 76"/>
              <a:gd name="T41" fmla="*/ 15 h 65"/>
              <a:gd name="T42" fmla="*/ 46 w 76"/>
              <a:gd name="T43" fmla="*/ 21 h 65"/>
              <a:gd name="T44" fmla="*/ 45 w 76"/>
              <a:gd name="T45" fmla="*/ 23 h 65"/>
              <a:gd name="T46" fmla="*/ 18 w 76"/>
              <a:gd name="T47" fmla="*/ 26 h 65"/>
              <a:gd name="T48" fmla="*/ 15 w 76"/>
              <a:gd name="T49" fmla="*/ 17 h 65"/>
              <a:gd name="T50" fmla="*/ 9 w 76"/>
              <a:gd name="T51" fmla="*/ 26 h 65"/>
              <a:gd name="T52" fmla="*/ 15 w 76"/>
              <a:gd name="T53" fmla="*/ 26 h 65"/>
              <a:gd name="T54" fmla="*/ 26 w 76"/>
              <a:gd name="T55" fmla="*/ 24 h 65"/>
              <a:gd name="T56" fmla="*/ 26 w 76"/>
              <a:gd name="T57" fmla="*/ 18 h 65"/>
              <a:gd name="T58" fmla="*/ 23 w 76"/>
              <a:gd name="T59" fmla="*/ 12 h 65"/>
              <a:gd name="T60" fmla="*/ 19 w 76"/>
              <a:gd name="T61" fmla="*/ 10 h 65"/>
              <a:gd name="T62" fmla="*/ 41 w 76"/>
              <a:gd name="T63" fmla="*/ 10 h 65"/>
              <a:gd name="T64" fmla="*/ 36 w 76"/>
              <a:gd name="T65" fmla="*/ 10 h 65"/>
              <a:gd name="T66" fmla="*/ 30 w 76"/>
              <a:gd name="T67" fmla="*/ 10 h 65"/>
              <a:gd name="T68" fmla="*/ 32 w 76"/>
              <a:gd name="T69" fmla="*/ 26 h 65"/>
              <a:gd name="T70" fmla="*/ 39 w 76"/>
              <a:gd name="T71" fmla="*/ 26 h 65"/>
              <a:gd name="T72" fmla="*/ 58 w 76"/>
              <a:gd name="T73" fmla="*/ 44 h 65"/>
              <a:gd name="T74" fmla="*/ 61 w 76"/>
              <a:gd name="T75" fmla="*/ 53 h 65"/>
              <a:gd name="T76" fmla="*/ 63 w 76"/>
              <a:gd name="T77" fmla="*/ 44 h 65"/>
              <a:gd name="T78" fmla="*/ 63 w 76"/>
              <a:gd name="T79" fmla="*/ 8 h 65"/>
              <a:gd name="T80" fmla="*/ 59 w 76"/>
              <a:gd name="T81" fmla="*/ 7 h 65"/>
              <a:gd name="T82" fmla="*/ 68 w 76"/>
              <a:gd name="T83" fmla="*/ 7 h 65"/>
              <a:gd name="T84" fmla="*/ 68 w 76"/>
              <a:gd name="T85" fmla="*/ 8 h 65"/>
              <a:gd name="T86" fmla="*/ 67 w 76"/>
              <a:gd name="T87" fmla="*/ 53 h 65"/>
              <a:gd name="T88" fmla="*/ 62 w 76"/>
              <a:gd name="T89" fmla="*/ 58 h 65"/>
              <a:gd name="T90" fmla="*/ 71 w 76"/>
              <a:gd name="T91" fmla="*/ 59 h 65"/>
              <a:gd name="T92" fmla="*/ 71 w 76"/>
              <a:gd name="T93" fmla="*/ 8 h 65"/>
              <a:gd name="T94" fmla="*/ 69 w 76"/>
              <a:gd name="T95" fmla="*/ 7 h 65"/>
              <a:gd name="T96" fmla="*/ 5 w 76"/>
              <a:gd name="T97" fmla="*/ 5 h 65"/>
              <a:gd name="T98" fmla="*/ 5 w 76"/>
              <a:gd name="T99" fmla="*/ 45 h 65"/>
              <a:gd name="T100" fmla="*/ 54 w 76"/>
              <a:gd name="T101" fmla="*/ 53 h 65"/>
              <a:gd name="T102" fmla="*/ 53 w 76"/>
              <a:gd name="T103" fmla="*/ 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65">
                <a:moveTo>
                  <a:pt x="2" y="0"/>
                </a:moveTo>
                <a:cubicBezTo>
                  <a:pt x="55" y="0"/>
                  <a:pt x="55" y="0"/>
                  <a:pt x="55" y="0"/>
                </a:cubicBezTo>
                <a:cubicBezTo>
                  <a:pt x="57" y="0"/>
                  <a:pt x="58" y="1"/>
                  <a:pt x="58" y="2"/>
                </a:cubicBezTo>
                <a:cubicBezTo>
                  <a:pt x="58" y="2"/>
                  <a:pt x="59" y="2"/>
                  <a:pt x="59" y="2"/>
                </a:cubicBezTo>
                <a:cubicBezTo>
                  <a:pt x="68" y="2"/>
                  <a:pt x="68" y="2"/>
                  <a:pt x="68" y="2"/>
                </a:cubicBezTo>
                <a:cubicBezTo>
                  <a:pt x="68" y="2"/>
                  <a:pt x="69" y="2"/>
                  <a:pt x="69" y="2"/>
                </a:cubicBezTo>
                <a:cubicBezTo>
                  <a:pt x="69" y="2"/>
                  <a:pt x="69" y="2"/>
                  <a:pt x="70" y="2"/>
                </a:cubicBezTo>
                <a:cubicBezTo>
                  <a:pt x="71" y="2"/>
                  <a:pt x="73" y="2"/>
                  <a:pt x="74" y="3"/>
                </a:cubicBezTo>
                <a:cubicBezTo>
                  <a:pt x="75" y="5"/>
                  <a:pt x="76" y="6"/>
                  <a:pt x="76" y="8"/>
                </a:cubicBezTo>
                <a:cubicBezTo>
                  <a:pt x="76" y="8"/>
                  <a:pt x="76" y="8"/>
                  <a:pt x="76" y="9"/>
                </a:cubicBezTo>
                <a:cubicBezTo>
                  <a:pt x="76" y="9"/>
                  <a:pt x="76" y="9"/>
                  <a:pt x="76" y="9"/>
                </a:cubicBezTo>
                <a:cubicBezTo>
                  <a:pt x="76" y="62"/>
                  <a:pt x="76" y="62"/>
                  <a:pt x="76" y="62"/>
                </a:cubicBezTo>
                <a:cubicBezTo>
                  <a:pt x="76" y="62"/>
                  <a:pt x="76" y="62"/>
                  <a:pt x="76" y="62"/>
                </a:cubicBezTo>
                <a:cubicBezTo>
                  <a:pt x="76" y="62"/>
                  <a:pt x="76" y="62"/>
                  <a:pt x="76" y="62"/>
                </a:cubicBezTo>
                <a:cubicBezTo>
                  <a:pt x="76" y="63"/>
                  <a:pt x="75" y="65"/>
                  <a:pt x="73" y="65"/>
                </a:cubicBezTo>
                <a:cubicBezTo>
                  <a:pt x="73" y="65"/>
                  <a:pt x="73" y="64"/>
                  <a:pt x="72" y="64"/>
                </a:cubicBezTo>
                <a:cubicBezTo>
                  <a:pt x="14" y="64"/>
                  <a:pt x="14" y="64"/>
                  <a:pt x="14" y="64"/>
                </a:cubicBezTo>
                <a:cubicBezTo>
                  <a:pt x="13" y="64"/>
                  <a:pt x="12" y="63"/>
                  <a:pt x="12" y="62"/>
                </a:cubicBezTo>
                <a:cubicBezTo>
                  <a:pt x="12" y="58"/>
                  <a:pt x="12" y="58"/>
                  <a:pt x="12" y="58"/>
                </a:cubicBezTo>
                <a:cubicBezTo>
                  <a:pt x="8" y="58"/>
                  <a:pt x="8" y="58"/>
                  <a:pt x="8" y="58"/>
                </a:cubicBezTo>
                <a:cubicBezTo>
                  <a:pt x="8" y="58"/>
                  <a:pt x="8" y="58"/>
                  <a:pt x="8" y="58"/>
                </a:cubicBezTo>
                <a:cubicBezTo>
                  <a:pt x="6" y="57"/>
                  <a:pt x="4" y="56"/>
                  <a:pt x="2" y="54"/>
                </a:cubicBezTo>
                <a:cubicBezTo>
                  <a:pt x="1" y="52"/>
                  <a:pt x="0" y="49"/>
                  <a:pt x="0" y="45"/>
                </a:cubicBezTo>
                <a:cubicBezTo>
                  <a:pt x="0" y="45"/>
                  <a:pt x="0" y="45"/>
                  <a:pt x="0" y="45"/>
                </a:cubicBezTo>
                <a:cubicBezTo>
                  <a:pt x="0" y="3"/>
                  <a:pt x="0" y="3"/>
                  <a:pt x="0" y="3"/>
                </a:cubicBezTo>
                <a:cubicBezTo>
                  <a:pt x="0" y="1"/>
                  <a:pt x="1" y="0"/>
                  <a:pt x="2" y="0"/>
                </a:cubicBezTo>
                <a:close/>
                <a:moveTo>
                  <a:pt x="10" y="47"/>
                </a:moveTo>
                <a:cubicBezTo>
                  <a:pt x="10" y="49"/>
                  <a:pt x="10" y="49"/>
                  <a:pt x="10" y="49"/>
                </a:cubicBezTo>
                <a:cubicBezTo>
                  <a:pt x="49" y="49"/>
                  <a:pt x="49" y="49"/>
                  <a:pt x="49" y="49"/>
                </a:cubicBezTo>
                <a:cubicBezTo>
                  <a:pt x="49" y="47"/>
                  <a:pt x="49" y="47"/>
                  <a:pt x="49" y="47"/>
                </a:cubicBezTo>
                <a:cubicBezTo>
                  <a:pt x="10" y="47"/>
                  <a:pt x="10" y="47"/>
                  <a:pt x="10" y="47"/>
                </a:cubicBezTo>
                <a:close/>
                <a:moveTo>
                  <a:pt x="10" y="41"/>
                </a:moveTo>
                <a:cubicBezTo>
                  <a:pt x="10" y="44"/>
                  <a:pt x="10" y="44"/>
                  <a:pt x="10" y="44"/>
                </a:cubicBezTo>
                <a:cubicBezTo>
                  <a:pt x="49" y="44"/>
                  <a:pt x="49" y="44"/>
                  <a:pt x="49" y="44"/>
                </a:cubicBezTo>
                <a:cubicBezTo>
                  <a:pt x="49" y="41"/>
                  <a:pt x="49" y="41"/>
                  <a:pt x="49" y="41"/>
                </a:cubicBezTo>
                <a:cubicBezTo>
                  <a:pt x="10" y="41"/>
                  <a:pt x="10" y="41"/>
                  <a:pt x="10" y="41"/>
                </a:cubicBezTo>
                <a:close/>
                <a:moveTo>
                  <a:pt x="10" y="36"/>
                </a:moveTo>
                <a:cubicBezTo>
                  <a:pt x="10" y="39"/>
                  <a:pt x="10" y="39"/>
                  <a:pt x="10" y="39"/>
                </a:cubicBezTo>
                <a:cubicBezTo>
                  <a:pt x="49" y="39"/>
                  <a:pt x="49" y="39"/>
                  <a:pt x="49" y="39"/>
                </a:cubicBezTo>
                <a:cubicBezTo>
                  <a:pt x="49" y="36"/>
                  <a:pt x="49" y="36"/>
                  <a:pt x="49" y="36"/>
                </a:cubicBezTo>
                <a:cubicBezTo>
                  <a:pt x="10" y="36"/>
                  <a:pt x="10" y="36"/>
                  <a:pt x="10" y="36"/>
                </a:cubicBezTo>
                <a:close/>
                <a:moveTo>
                  <a:pt x="10" y="31"/>
                </a:moveTo>
                <a:cubicBezTo>
                  <a:pt x="10" y="33"/>
                  <a:pt x="10" y="33"/>
                  <a:pt x="10" y="33"/>
                </a:cubicBezTo>
                <a:cubicBezTo>
                  <a:pt x="49" y="33"/>
                  <a:pt x="49" y="33"/>
                  <a:pt x="49" y="33"/>
                </a:cubicBezTo>
                <a:cubicBezTo>
                  <a:pt x="49" y="31"/>
                  <a:pt x="49" y="31"/>
                  <a:pt x="49" y="31"/>
                </a:cubicBezTo>
                <a:cubicBezTo>
                  <a:pt x="10" y="31"/>
                  <a:pt x="10" y="31"/>
                  <a:pt x="10" y="31"/>
                </a:cubicBezTo>
                <a:close/>
                <a:moveTo>
                  <a:pt x="42" y="20"/>
                </a:moveTo>
                <a:cubicBezTo>
                  <a:pt x="42" y="23"/>
                  <a:pt x="42" y="23"/>
                  <a:pt x="42" y="23"/>
                </a:cubicBezTo>
                <a:cubicBezTo>
                  <a:pt x="42" y="25"/>
                  <a:pt x="43" y="26"/>
                  <a:pt x="46" y="26"/>
                </a:cubicBezTo>
                <a:cubicBezTo>
                  <a:pt x="48" y="26"/>
                  <a:pt x="50" y="25"/>
                  <a:pt x="50" y="23"/>
                </a:cubicBezTo>
                <a:cubicBezTo>
                  <a:pt x="50" y="21"/>
                  <a:pt x="50" y="21"/>
                  <a:pt x="50" y="21"/>
                </a:cubicBezTo>
                <a:cubicBezTo>
                  <a:pt x="50" y="20"/>
                  <a:pt x="50" y="20"/>
                  <a:pt x="49" y="19"/>
                </a:cubicBezTo>
                <a:cubicBezTo>
                  <a:pt x="49" y="18"/>
                  <a:pt x="48" y="17"/>
                  <a:pt x="46" y="16"/>
                </a:cubicBezTo>
                <a:cubicBezTo>
                  <a:pt x="46" y="15"/>
                  <a:pt x="45" y="14"/>
                  <a:pt x="45" y="14"/>
                </a:cubicBezTo>
                <a:cubicBezTo>
                  <a:pt x="45" y="13"/>
                  <a:pt x="45" y="13"/>
                  <a:pt x="45" y="13"/>
                </a:cubicBezTo>
                <a:cubicBezTo>
                  <a:pt x="45" y="12"/>
                  <a:pt x="45" y="12"/>
                  <a:pt x="46" y="12"/>
                </a:cubicBezTo>
                <a:cubicBezTo>
                  <a:pt x="46" y="12"/>
                  <a:pt x="46" y="12"/>
                  <a:pt x="46" y="12"/>
                </a:cubicBezTo>
                <a:cubicBezTo>
                  <a:pt x="46" y="15"/>
                  <a:pt x="46" y="15"/>
                  <a:pt x="46" y="15"/>
                </a:cubicBezTo>
                <a:cubicBezTo>
                  <a:pt x="50" y="15"/>
                  <a:pt x="50" y="15"/>
                  <a:pt x="50" y="15"/>
                </a:cubicBezTo>
                <a:cubicBezTo>
                  <a:pt x="50" y="12"/>
                  <a:pt x="50" y="12"/>
                  <a:pt x="50" y="12"/>
                </a:cubicBezTo>
                <a:cubicBezTo>
                  <a:pt x="50" y="10"/>
                  <a:pt x="48" y="10"/>
                  <a:pt x="46" y="10"/>
                </a:cubicBezTo>
                <a:cubicBezTo>
                  <a:pt x="43" y="10"/>
                  <a:pt x="42" y="11"/>
                  <a:pt x="42" y="13"/>
                </a:cubicBezTo>
                <a:cubicBezTo>
                  <a:pt x="42" y="15"/>
                  <a:pt x="42" y="15"/>
                  <a:pt x="42" y="15"/>
                </a:cubicBezTo>
                <a:cubicBezTo>
                  <a:pt x="42" y="15"/>
                  <a:pt x="42" y="16"/>
                  <a:pt x="42" y="16"/>
                </a:cubicBezTo>
                <a:cubicBezTo>
                  <a:pt x="43" y="17"/>
                  <a:pt x="44" y="18"/>
                  <a:pt x="45" y="19"/>
                </a:cubicBezTo>
                <a:cubicBezTo>
                  <a:pt x="46" y="20"/>
                  <a:pt x="46" y="21"/>
                  <a:pt x="46" y="21"/>
                </a:cubicBezTo>
                <a:cubicBezTo>
                  <a:pt x="46" y="23"/>
                  <a:pt x="46" y="23"/>
                  <a:pt x="46" y="23"/>
                </a:cubicBezTo>
                <a:cubicBezTo>
                  <a:pt x="46" y="24"/>
                  <a:pt x="46" y="24"/>
                  <a:pt x="46" y="24"/>
                </a:cubicBezTo>
                <a:cubicBezTo>
                  <a:pt x="45" y="24"/>
                  <a:pt x="45" y="24"/>
                  <a:pt x="45" y="23"/>
                </a:cubicBezTo>
                <a:cubicBezTo>
                  <a:pt x="45" y="20"/>
                  <a:pt x="45" y="20"/>
                  <a:pt x="45" y="20"/>
                </a:cubicBezTo>
                <a:cubicBezTo>
                  <a:pt x="42" y="20"/>
                  <a:pt x="42" y="20"/>
                  <a:pt x="42" y="20"/>
                </a:cubicBezTo>
                <a:close/>
                <a:moveTo>
                  <a:pt x="18" y="26"/>
                </a:moveTo>
                <a:cubicBezTo>
                  <a:pt x="18" y="10"/>
                  <a:pt x="18" y="10"/>
                  <a:pt x="18" y="10"/>
                </a:cubicBezTo>
                <a:cubicBezTo>
                  <a:pt x="15" y="10"/>
                  <a:pt x="15" y="10"/>
                  <a:pt x="15" y="10"/>
                </a:cubicBezTo>
                <a:cubicBezTo>
                  <a:pt x="15" y="17"/>
                  <a:pt x="15" y="17"/>
                  <a:pt x="15" y="17"/>
                </a:cubicBezTo>
                <a:cubicBezTo>
                  <a:pt x="13" y="10"/>
                  <a:pt x="13" y="10"/>
                  <a:pt x="13" y="10"/>
                </a:cubicBezTo>
                <a:cubicBezTo>
                  <a:pt x="9" y="10"/>
                  <a:pt x="9" y="10"/>
                  <a:pt x="9" y="10"/>
                </a:cubicBezTo>
                <a:cubicBezTo>
                  <a:pt x="9" y="26"/>
                  <a:pt x="9" y="26"/>
                  <a:pt x="9" y="26"/>
                </a:cubicBezTo>
                <a:cubicBezTo>
                  <a:pt x="12" y="26"/>
                  <a:pt x="12" y="26"/>
                  <a:pt x="12" y="26"/>
                </a:cubicBezTo>
                <a:cubicBezTo>
                  <a:pt x="12" y="17"/>
                  <a:pt x="12" y="17"/>
                  <a:pt x="12" y="17"/>
                </a:cubicBezTo>
                <a:cubicBezTo>
                  <a:pt x="15" y="26"/>
                  <a:pt x="15" y="26"/>
                  <a:pt x="15" y="26"/>
                </a:cubicBezTo>
                <a:cubicBezTo>
                  <a:pt x="18" y="26"/>
                  <a:pt x="18" y="26"/>
                  <a:pt x="18" y="26"/>
                </a:cubicBezTo>
                <a:close/>
                <a:moveTo>
                  <a:pt x="26" y="26"/>
                </a:moveTo>
                <a:cubicBezTo>
                  <a:pt x="26" y="24"/>
                  <a:pt x="26" y="24"/>
                  <a:pt x="26" y="24"/>
                </a:cubicBezTo>
                <a:cubicBezTo>
                  <a:pt x="23" y="24"/>
                  <a:pt x="23" y="24"/>
                  <a:pt x="23" y="24"/>
                </a:cubicBezTo>
                <a:cubicBezTo>
                  <a:pt x="23" y="18"/>
                  <a:pt x="23" y="18"/>
                  <a:pt x="23" y="18"/>
                </a:cubicBezTo>
                <a:cubicBezTo>
                  <a:pt x="26" y="18"/>
                  <a:pt x="26" y="18"/>
                  <a:pt x="26" y="18"/>
                </a:cubicBezTo>
                <a:cubicBezTo>
                  <a:pt x="26" y="16"/>
                  <a:pt x="26" y="16"/>
                  <a:pt x="26" y="16"/>
                </a:cubicBezTo>
                <a:cubicBezTo>
                  <a:pt x="23" y="16"/>
                  <a:pt x="23" y="16"/>
                  <a:pt x="23" y="16"/>
                </a:cubicBezTo>
                <a:cubicBezTo>
                  <a:pt x="23" y="12"/>
                  <a:pt x="23" y="12"/>
                  <a:pt x="23" y="12"/>
                </a:cubicBezTo>
                <a:cubicBezTo>
                  <a:pt x="26" y="12"/>
                  <a:pt x="26" y="12"/>
                  <a:pt x="26" y="12"/>
                </a:cubicBezTo>
                <a:cubicBezTo>
                  <a:pt x="26" y="10"/>
                  <a:pt x="26" y="10"/>
                  <a:pt x="26" y="10"/>
                </a:cubicBezTo>
                <a:cubicBezTo>
                  <a:pt x="19" y="10"/>
                  <a:pt x="19" y="10"/>
                  <a:pt x="19" y="10"/>
                </a:cubicBezTo>
                <a:cubicBezTo>
                  <a:pt x="19" y="26"/>
                  <a:pt x="19" y="26"/>
                  <a:pt x="19" y="26"/>
                </a:cubicBezTo>
                <a:cubicBezTo>
                  <a:pt x="26" y="26"/>
                  <a:pt x="26" y="26"/>
                  <a:pt x="26" y="26"/>
                </a:cubicBezTo>
                <a:close/>
                <a:moveTo>
                  <a:pt x="41" y="10"/>
                </a:moveTo>
                <a:cubicBezTo>
                  <a:pt x="38" y="10"/>
                  <a:pt x="38" y="10"/>
                  <a:pt x="38" y="10"/>
                </a:cubicBezTo>
                <a:cubicBezTo>
                  <a:pt x="37" y="17"/>
                  <a:pt x="37" y="17"/>
                  <a:pt x="37" y="17"/>
                </a:cubicBezTo>
                <a:cubicBezTo>
                  <a:pt x="36" y="10"/>
                  <a:pt x="36" y="10"/>
                  <a:pt x="36" y="10"/>
                </a:cubicBezTo>
                <a:cubicBezTo>
                  <a:pt x="32" y="10"/>
                  <a:pt x="32" y="10"/>
                  <a:pt x="32" y="10"/>
                </a:cubicBezTo>
                <a:cubicBezTo>
                  <a:pt x="31" y="17"/>
                  <a:pt x="31" y="17"/>
                  <a:pt x="31" y="17"/>
                </a:cubicBezTo>
                <a:cubicBezTo>
                  <a:pt x="30" y="10"/>
                  <a:pt x="30" y="10"/>
                  <a:pt x="30" y="10"/>
                </a:cubicBezTo>
                <a:cubicBezTo>
                  <a:pt x="26" y="10"/>
                  <a:pt x="26" y="10"/>
                  <a:pt x="26" y="10"/>
                </a:cubicBezTo>
                <a:cubicBezTo>
                  <a:pt x="29" y="26"/>
                  <a:pt x="29" y="26"/>
                  <a:pt x="29" y="26"/>
                </a:cubicBezTo>
                <a:cubicBezTo>
                  <a:pt x="32" y="26"/>
                  <a:pt x="32" y="26"/>
                  <a:pt x="32" y="26"/>
                </a:cubicBezTo>
                <a:cubicBezTo>
                  <a:pt x="33" y="17"/>
                  <a:pt x="33" y="17"/>
                  <a:pt x="33" y="17"/>
                </a:cubicBezTo>
                <a:cubicBezTo>
                  <a:pt x="35" y="26"/>
                  <a:pt x="35" y="26"/>
                  <a:pt x="35" y="26"/>
                </a:cubicBezTo>
                <a:cubicBezTo>
                  <a:pt x="39" y="26"/>
                  <a:pt x="39" y="26"/>
                  <a:pt x="39" y="26"/>
                </a:cubicBezTo>
                <a:cubicBezTo>
                  <a:pt x="41" y="10"/>
                  <a:pt x="41" y="10"/>
                  <a:pt x="41" y="10"/>
                </a:cubicBezTo>
                <a:close/>
                <a:moveTo>
                  <a:pt x="58" y="7"/>
                </a:moveTo>
                <a:cubicBezTo>
                  <a:pt x="58" y="44"/>
                  <a:pt x="58" y="44"/>
                  <a:pt x="58" y="44"/>
                </a:cubicBezTo>
                <a:cubicBezTo>
                  <a:pt x="58" y="44"/>
                  <a:pt x="58" y="44"/>
                  <a:pt x="58" y="45"/>
                </a:cubicBezTo>
                <a:cubicBezTo>
                  <a:pt x="58" y="48"/>
                  <a:pt x="58" y="50"/>
                  <a:pt x="59" y="52"/>
                </a:cubicBezTo>
                <a:cubicBezTo>
                  <a:pt x="60" y="52"/>
                  <a:pt x="60" y="53"/>
                  <a:pt x="61" y="53"/>
                </a:cubicBezTo>
                <a:cubicBezTo>
                  <a:pt x="61" y="53"/>
                  <a:pt x="61" y="53"/>
                  <a:pt x="61" y="53"/>
                </a:cubicBezTo>
                <a:cubicBezTo>
                  <a:pt x="61" y="53"/>
                  <a:pt x="62" y="52"/>
                  <a:pt x="62" y="51"/>
                </a:cubicBezTo>
                <a:cubicBezTo>
                  <a:pt x="62" y="50"/>
                  <a:pt x="63" y="47"/>
                  <a:pt x="63" y="44"/>
                </a:cubicBezTo>
                <a:cubicBezTo>
                  <a:pt x="63" y="44"/>
                  <a:pt x="63" y="44"/>
                  <a:pt x="63" y="44"/>
                </a:cubicBezTo>
                <a:cubicBezTo>
                  <a:pt x="63" y="44"/>
                  <a:pt x="63" y="44"/>
                  <a:pt x="63" y="44"/>
                </a:cubicBezTo>
                <a:cubicBezTo>
                  <a:pt x="63" y="8"/>
                  <a:pt x="63" y="8"/>
                  <a:pt x="63" y="8"/>
                </a:cubicBezTo>
                <a:cubicBezTo>
                  <a:pt x="63" y="8"/>
                  <a:pt x="63" y="8"/>
                  <a:pt x="63" y="8"/>
                </a:cubicBezTo>
                <a:cubicBezTo>
                  <a:pt x="63" y="8"/>
                  <a:pt x="63" y="7"/>
                  <a:pt x="63" y="7"/>
                </a:cubicBezTo>
                <a:cubicBezTo>
                  <a:pt x="59" y="7"/>
                  <a:pt x="59" y="7"/>
                  <a:pt x="59" y="7"/>
                </a:cubicBezTo>
                <a:cubicBezTo>
                  <a:pt x="59" y="7"/>
                  <a:pt x="58" y="7"/>
                  <a:pt x="58" y="7"/>
                </a:cubicBezTo>
                <a:close/>
                <a:moveTo>
                  <a:pt x="69" y="7"/>
                </a:moveTo>
                <a:cubicBezTo>
                  <a:pt x="69" y="7"/>
                  <a:pt x="68" y="7"/>
                  <a:pt x="68" y="7"/>
                </a:cubicBezTo>
                <a:cubicBezTo>
                  <a:pt x="68" y="7"/>
                  <a:pt x="68" y="7"/>
                  <a:pt x="68" y="7"/>
                </a:cubicBezTo>
                <a:cubicBezTo>
                  <a:pt x="68" y="7"/>
                  <a:pt x="68" y="7"/>
                  <a:pt x="68" y="8"/>
                </a:cubicBezTo>
                <a:cubicBezTo>
                  <a:pt x="68" y="8"/>
                  <a:pt x="68" y="8"/>
                  <a:pt x="68" y="8"/>
                </a:cubicBezTo>
                <a:cubicBezTo>
                  <a:pt x="68" y="44"/>
                  <a:pt x="68" y="44"/>
                  <a:pt x="68" y="44"/>
                </a:cubicBezTo>
                <a:cubicBezTo>
                  <a:pt x="68" y="44"/>
                  <a:pt x="68" y="44"/>
                  <a:pt x="68" y="44"/>
                </a:cubicBezTo>
                <a:cubicBezTo>
                  <a:pt x="68" y="48"/>
                  <a:pt x="67" y="51"/>
                  <a:pt x="67" y="53"/>
                </a:cubicBezTo>
                <a:cubicBezTo>
                  <a:pt x="66" y="56"/>
                  <a:pt x="64" y="58"/>
                  <a:pt x="62" y="58"/>
                </a:cubicBezTo>
                <a:cubicBezTo>
                  <a:pt x="62" y="58"/>
                  <a:pt x="62" y="58"/>
                  <a:pt x="62" y="58"/>
                </a:cubicBezTo>
                <a:cubicBezTo>
                  <a:pt x="62" y="58"/>
                  <a:pt x="62" y="58"/>
                  <a:pt x="62" y="58"/>
                </a:cubicBezTo>
                <a:cubicBezTo>
                  <a:pt x="17" y="58"/>
                  <a:pt x="17" y="58"/>
                  <a:pt x="17" y="58"/>
                </a:cubicBezTo>
                <a:cubicBezTo>
                  <a:pt x="17" y="59"/>
                  <a:pt x="17" y="59"/>
                  <a:pt x="17" y="59"/>
                </a:cubicBezTo>
                <a:cubicBezTo>
                  <a:pt x="71" y="59"/>
                  <a:pt x="71" y="59"/>
                  <a:pt x="71" y="59"/>
                </a:cubicBezTo>
                <a:cubicBezTo>
                  <a:pt x="71" y="9"/>
                  <a:pt x="71" y="9"/>
                  <a:pt x="71" y="9"/>
                </a:cubicBezTo>
                <a:cubicBezTo>
                  <a:pt x="71" y="8"/>
                  <a:pt x="71" y="8"/>
                  <a:pt x="71" y="8"/>
                </a:cubicBezTo>
                <a:cubicBezTo>
                  <a:pt x="71" y="8"/>
                  <a:pt x="71" y="8"/>
                  <a:pt x="71" y="8"/>
                </a:cubicBezTo>
                <a:cubicBezTo>
                  <a:pt x="71" y="8"/>
                  <a:pt x="71" y="7"/>
                  <a:pt x="70" y="7"/>
                </a:cubicBezTo>
                <a:cubicBezTo>
                  <a:pt x="70" y="7"/>
                  <a:pt x="70" y="7"/>
                  <a:pt x="69" y="7"/>
                </a:cubicBezTo>
                <a:cubicBezTo>
                  <a:pt x="69" y="7"/>
                  <a:pt x="69" y="7"/>
                  <a:pt x="69" y="7"/>
                </a:cubicBezTo>
                <a:cubicBezTo>
                  <a:pt x="69" y="7"/>
                  <a:pt x="69" y="7"/>
                  <a:pt x="69" y="7"/>
                </a:cubicBezTo>
                <a:close/>
                <a:moveTo>
                  <a:pt x="53" y="5"/>
                </a:moveTo>
                <a:cubicBezTo>
                  <a:pt x="5" y="5"/>
                  <a:pt x="5" y="5"/>
                  <a:pt x="5" y="5"/>
                </a:cubicBezTo>
                <a:cubicBezTo>
                  <a:pt x="5" y="45"/>
                  <a:pt x="5" y="45"/>
                  <a:pt x="5" y="45"/>
                </a:cubicBezTo>
                <a:cubicBezTo>
                  <a:pt x="5" y="45"/>
                  <a:pt x="5" y="45"/>
                  <a:pt x="5" y="45"/>
                </a:cubicBezTo>
                <a:cubicBezTo>
                  <a:pt x="5" y="45"/>
                  <a:pt x="5" y="45"/>
                  <a:pt x="5" y="45"/>
                </a:cubicBezTo>
                <a:cubicBezTo>
                  <a:pt x="5" y="48"/>
                  <a:pt x="5" y="50"/>
                  <a:pt x="6" y="51"/>
                </a:cubicBezTo>
                <a:cubicBezTo>
                  <a:pt x="7" y="52"/>
                  <a:pt x="8" y="52"/>
                  <a:pt x="9" y="53"/>
                </a:cubicBezTo>
                <a:cubicBezTo>
                  <a:pt x="54" y="53"/>
                  <a:pt x="54" y="53"/>
                  <a:pt x="54" y="53"/>
                </a:cubicBezTo>
                <a:cubicBezTo>
                  <a:pt x="53" y="51"/>
                  <a:pt x="53" y="48"/>
                  <a:pt x="53" y="44"/>
                </a:cubicBezTo>
                <a:cubicBezTo>
                  <a:pt x="53" y="44"/>
                  <a:pt x="53" y="44"/>
                  <a:pt x="53" y="44"/>
                </a:cubicBezTo>
                <a:lnTo>
                  <a:pt x="53" y="5"/>
                </a:lnTo>
                <a:close/>
              </a:path>
            </a:pathLst>
          </a:custGeom>
          <a:solidFill>
            <a:srgbClr val="13CCE0"/>
          </a:solidFill>
          <a:ln>
            <a:noFill/>
          </a:ln>
        </p:spPr>
        <p:txBody>
          <a:bodyPr vert="horz" wrap="square" lIns="121920" tIns="60960" rIns="121920" bIns="60960" numCol="1" anchor="t" anchorCtr="0" compatLnSpc="1"/>
          <a:lstStyle/>
          <a:p>
            <a:endParaRPr lang="zh-CN" altLang="en-US" sz="2400"/>
          </a:p>
        </p:txBody>
      </p:sp>
      <p:sp>
        <p:nvSpPr>
          <p:cNvPr id="25" name="Freeform 373"/>
          <p:cNvSpPr>
            <a:spLocks noEditPoints="1"/>
          </p:cNvSpPr>
          <p:nvPr/>
        </p:nvSpPr>
        <p:spPr bwMode="auto">
          <a:xfrm>
            <a:off x="3331790" y="2616009"/>
            <a:ext cx="458581" cy="464277"/>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13CCE0"/>
          </a:solidFill>
          <a:ln>
            <a:noFill/>
          </a:ln>
        </p:spPr>
        <p:txBody>
          <a:bodyPr vert="horz" wrap="square" lIns="121920" tIns="60960" rIns="121920" bIns="60960" numCol="1" anchor="t" anchorCtr="0" compatLnSpc="1"/>
          <a:lstStyle/>
          <a:p>
            <a:endParaRPr lang="zh-CN" altLang="en-US" sz="2400"/>
          </a:p>
        </p:txBody>
      </p:sp>
      <p:sp>
        <p:nvSpPr>
          <p:cNvPr id="26" name="Freeform 447"/>
          <p:cNvSpPr>
            <a:spLocks noEditPoints="1"/>
          </p:cNvSpPr>
          <p:nvPr/>
        </p:nvSpPr>
        <p:spPr bwMode="auto">
          <a:xfrm>
            <a:off x="7455426" y="3991561"/>
            <a:ext cx="384525" cy="518392"/>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rgbClr val="13CCE0"/>
          </a:solidFill>
          <a:ln>
            <a:noFill/>
          </a:ln>
        </p:spPr>
        <p:txBody>
          <a:bodyPr vert="horz" wrap="square" lIns="121920" tIns="60960" rIns="121920" bIns="60960" numCol="1" anchor="t" anchorCtr="0" compatLnSpc="1"/>
          <a:lstStyle/>
          <a:p>
            <a:endParaRPr lang="zh-CN" altLang="en-US" sz="2400"/>
          </a:p>
        </p:txBody>
      </p:sp>
      <p:sp>
        <p:nvSpPr>
          <p:cNvPr id="27" name="Freeform 454"/>
          <p:cNvSpPr>
            <a:spLocks noEditPoints="1"/>
          </p:cNvSpPr>
          <p:nvPr/>
        </p:nvSpPr>
        <p:spPr bwMode="auto">
          <a:xfrm>
            <a:off x="8384540" y="2599449"/>
            <a:ext cx="492760" cy="498456"/>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rgbClr val="13CCE0"/>
          </a:solidFill>
          <a:ln>
            <a:noFill/>
          </a:ln>
        </p:spPr>
        <p:txBody>
          <a:bodyPr vert="horz" wrap="square" lIns="121920" tIns="60960" rIns="121920" bIns="60960" numCol="1" anchor="t" anchorCtr="0" compatLnSpc="1"/>
          <a:lstStyle/>
          <a:p>
            <a:endParaRPr lang="zh-CN" altLang="en-US" sz="2400"/>
          </a:p>
        </p:txBody>
      </p:sp>
      <p:sp>
        <p:nvSpPr>
          <p:cNvPr id="28" name="Freeform 292"/>
          <p:cNvSpPr>
            <a:spLocks noEditPoints="1"/>
          </p:cNvSpPr>
          <p:nvPr/>
        </p:nvSpPr>
        <p:spPr bwMode="auto">
          <a:xfrm>
            <a:off x="4245734" y="3947410"/>
            <a:ext cx="626629" cy="606693"/>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rgbClr val="13CCE0"/>
          </a:solidFill>
          <a:ln>
            <a:noFill/>
          </a:ln>
        </p:spPr>
        <p:txBody>
          <a:bodyPr vert="horz" wrap="square" lIns="121920" tIns="60960" rIns="121920" bIns="60960" numCol="1" anchor="t" anchorCtr="0" compatLnSpc="1"/>
          <a:lstStyle/>
          <a:p>
            <a:endParaRPr lang="zh-CN" altLang="en-US" sz="2400"/>
          </a:p>
        </p:txBody>
      </p:sp>
      <p:sp>
        <p:nvSpPr>
          <p:cNvPr id="29" name="文本框 28"/>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Vertical)">
                                      <p:cBhvr>
                                        <p:cTn id="25" dur="5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par>
                          <p:cTn id="77" fill="hold">
                            <p:stCondLst>
                              <p:cond delay="3500"/>
                            </p:stCondLst>
                            <p:childTnLst>
                              <p:par>
                                <p:cTn id="78" presetID="2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right)">
                                      <p:cBhvr>
                                        <p:cTn id="80" dur="500"/>
                                        <p:tgtEl>
                                          <p:spTgt spid="2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right)">
                                      <p:cBhvr>
                                        <p:cTn id="83" dur="500"/>
                                        <p:tgtEl>
                                          <p:spTgt spid="21"/>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up)">
                                      <p:cBhvr>
                                        <p:cTn id="86" dur="500"/>
                                        <p:tgtEl>
                                          <p:spTgt spid="20"/>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left)">
                                      <p:cBhvr>
                                        <p:cTn id="89" dur="500"/>
                                        <p:tgtEl>
                                          <p:spTgt spid="19"/>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par>
                          <p:cTn id="93" fill="hold">
                            <p:stCondLst>
                              <p:cond delay="4000"/>
                            </p:stCondLst>
                            <p:childTnLst>
                              <p:par>
                                <p:cTn id="94" presetID="21" presetClass="entr" presetSubtype="1"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wheel(1)">
                                      <p:cBhvr>
                                        <p:cTn id="9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88530"/>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10" y="627569"/>
            <a:ext cx="2031325"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团队合作能力</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8552921" y="675987"/>
            <a:ext cx="2957525" cy="295752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7" name="椭圆 6"/>
          <p:cNvSpPr/>
          <p:nvPr/>
        </p:nvSpPr>
        <p:spPr>
          <a:xfrm>
            <a:off x="8769049" y="892115"/>
            <a:ext cx="2525269" cy="2525269"/>
          </a:xfrm>
          <a:prstGeom prst="ellipse">
            <a:avLst/>
          </a:prstGeom>
          <a:blipFill dpi="0" rotWithShape="1">
            <a:blip r:embed="rId1"/>
            <a:srcRect/>
            <a:tile tx="-1289050" ty="-190500" sx="100000" sy="100000" flip="none" algn="tl"/>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blipFill dpi="0" rotWithShape="1">
                <a:blip r:embed="rId2">
                  <a:extLst>
                    <a:ext uri="{28A0092B-C50C-407E-A947-70E740481C1C}">
                      <a14:useLocalDpi xmlns:a14="http://schemas.microsoft.com/office/drawing/2010/main" val="0"/>
                    </a:ext>
                  </a:extLst>
                </a:blip>
                <a:srcRect/>
                <a:stretch>
                  <a:fillRect/>
                </a:stretch>
              </a:blipFill>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a:fillRect/>
          </a:stretch>
        </p:blipFill>
        <p:spPr>
          <a:xfrm rot="16200000">
            <a:off x="9951453" y="983843"/>
            <a:ext cx="358548" cy="5225631"/>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a:fillRect/>
          </a:stretch>
        </p:blipFill>
        <p:spPr>
          <a:xfrm rot="16200000">
            <a:off x="6583484" y="2714433"/>
            <a:ext cx="358548" cy="3580326"/>
          </a:xfrm>
          <a:prstGeom prst="rect">
            <a:avLst/>
          </a:prstGeom>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a:fillRect/>
          </a:stretch>
        </p:blipFill>
        <p:spPr>
          <a:xfrm rot="16200000">
            <a:off x="4232691" y="3670788"/>
            <a:ext cx="358548" cy="3580326"/>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a:fillRect/>
          </a:stretch>
        </p:blipFill>
        <p:spPr>
          <a:xfrm rot="16200000">
            <a:off x="1909980" y="4627142"/>
            <a:ext cx="358548" cy="3580326"/>
          </a:xfrm>
          <a:prstGeom prst="rect">
            <a:avLst/>
          </a:prstGeom>
        </p:spPr>
      </p:pic>
      <p:sp>
        <p:nvSpPr>
          <p:cNvPr id="14" name="椭圆 13"/>
          <p:cNvSpPr/>
          <p:nvPr/>
        </p:nvSpPr>
        <p:spPr>
          <a:xfrm>
            <a:off x="6697219" y="4095224"/>
            <a:ext cx="531475" cy="53147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5" name="矩形 14"/>
          <p:cNvSpPr/>
          <p:nvPr/>
        </p:nvSpPr>
        <p:spPr>
          <a:xfrm>
            <a:off x="4297050" y="4094488"/>
            <a:ext cx="2305312" cy="461665"/>
          </a:xfrm>
          <a:prstGeom prst="rect">
            <a:avLst/>
          </a:prstGeom>
        </p:spPr>
        <p:txBody>
          <a:bodyPr wrap="square">
            <a:spAutoFit/>
          </a:bodyPr>
          <a:lstStyle/>
          <a:p>
            <a:pPr algn="r"/>
            <a:r>
              <a:rPr lang="zh-CN" altLang="en-US" sz="2400" dirty="0">
                <a:solidFill>
                  <a:srgbClr val="13CCE0"/>
                </a:solidFill>
                <a:latin typeface="汉仪菱心体简" panose="02010609000101010101" pitchFamily="49" charset="-122"/>
                <a:ea typeface="汉仪菱心体简" panose="02010609000101010101" pitchFamily="49" charset="-122"/>
              </a:rPr>
              <a:t>表达与沟通</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16" name="文本框 9"/>
          <p:cNvSpPr txBox="1"/>
          <p:nvPr/>
        </p:nvSpPr>
        <p:spPr>
          <a:xfrm>
            <a:off x="6792077" y="4149646"/>
            <a:ext cx="341760" cy="461665"/>
          </a:xfrm>
          <a:prstGeom prst="rect">
            <a:avLst/>
          </a:prstGeom>
          <a:noFill/>
        </p:spPr>
        <p:txBody>
          <a:bodyPr wrap="none" rtlCol="0" anchor="ctr">
            <a:spAutoFit/>
          </a:bodyPr>
          <a:lstStyle/>
          <a:p>
            <a:pPr algn="ctr"/>
            <a:r>
              <a:rPr lang="en-US" altLang="zh-CN" sz="2400" dirty="0">
                <a:solidFill>
                  <a:srgbClr val="13CCE0"/>
                </a:solidFill>
                <a:latin typeface="Impact" panose="020B0806030902050204" pitchFamily="34" charset="0"/>
                <a:ea typeface="汉仪菱心体简" panose="02010609000101010101" pitchFamily="49" charset="-122"/>
              </a:rPr>
              <a:t>A</a:t>
            </a:r>
            <a:endParaRPr lang="zh-CN" altLang="en-US" sz="2400" dirty="0">
              <a:solidFill>
                <a:srgbClr val="13CCE0"/>
              </a:solidFill>
              <a:latin typeface="Impact" panose="020B0806030902050204" pitchFamily="34" charset="0"/>
              <a:ea typeface="汉仪菱心体简" panose="02010609000101010101" pitchFamily="49" charset="-122"/>
            </a:endParaRPr>
          </a:p>
        </p:txBody>
      </p:sp>
      <p:sp>
        <p:nvSpPr>
          <p:cNvPr id="17" name="矩形 16"/>
          <p:cNvSpPr/>
          <p:nvPr/>
        </p:nvSpPr>
        <p:spPr>
          <a:xfrm>
            <a:off x="7332606" y="4019329"/>
            <a:ext cx="2699077"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3954910" y="5031326"/>
            <a:ext cx="531475" cy="53147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9" name="矩形 18"/>
          <p:cNvSpPr/>
          <p:nvPr/>
        </p:nvSpPr>
        <p:spPr>
          <a:xfrm>
            <a:off x="1905778" y="5050843"/>
            <a:ext cx="1973639" cy="461665"/>
          </a:xfrm>
          <a:prstGeom prst="rect">
            <a:avLst/>
          </a:prstGeom>
        </p:spPr>
        <p:txBody>
          <a:bodyPr wrap="square">
            <a:spAutoFit/>
          </a:bodyPr>
          <a:lstStyle/>
          <a:p>
            <a:pPr algn="r"/>
            <a:r>
              <a:rPr lang="zh-CN" altLang="en-US" sz="2400" dirty="0">
                <a:solidFill>
                  <a:srgbClr val="13CCE0"/>
                </a:solidFill>
                <a:latin typeface="汉仪菱心体简" panose="02010609000101010101" pitchFamily="49" charset="-122"/>
                <a:ea typeface="汉仪菱心体简" panose="02010609000101010101" pitchFamily="49" charset="-122"/>
              </a:rPr>
              <a:t>做事主动</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0" name="文本框 9"/>
          <p:cNvSpPr txBox="1"/>
          <p:nvPr/>
        </p:nvSpPr>
        <p:spPr>
          <a:xfrm>
            <a:off x="4043355" y="5077071"/>
            <a:ext cx="354584" cy="461665"/>
          </a:xfrm>
          <a:prstGeom prst="rect">
            <a:avLst/>
          </a:prstGeom>
          <a:noFill/>
        </p:spPr>
        <p:txBody>
          <a:bodyPr wrap="none" rtlCol="0" anchor="ctr">
            <a:spAutoFit/>
          </a:bodyPr>
          <a:lstStyle/>
          <a:p>
            <a:pPr algn="ctr"/>
            <a:r>
              <a:rPr lang="en-US" altLang="zh-CN" sz="2400" dirty="0">
                <a:solidFill>
                  <a:srgbClr val="13CCE0"/>
                </a:solidFill>
                <a:latin typeface="Impact" panose="020B0806030902050204" pitchFamily="34" charset="0"/>
                <a:ea typeface="汉仪菱心体简" panose="02010609000101010101" pitchFamily="49" charset="-122"/>
              </a:rPr>
              <a:t>B</a:t>
            </a:r>
            <a:endParaRPr lang="zh-CN" altLang="en-US" sz="2400" dirty="0">
              <a:solidFill>
                <a:srgbClr val="13CCE0"/>
              </a:solidFill>
              <a:latin typeface="Impact" panose="020B0806030902050204" pitchFamily="34" charset="0"/>
              <a:ea typeface="汉仪菱心体简" panose="02010609000101010101" pitchFamily="49" charset="-122"/>
            </a:endParaRPr>
          </a:p>
        </p:txBody>
      </p:sp>
      <p:sp>
        <p:nvSpPr>
          <p:cNvPr id="21" name="矩形 20"/>
          <p:cNvSpPr/>
          <p:nvPr/>
        </p:nvSpPr>
        <p:spPr>
          <a:xfrm>
            <a:off x="4595441" y="4956961"/>
            <a:ext cx="2699077"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1863962" y="5986427"/>
            <a:ext cx="531475" cy="53147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3" name="矩形 22"/>
          <p:cNvSpPr/>
          <p:nvPr/>
        </p:nvSpPr>
        <p:spPr>
          <a:xfrm>
            <a:off x="-185170" y="5976420"/>
            <a:ext cx="1973639" cy="461665"/>
          </a:xfrm>
          <a:prstGeom prst="rect">
            <a:avLst/>
          </a:prstGeom>
        </p:spPr>
        <p:txBody>
          <a:bodyPr wrap="square">
            <a:spAutoFit/>
          </a:bodyPr>
          <a:lstStyle/>
          <a:p>
            <a:pPr algn="r"/>
            <a:r>
              <a:rPr lang="zh-CN" altLang="en-US" sz="2400" dirty="0">
                <a:solidFill>
                  <a:srgbClr val="13CCE0"/>
                </a:solidFill>
                <a:latin typeface="汉仪菱心体简" panose="02010609000101010101" pitchFamily="49" charset="-122"/>
                <a:ea typeface="汉仪菱心体简" panose="02010609000101010101" pitchFamily="49" charset="-122"/>
              </a:rPr>
              <a:t>宽容与合作</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4" name="文本框 9"/>
          <p:cNvSpPr txBox="1"/>
          <p:nvPr/>
        </p:nvSpPr>
        <p:spPr>
          <a:xfrm>
            <a:off x="1952407" y="6021334"/>
            <a:ext cx="354584" cy="461665"/>
          </a:xfrm>
          <a:prstGeom prst="rect">
            <a:avLst/>
          </a:prstGeom>
          <a:noFill/>
        </p:spPr>
        <p:txBody>
          <a:bodyPr wrap="none" rtlCol="0" anchor="ctr">
            <a:spAutoFit/>
          </a:bodyPr>
          <a:lstStyle/>
          <a:p>
            <a:pPr algn="ctr"/>
            <a:r>
              <a:rPr lang="en-US" altLang="zh-CN" sz="2400" dirty="0">
                <a:solidFill>
                  <a:srgbClr val="13CCE0"/>
                </a:solidFill>
                <a:latin typeface="Impact" panose="020B0806030902050204" pitchFamily="34" charset="0"/>
                <a:ea typeface="汉仪菱心体简" panose="02010609000101010101" pitchFamily="49" charset="-122"/>
              </a:rPr>
              <a:t>C</a:t>
            </a:r>
            <a:endParaRPr lang="zh-CN" altLang="en-US" sz="2400" dirty="0">
              <a:solidFill>
                <a:srgbClr val="13CCE0"/>
              </a:solidFill>
              <a:latin typeface="Impact" panose="020B0806030902050204" pitchFamily="34" charset="0"/>
              <a:ea typeface="汉仪菱心体简" panose="02010609000101010101" pitchFamily="49" charset="-122"/>
            </a:endParaRPr>
          </a:p>
        </p:txBody>
      </p:sp>
      <p:sp>
        <p:nvSpPr>
          <p:cNvPr id="25" name="矩形 24"/>
          <p:cNvSpPr/>
          <p:nvPr/>
        </p:nvSpPr>
        <p:spPr>
          <a:xfrm>
            <a:off x="2529878" y="5922627"/>
            <a:ext cx="2699077"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在这替换你的说明文字内容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20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2000"/>
                                        <p:tgtEl>
                                          <p:spTgt spid="12"/>
                                        </p:tgtEl>
                                      </p:cBhvr>
                                    </p:animEffect>
                                  </p:childTnLst>
                                </p:cTn>
                              </p:par>
                              <p:par>
                                <p:cTn id="14" presetID="22"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2000"/>
                                        <p:tgtEl>
                                          <p:spTgt spid="13"/>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anim calcmode="lin" valueType="num">
                                      <p:cBhvr>
                                        <p:cTn id="33" dur="500" fill="hold"/>
                                        <p:tgtEl>
                                          <p:spTgt spid="14"/>
                                        </p:tgtEl>
                                        <p:attrNameLst>
                                          <p:attrName>ppt_x</p:attrName>
                                        </p:attrNameLst>
                                      </p:cBhvr>
                                      <p:tavLst>
                                        <p:tav tm="0">
                                          <p:val>
                                            <p:strVal val="#ppt_x"/>
                                          </p:val>
                                        </p:tav>
                                        <p:tav tm="100000">
                                          <p:val>
                                            <p:strVal val="#ppt_x"/>
                                          </p:val>
                                        </p:tav>
                                      </p:tavLst>
                                    </p:anim>
                                    <p:anim calcmode="lin" valueType="num">
                                      <p:cBhvr>
                                        <p:cTn id="34" dur="5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righ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500" fill="hold"/>
                                        <p:tgtEl>
                                          <p:spTgt spid="22"/>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animEffect transition="in" filter="fade">
                                      <p:cBhvr>
                                        <p:cTn id="77" dur="500"/>
                                        <p:tgtEl>
                                          <p:spTgt spid="2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right)">
                                      <p:cBhvr>
                                        <p:cTn id="80" dur="500"/>
                                        <p:tgtEl>
                                          <p:spTgt spid="2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par>
                          <p:cTn id="84" fill="hold">
                            <p:stCondLst>
                              <p:cond delay="7000"/>
                            </p:stCondLst>
                            <p:childTnLst>
                              <p:par>
                                <p:cTn id="85" presetID="21" presetClass="entr" presetSubtype="1"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heel(1)">
                                      <p:cBhvr>
                                        <p:cTn id="8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15" grpId="0"/>
      <p:bldP spid="16" grpId="0"/>
      <p:bldP spid="17" grpId="0"/>
      <p:bldP spid="18" grpId="0" animBg="1"/>
      <p:bldP spid="19" grpId="0"/>
      <p:bldP spid="20" grpId="0"/>
      <p:bldP spid="21" grpId="0"/>
      <p:bldP spid="22" grpId="0" animBg="1"/>
      <p:bldP spid="23"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flipH="1">
            <a:off x="726879" y="2875394"/>
            <a:ext cx="10663163"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88530"/>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专业技能</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2314785" y="2437152"/>
            <a:ext cx="358548" cy="3580326"/>
          </a:xfrm>
          <a:prstGeom prst="rect">
            <a:avLst/>
          </a:prstGeom>
        </p:spPr>
      </p:pic>
      <p:sp>
        <p:nvSpPr>
          <p:cNvPr id="7" name="椭圆 6"/>
          <p:cNvSpPr/>
          <p:nvPr/>
        </p:nvSpPr>
        <p:spPr>
          <a:xfrm>
            <a:off x="1327316" y="1717936"/>
            <a:ext cx="2308965" cy="2308965"/>
          </a:xfrm>
          <a:prstGeom prst="ellipse">
            <a:avLst/>
          </a:prstGeom>
          <a:blipFill dpi="0" rotWithShape="1">
            <a:blip r:embed="rId2"/>
            <a:srcRect/>
            <a:tile tx="-266700" ty="0" sx="80000" sy="80000" flip="none" algn="tl"/>
          </a:blipFill>
          <a:ln w="317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9364102" y="2392164"/>
            <a:ext cx="358548" cy="3580326"/>
          </a:xfrm>
          <a:prstGeom prst="rect">
            <a:avLst/>
          </a:prstGeom>
        </p:spPr>
      </p:pic>
      <p:sp>
        <p:nvSpPr>
          <p:cNvPr id="9" name="椭圆 8"/>
          <p:cNvSpPr/>
          <p:nvPr/>
        </p:nvSpPr>
        <p:spPr>
          <a:xfrm>
            <a:off x="8388893" y="1663309"/>
            <a:ext cx="2308965" cy="2308965"/>
          </a:xfrm>
          <a:prstGeom prst="ellipse">
            <a:avLst/>
          </a:prstGeom>
          <a:blipFill dpi="0" rotWithShape="1">
            <a:blip r:embed="rId3"/>
            <a:srcRect/>
            <a:tile tx="-184150" ty="0" sx="100000" sy="100000" flip="none" algn="tl"/>
          </a:blipFill>
          <a:ln w="317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703896" y="4343503"/>
            <a:ext cx="4639397" cy="1930208"/>
          </a:xfrm>
          <a:prstGeom prst="rect">
            <a:avLst/>
          </a:prstGeom>
        </p:spPr>
        <p:txBody>
          <a:bodyPr wrap="square">
            <a:spAutoFit/>
          </a:bodyPr>
          <a:lstStyle/>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857403" y="4343503"/>
            <a:ext cx="4639397" cy="1930208"/>
          </a:xfrm>
          <a:prstGeom prst="rect">
            <a:avLst/>
          </a:prstGeom>
        </p:spPr>
        <p:txBody>
          <a:bodyPr wrap="square">
            <a:spAutoFit/>
          </a:bodyPr>
          <a:lstStyle/>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098027" y="2872419"/>
            <a:ext cx="0" cy="2065867"/>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6" name="椭圆 25"/>
          <p:cNvSpPr/>
          <p:nvPr/>
        </p:nvSpPr>
        <p:spPr>
          <a:xfrm>
            <a:off x="4061044" y="2269102"/>
            <a:ext cx="1212584" cy="121258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7" name="椭圆 26"/>
          <p:cNvSpPr/>
          <p:nvPr/>
        </p:nvSpPr>
        <p:spPr>
          <a:xfrm>
            <a:off x="6940052" y="2269102"/>
            <a:ext cx="1212584" cy="121258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8" name="椭圆 27"/>
          <p:cNvSpPr/>
          <p:nvPr/>
        </p:nvSpPr>
        <p:spPr>
          <a:xfrm>
            <a:off x="5667155" y="4461937"/>
            <a:ext cx="879371" cy="8793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9" name="矩形 28"/>
          <p:cNvSpPr/>
          <p:nvPr/>
        </p:nvSpPr>
        <p:spPr>
          <a:xfrm>
            <a:off x="6770898" y="2460884"/>
            <a:ext cx="1589596" cy="830997"/>
          </a:xfrm>
          <a:prstGeom prst="rect">
            <a:avLst/>
          </a:prstGeom>
        </p:spPr>
        <p:txBody>
          <a:bodyPr wrap="square">
            <a:spAutoFit/>
          </a:bodyPr>
          <a:lstStyle/>
          <a:p>
            <a:pPr algn="ctr"/>
            <a:r>
              <a:rPr lang="zh-CN" altLang="en-US" sz="2400" dirty="0">
                <a:solidFill>
                  <a:srgbClr val="13CCE0"/>
                </a:solidFill>
                <a:latin typeface="汉仪菱心体简" panose="02010609000101010101" pitchFamily="49" charset="-122"/>
                <a:ea typeface="汉仪菱心体简" panose="02010609000101010101" pitchFamily="49" charset="-122"/>
              </a:rPr>
              <a:t>专业</a:t>
            </a:r>
            <a:endParaRPr lang="en-US" altLang="zh-CN" sz="2400" dirty="0">
              <a:solidFill>
                <a:srgbClr val="13CCE0"/>
              </a:solidFill>
              <a:latin typeface="汉仪菱心体简" panose="02010609000101010101" pitchFamily="49" charset="-122"/>
              <a:ea typeface="汉仪菱心体简" panose="02010609000101010101" pitchFamily="49" charset="-122"/>
            </a:endParaRPr>
          </a:p>
          <a:p>
            <a:pPr algn="ctr"/>
            <a:r>
              <a:rPr lang="zh-CN" altLang="en-US" sz="2400" dirty="0">
                <a:solidFill>
                  <a:srgbClr val="13CCE0"/>
                </a:solidFill>
                <a:latin typeface="汉仪菱心体简" panose="02010609000101010101" pitchFamily="49" charset="-122"/>
                <a:ea typeface="汉仪菱心体简" panose="02010609000101010101" pitchFamily="49" charset="-122"/>
              </a:rPr>
              <a:t>技能</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30" name="矩形 29"/>
          <p:cNvSpPr/>
          <p:nvPr/>
        </p:nvSpPr>
        <p:spPr>
          <a:xfrm>
            <a:off x="3872538" y="2460884"/>
            <a:ext cx="1589596" cy="830997"/>
          </a:xfrm>
          <a:prstGeom prst="rect">
            <a:avLst/>
          </a:prstGeom>
        </p:spPr>
        <p:txBody>
          <a:bodyPr wrap="square">
            <a:spAutoFit/>
          </a:bodyPr>
          <a:lstStyle/>
          <a:p>
            <a:pPr algn="ctr"/>
            <a:r>
              <a:rPr lang="zh-CN" altLang="en-US" sz="2400" dirty="0">
                <a:solidFill>
                  <a:srgbClr val="13CCE0"/>
                </a:solidFill>
                <a:latin typeface="汉仪菱心体简" panose="02010609000101010101" pitchFamily="49" charset="-122"/>
                <a:ea typeface="汉仪菱心体简" panose="02010609000101010101" pitchFamily="49" charset="-122"/>
              </a:rPr>
              <a:t>专业</a:t>
            </a:r>
            <a:endParaRPr lang="en-US" altLang="zh-CN" sz="2400" dirty="0">
              <a:solidFill>
                <a:srgbClr val="13CCE0"/>
              </a:solidFill>
              <a:latin typeface="汉仪菱心体简" panose="02010609000101010101" pitchFamily="49" charset="-122"/>
              <a:ea typeface="汉仪菱心体简" panose="02010609000101010101" pitchFamily="49" charset="-122"/>
            </a:endParaRPr>
          </a:p>
          <a:p>
            <a:pPr algn="ctr"/>
            <a:r>
              <a:rPr lang="zh-CN" altLang="en-US" sz="2400" dirty="0">
                <a:solidFill>
                  <a:srgbClr val="13CCE0"/>
                </a:solidFill>
                <a:latin typeface="汉仪菱心体简" panose="02010609000101010101" pitchFamily="49" charset="-122"/>
                <a:ea typeface="汉仪菱心体简" panose="02010609000101010101" pitchFamily="49" charset="-122"/>
              </a:rPr>
              <a:t>技能</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31" name="Freeform 692"/>
          <p:cNvSpPr>
            <a:spLocks noEditPoints="1"/>
          </p:cNvSpPr>
          <p:nvPr/>
        </p:nvSpPr>
        <p:spPr bwMode="auto">
          <a:xfrm>
            <a:off x="5869774" y="4722642"/>
            <a:ext cx="474133" cy="438795"/>
          </a:xfrm>
          <a:custGeom>
            <a:avLst/>
            <a:gdLst>
              <a:gd name="T0" fmla="*/ 9 w 68"/>
              <a:gd name="T1" fmla="*/ 0 h 63"/>
              <a:gd name="T2" fmla="*/ 47 w 68"/>
              <a:gd name="T3" fmla="*/ 0 h 63"/>
              <a:gd name="T4" fmla="*/ 53 w 68"/>
              <a:gd name="T5" fmla="*/ 3 h 63"/>
              <a:gd name="T6" fmla="*/ 55 w 68"/>
              <a:gd name="T7" fmla="*/ 8 h 63"/>
              <a:gd name="T8" fmla="*/ 55 w 68"/>
              <a:gd name="T9" fmla="*/ 32 h 63"/>
              <a:gd name="T10" fmla="*/ 53 w 68"/>
              <a:gd name="T11" fmla="*/ 38 h 63"/>
              <a:gd name="T12" fmla="*/ 47 w 68"/>
              <a:gd name="T13" fmla="*/ 40 h 63"/>
              <a:gd name="T14" fmla="*/ 44 w 68"/>
              <a:gd name="T15" fmla="*/ 40 h 63"/>
              <a:gd name="T16" fmla="*/ 43 w 68"/>
              <a:gd name="T17" fmla="*/ 48 h 63"/>
              <a:gd name="T18" fmla="*/ 43 w 68"/>
              <a:gd name="T19" fmla="*/ 55 h 63"/>
              <a:gd name="T20" fmla="*/ 39 w 68"/>
              <a:gd name="T21" fmla="*/ 50 h 63"/>
              <a:gd name="T22" fmla="*/ 32 w 68"/>
              <a:gd name="T23" fmla="*/ 40 h 63"/>
              <a:gd name="T24" fmla="*/ 9 w 68"/>
              <a:gd name="T25" fmla="*/ 40 h 63"/>
              <a:gd name="T26" fmla="*/ 3 w 68"/>
              <a:gd name="T27" fmla="*/ 38 h 63"/>
              <a:gd name="T28" fmla="*/ 0 w 68"/>
              <a:gd name="T29" fmla="*/ 32 h 63"/>
              <a:gd name="T30" fmla="*/ 0 w 68"/>
              <a:gd name="T31" fmla="*/ 8 h 63"/>
              <a:gd name="T32" fmla="*/ 3 w 68"/>
              <a:gd name="T33" fmla="*/ 3 h 63"/>
              <a:gd name="T34" fmla="*/ 9 w 68"/>
              <a:gd name="T35" fmla="*/ 0 h 63"/>
              <a:gd name="T36" fmla="*/ 60 w 68"/>
              <a:gd name="T37" fmla="*/ 13 h 63"/>
              <a:gd name="T38" fmla="*/ 60 w 68"/>
              <a:gd name="T39" fmla="*/ 32 h 63"/>
              <a:gd name="T40" fmla="*/ 56 w 68"/>
              <a:gd name="T41" fmla="*/ 41 h 63"/>
              <a:gd name="T42" fmla="*/ 49 w 68"/>
              <a:gd name="T43" fmla="*/ 45 h 63"/>
              <a:gd name="T44" fmla="*/ 48 w 68"/>
              <a:gd name="T45" fmla="*/ 52 h 63"/>
              <a:gd name="T46" fmla="*/ 62 w 68"/>
              <a:gd name="T47" fmla="*/ 52 h 63"/>
              <a:gd name="T48" fmla="*/ 68 w 68"/>
              <a:gd name="T49" fmla="*/ 45 h 63"/>
              <a:gd name="T50" fmla="*/ 68 w 68"/>
              <a:gd name="T51" fmla="*/ 19 h 63"/>
              <a:gd name="T52" fmla="*/ 62 w 68"/>
              <a:gd name="T53" fmla="*/ 13 h 63"/>
              <a:gd name="T54" fmla="*/ 60 w 68"/>
              <a:gd name="T55" fmla="*/ 13 h 63"/>
              <a:gd name="T56" fmla="*/ 34 w 68"/>
              <a:gd name="T57" fmla="*/ 52 h 63"/>
              <a:gd name="T58" fmla="*/ 30 w 68"/>
              <a:gd name="T59" fmla="*/ 45 h 63"/>
              <a:gd name="T60" fmla="*/ 13 w 68"/>
              <a:gd name="T61" fmla="*/ 45 h 63"/>
              <a:gd name="T62" fmla="*/ 13 w 68"/>
              <a:gd name="T63" fmla="*/ 45 h 63"/>
              <a:gd name="T64" fmla="*/ 20 w 68"/>
              <a:gd name="T65" fmla="*/ 52 h 63"/>
              <a:gd name="T66" fmla="*/ 21 w 68"/>
              <a:gd name="T67" fmla="*/ 52 h 63"/>
              <a:gd name="T68" fmla="*/ 21 w 68"/>
              <a:gd name="T69" fmla="*/ 63 h 63"/>
              <a:gd name="T70" fmla="*/ 28 w 68"/>
              <a:gd name="T71" fmla="*/ 52 h 63"/>
              <a:gd name="T72" fmla="*/ 34 w 68"/>
              <a:gd name="T73" fmla="*/ 52 h 63"/>
              <a:gd name="T74" fmla="*/ 47 w 68"/>
              <a:gd name="T75" fmla="*/ 5 h 63"/>
              <a:gd name="T76" fmla="*/ 9 w 68"/>
              <a:gd name="T77" fmla="*/ 5 h 63"/>
              <a:gd name="T78" fmla="*/ 6 w 68"/>
              <a:gd name="T79" fmla="*/ 6 h 63"/>
              <a:gd name="T80" fmla="*/ 5 w 68"/>
              <a:gd name="T81" fmla="*/ 8 h 63"/>
              <a:gd name="T82" fmla="*/ 5 w 68"/>
              <a:gd name="T83" fmla="*/ 32 h 63"/>
              <a:gd name="T84" fmla="*/ 6 w 68"/>
              <a:gd name="T85" fmla="*/ 34 h 63"/>
              <a:gd name="T86" fmla="*/ 9 w 68"/>
              <a:gd name="T87" fmla="*/ 35 h 63"/>
              <a:gd name="T88" fmla="*/ 33 w 68"/>
              <a:gd name="T89" fmla="*/ 35 h 63"/>
              <a:gd name="T90" fmla="*/ 34 w 68"/>
              <a:gd name="T91" fmla="*/ 35 h 63"/>
              <a:gd name="T92" fmla="*/ 35 w 68"/>
              <a:gd name="T93" fmla="*/ 36 h 63"/>
              <a:gd name="T94" fmla="*/ 39 w 68"/>
              <a:gd name="T95" fmla="*/ 42 h 63"/>
              <a:gd name="T96" fmla="*/ 40 w 68"/>
              <a:gd name="T97" fmla="*/ 37 h 63"/>
              <a:gd name="T98" fmla="*/ 40 w 68"/>
              <a:gd name="T99" fmla="*/ 35 h 63"/>
              <a:gd name="T100" fmla="*/ 42 w 68"/>
              <a:gd name="T101" fmla="*/ 35 h 63"/>
              <a:gd name="T102" fmla="*/ 47 w 68"/>
              <a:gd name="T103" fmla="*/ 35 h 63"/>
              <a:gd name="T104" fmla="*/ 49 w 68"/>
              <a:gd name="T105" fmla="*/ 34 h 63"/>
              <a:gd name="T106" fmla="*/ 50 w 68"/>
              <a:gd name="T107" fmla="*/ 32 h 63"/>
              <a:gd name="T108" fmla="*/ 50 w 68"/>
              <a:gd name="T109" fmla="*/ 8 h 63"/>
              <a:gd name="T110" fmla="*/ 49 w 68"/>
              <a:gd name="T111" fmla="*/ 6 h 63"/>
              <a:gd name="T112" fmla="*/ 47 w 68"/>
              <a:gd name="T113"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63">
                <a:moveTo>
                  <a:pt x="9" y="0"/>
                </a:moveTo>
                <a:cubicBezTo>
                  <a:pt x="47" y="0"/>
                  <a:pt x="47" y="0"/>
                  <a:pt x="47" y="0"/>
                </a:cubicBezTo>
                <a:cubicBezTo>
                  <a:pt x="49" y="0"/>
                  <a:pt x="51" y="1"/>
                  <a:pt x="53" y="3"/>
                </a:cubicBezTo>
                <a:cubicBezTo>
                  <a:pt x="54" y="4"/>
                  <a:pt x="55" y="6"/>
                  <a:pt x="55" y="8"/>
                </a:cubicBezTo>
                <a:cubicBezTo>
                  <a:pt x="55" y="32"/>
                  <a:pt x="55" y="32"/>
                  <a:pt x="55" y="32"/>
                </a:cubicBezTo>
                <a:cubicBezTo>
                  <a:pt x="55" y="34"/>
                  <a:pt x="54" y="36"/>
                  <a:pt x="53" y="38"/>
                </a:cubicBezTo>
                <a:cubicBezTo>
                  <a:pt x="51" y="39"/>
                  <a:pt x="49" y="40"/>
                  <a:pt x="47" y="40"/>
                </a:cubicBezTo>
                <a:cubicBezTo>
                  <a:pt x="44" y="40"/>
                  <a:pt x="44" y="40"/>
                  <a:pt x="44" y="40"/>
                </a:cubicBezTo>
                <a:cubicBezTo>
                  <a:pt x="43" y="48"/>
                  <a:pt x="43" y="48"/>
                  <a:pt x="43" y="48"/>
                </a:cubicBezTo>
                <a:cubicBezTo>
                  <a:pt x="43" y="55"/>
                  <a:pt x="43" y="55"/>
                  <a:pt x="43" y="55"/>
                </a:cubicBezTo>
                <a:cubicBezTo>
                  <a:pt x="39" y="50"/>
                  <a:pt x="39" y="50"/>
                  <a:pt x="39" y="50"/>
                </a:cubicBezTo>
                <a:cubicBezTo>
                  <a:pt x="32" y="40"/>
                  <a:pt x="32" y="40"/>
                  <a:pt x="32" y="40"/>
                </a:cubicBezTo>
                <a:cubicBezTo>
                  <a:pt x="9" y="40"/>
                  <a:pt x="9" y="40"/>
                  <a:pt x="9" y="40"/>
                </a:cubicBezTo>
                <a:cubicBezTo>
                  <a:pt x="6" y="40"/>
                  <a:pt x="4" y="39"/>
                  <a:pt x="3" y="38"/>
                </a:cubicBezTo>
                <a:cubicBezTo>
                  <a:pt x="1" y="36"/>
                  <a:pt x="0" y="34"/>
                  <a:pt x="0" y="32"/>
                </a:cubicBezTo>
                <a:cubicBezTo>
                  <a:pt x="0" y="8"/>
                  <a:pt x="0" y="8"/>
                  <a:pt x="0" y="8"/>
                </a:cubicBezTo>
                <a:cubicBezTo>
                  <a:pt x="0" y="6"/>
                  <a:pt x="1" y="4"/>
                  <a:pt x="3" y="3"/>
                </a:cubicBezTo>
                <a:cubicBezTo>
                  <a:pt x="4" y="1"/>
                  <a:pt x="6" y="0"/>
                  <a:pt x="9" y="0"/>
                </a:cubicBezTo>
                <a:close/>
                <a:moveTo>
                  <a:pt x="60" y="13"/>
                </a:moveTo>
                <a:cubicBezTo>
                  <a:pt x="60" y="32"/>
                  <a:pt x="60" y="32"/>
                  <a:pt x="60" y="32"/>
                </a:cubicBezTo>
                <a:cubicBezTo>
                  <a:pt x="60" y="35"/>
                  <a:pt x="59" y="39"/>
                  <a:pt x="56" y="41"/>
                </a:cubicBezTo>
                <a:cubicBezTo>
                  <a:pt x="54" y="43"/>
                  <a:pt x="51" y="44"/>
                  <a:pt x="49" y="45"/>
                </a:cubicBezTo>
                <a:cubicBezTo>
                  <a:pt x="48" y="52"/>
                  <a:pt x="48" y="52"/>
                  <a:pt x="48" y="52"/>
                </a:cubicBezTo>
                <a:cubicBezTo>
                  <a:pt x="62" y="52"/>
                  <a:pt x="62" y="52"/>
                  <a:pt x="62" y="52"/>
                </a:cubicBezTo>
                <a:cubicBezTo>
                  <a:pt x="65" y="52"/>
                  <a:pt x="68" y="49"/>
                  <a:pt x="68" y="45"/>
                </a:cubicBezTo>
                <a:cubicBezTo>
                  <a:pt x="68" y="19"/>
                  <a:pt x="68" y="19"/>
                  <a:pt x="68" y="19"/>
                </a:cubicBezTo>
                <a:cubicBezTo>
                  <a:pt x="68" y="16"/>
                  <a:pt x="65" y="13"/>
                  <a:pt x="62" y="13"/>
                </a:cubicBezTo>
                <a:cubicBezTo>
                  <a:pt x="60" y="13"/>
                  <a:pt x="60" y="13"/>
                  <a:pt x="60" y="13"/>
                </a:cubicBezTo>
                <a:close/>
                <a:moveTo>
                  <a:pt x="34" y="52"/>
                </a:moveTo>
                <a:cubicBezTo>
                  <a:pt x="30" y="45"/>
                  <a:pt x="30" y="45"/>
                  <a:pt x="30" y="45"/>
                </a:cubicBezTo>
                <a:cubicBezTo>
                  <a:pt x="13" y="45"/>
                  <a:pt x="13" y="45"/>
                  <a:pt x="13" y="45"/>
                </a:cubicBezTo>
                <a:cubicBezTo>
                  <a:pt x="13" y="45"/>
                  <a:pt x="13" y="45"/>
                  <a:pt x="13" y="45"/>
                </a:cubicBezTo>
                <a:cubicBezTo>
                  <a:pt x="13" y="49"/>
                  <a:pt x="16" y="52"/>
                  <a:pt x="20" y="52"/>
                </a:cubicBezTo>
                <a:cubicBezTo>
                  <a:pt x="21" y="52"/>
                  <a:pt x="21" y="52"/>
                  <a:pt x="21" y="52"/>
                </a:cubicBezTo>
                <a:cubicBezTo>
                  <a:pt x="21" y="63"/>
                  <a:pt x="21" y="63"/>
                  <a:pt x="21" y="63"/>
                </a:cubicBezTo>
                <a:cubicBezTo>
                  <a:pt x="28" y="52"/>
                  <a:pt x="28" y="52"/>
                  <a:pt x="28" y="52"/>
                </a:cubicBezTo>
                <a:cubicBezTo>
                  <a:pt x="34" y="52"/>
                  <a:pt x="34" y="52"/>
                  <a:pt x="34" y="52"/>
                </a:cubicBezTo>
                <a:close/>
                <a:moveTo>
                  <a:pt x="47" y="5"/>
                </a:moveTo>
                <a:cubicBezTo>
                  <a:pt x="9" y="5"/>
                  <a:pt x="9" y="5"/>
                  <a:pt x="9" y="5"/>
                </a:cubicBezTo>
                <a:cubicBezTo>
                  <a:pt x="8" y="5"/>
                  <a:pt x="7" y="5"/>
                  <a:pt x="6" y="6"/>
                </a:cubicBezTo>
                <a:cubicBezTo>
                  <a:pt x="6" y="7"/>
                  <a:pt x="5" y="7"/>
                  <a:pt x="5" y="8"/>
                </a:cubicBezTo>
                <a:cubicBezTo>
                  <a:pt x="5" y="32"/>
                  <a:pt x="5" y="32"/>
                  <a:pt x="5" y="32"/>
                </a:cubicBezTo>
                <a:cubicBezTo>
                  <a:pt x="5" y="33"/>
                  <a:pt x="6" y="34"/>
                  <a:pt x="6" y="34"/>
                </a:cubicBezTo>
                <a:cubicBezTo>
                  <a:pt x="7" y="35"/>
                  <a:pt x="8" y="35"/>
                  <a:pt x="9" y="35"/>
                </a:cubicBezTo>
                <a:cubicBezTo>
                  <a:pt x="33" y="35"/>
                  <a:pt x="33" y="35"/>
                  <a:pt x="33" y="35"/>
                </a:cubicBezTo>
                <a:cubicBezTo>
                  <a:pt x="34" y="35"/>
                  <a:pt x="34" y="35"/>
                  <a:pt x="34" y="35"/>
                </a:cubicBezTo>
                <a:cubicBezTo>
                  <a:pt x="35" y="36"/>
                  <a:pt x="35" y="36"/>
                  <a:pt x="35" y="36"/>
                </a:cubicBezTo>
                <a:cubicBezTo>
                  <a:pt x="39" y="42"/>
                  <a:pt x="39" y="42"/>
                  <a:pt x="39" y="42"/>
                </a:cubicBezTo>
                <a:cubicBezTo>
                  <a:pt x="40" y="37"/>
                  <a:pt x="40" y="37"/>
                  <a:pt x="40" y="37"/>
                </a:cubicBezTo>
                <a:cubicBezTo>
                  <a:pt x="40" y="35"/>
                  <a:pt x="40" y="35"/>
                  <a:pt x="40" y="35"/>
                </a:cubicBezTo>
                <a:cubicBezTo>
                  <a:pt x="42" y="35"/>
                  <a:pt x="42" y="35"/>
                  <a:pt x="42" y="35"/>
                </a:cubicBezTo>
                <a:cubicBezTo>
                  <a:pt x="47" y="35"/>
                  <a:pt x="47" y="35"/>
                  <a:pt x="47" y="35"/>
                </a:cubicBezTo>
                <a:cubicBezTo>
                  <a:pt x="48" y="35"/>
                  <a:pt x="49" y="35"/>
                  <a:pt x="49" y="34"/>
                </a:cubicBezTo>
                <a:cubicBezTo>
                  <a:pt x="50" y="34"/>
                  <a:pt x="50" y="33"/>
                  <a:pt x="50" y="32"/>
                </a:cubicBezTo>
                <a:cubicBezTo>
                  <a:pt x="50" y="8"/>
                  <a:pt x="50" y="8"/>
                  <a:pt x="50" y="8"/>
                </a:cubicBezTo>
                <a:cubicBezTo>
                  <a:pt x="50" y="7"/>
                  <a:pt x="50" y="7"/>
                  <a:pt x="49" y="6"/>
                </a:cubicBezTo>
                <a:cubicBezTo>
                  <a:pt x="49" y="5"/>
                  <a:pt x="48" y="5"/>
                  <a:pt x="47" y="5"/>
                </a:cubicBezTo>
                <a:close/>
              </a:path>
            </a:pathLst>
          </a:custGeom>
          <a:solidFill>
            <a:srgbClr val="13CCE0"/>
          </a:solidFill>
          <a:ln>
            <a:noFill/>
          </a:ln>
        </p:spPr>
        <p:txBody>
          <a:bodyPr vert="horz" wrap="square" lIns="121920" tIns="60960" rIns="121920" bIns="60960" numCol="1" anchor="t" anchorCtr="0" compatLnSpc="1"/>
          <a:lstStyle/>
          <a:p>
            <a:endParaRPr lang="zh-CN" altLang="en-US" sz="2400">
              <a:solidFill>
                <a:srgbClr val="01AF50"/>
              </a:solidFill>
            </a:endParaRPr>
          </a:p>
        </p:txBody>
      </p:sp>
      <p:sp>
        <p:nvSpPr>
          <p:cNvPr id="20" name="文本框 19"/>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up)">
                                      <p:cBhvr>
                                        <p:cTn id="48" dur="500"/>
                                        <p:tgtEl>
                                          <p:spTgt spid="24"/>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
                                        <p:tgtEl>
                                          <p:spTgt spid="11"/>
                                        </p:tgtEl>
                                      </p:cBhvr>
                                    </p:animEffect>
                                  </p:childTnLst>
                                </p:cTn>
                              </p:par>
                            </p:childTnLst>
                          </p:cTn>
                        </p:par>
                        <p:par>
                          <p:cTn id="67" fill="hold">
                            <p:stCondLst>
                              <p:cond delay="6000"/>
                            </p:stCondLst>
                            <p:childTnLst>
                              <p:par>
                                <p:cTn id="68" presetID="21"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p:bldP spid="26" grpId="0" animBg="1"/>
      <p:bldP spid="27" grpId="0" animBg="1"/>
      <p:bldP spid="28" grpId="0" animBg="1"/>
      <p:bldP spid="29" grpId="0"/>
      <p:bldP spid="30" grpId="0"/>
      <p:bldP spid="31"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88530"/>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协调技能</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5170363" y="-807520"/>
            <a:ext cx="358548" cy="6808184"/>
          </a:xfrm>
          <a:prstGeom prst="rect">
            <a:avLst/>
          </a:prstGeom>
        </p:spPr>
      </p:pic>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355219" y="257837"/>
            <a:ext cx="358548" cy="6808184"/>
          </a:xfrm>
          <a:prstGeom prst="rect">
            <a:avLst/>
          </a:prstGeom>
        </p:spPr>
      </p:pic>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7836290" y="1323194"/>
            <a:ext cx="358548" cy="6808184"/>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8402960" y="2388551"/>
            <a:ext cx="358548" cy="6808184"/>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9240086" y="3453908"/>
            <a:ext cx="358548" cy="6808184"/>
          </a:xfrm>
          <a:prstGeom prst="rect">
            <a:avLst/>
          </a:prstGeom>
        </p:spPr>
      </p:pic>
      <p:sp>
        <p:nvSpPr>
          <p:cNvPr id="17" name="文本框 16"/>
          <p:cNvSpPr txBox="1"/>
          <p:nvPr/>
        </p:nvSpPr>
        <p:spPr>
          <a:xfrm>
            <a:off x="2838703" y="2713214"/>
            <a:ext cx="845103" cy="769441"/>
          </a:xfrm>
          <a:prstGeom prst="rect">
            <a:avLst/>
          </a:prstGeom>
          <a:noFill/>
        </p:spPr>
        <p:txBody>
          <a:bodyPr wrap="none" rtlCol="0">
            <a:spAutoFit/>
          </a:bodyPr>
          <a:lstStyle/>
          <a:p>
            <a:r>
              <a:rPr lang="en-US" altLang="zh-CN" sz="4400" dirty="0">
                <a:solidFill>
                  <a:srgbClr val="13CCE0"/>
                </a:solidFill>
                <a:latin typeface="微软雅黑" panose="020B0503020204020204" pitchFamily="34" charset="-122"/>
                <a:ea typeface="微软雅黑" panose="020B0503020204020204" pitchFamily="34" charset="-122"/>
              </a:rPr>
              <a:t>01</a:t>
            </a:r>
            <a:endParaRPr lang="zh-CN" altLang="en-US" sz="4400" dirty="0">
              <a:solidFill>
                <a:srgbClr val="13CCE0"/>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901574" y="3769097"/>
            <a:ext cx="845103" cy="769441"/>
          </a:xfrm>
          <a:prstGeom prst="rect">
            <a:avLst/>
          </a:prstGeom>
          <a:noFill/>
        </p:spPr>
        <p:txBody>
          <a:bodyPr wrap="none" rtlCol="0">
            <a:spAutoFit/>
          </a:bodyPr>
          <a:lstStyle/>
          <a:p>
            <a:r>
              <a:rPr lang="en-US" altLang="zh-CN" sz="4400" dirty="0">
                <a:solidFill>
                  <a:srgbClr val="13CCE0"/>
                </a:solidFill>
                <a:latin typeface="微软雅黑" panose="020B0503020204020204" pitchFamily="34" charset="-122"/>
                <a:ea typeface="微软雅黑" panose="020B0503020204020204" pitchFamily="34" charset="-122"/>
              </a:rPr>
              <a:t>02</a:t>
            </a:r>
            <a:endParaRPr lang="zh-CN" altLang="en-US" sz="4400" dirty="0">
              <a:solidFill>
                <a:srgbClr val="13CCE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947990" y="4840752"/>
            <a:ext cx="845103" cy="769441"/>
          </a:xfrm>
          <a:prstGeom prst="rect">
            <a:avLst/>
          </a:prstGeom>
          <a:noFill/>
        </p:spPr>
        <p:txBody>
          <a:bodyPr wrap="none" rtlCol="0">
            <a:spAutoFit/>
          </a:bodyPr>
          <a:lstStyle/>
          <a:p>
            <a:r>
              <a:rPr lang="en-US" altLang="zh-CN" sz="4400" dirty="0">
                <a:solidFill>
                  <a:srgbClr val="13CCE0"/>
                </a:solidFill>
                <a:latin typeface="微软雅黑" panose="020B0503020204020204" pitchFamily="34" charset="-122"/>
                <a:ea typeface="微软雅黑" panose="020B0503020204020204" pitchFamily="34" charset="-122"/>
              </a:rPr>
              <a:t>03</a:t>
            </a:r>
            <a:endParaRPr lang="zh-CN" altLang="en-US" sz="4400" dirty="0">
              <a:solidFill>
                <a:srgbClr val="13CCE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015268" y="5906109"/>
            <a:ext cx="845103" cy="769441"/>
          </a:xfrm>
          <a:prstGeom prst="rect">
            <a:avLst/>
          </a:prstGeom>
          <a:noFill/>
        </p:spPr>
        <p:txBody>
          <a:bodyPr wrap="none" rtlCol="0">
            <a:spAutoFit/>
          </a:bodyPr>
          <a:lstStyle/>
          <a:p>
            <a:r>
              <a:rPr lang="en-US" altLang="zh-CN" sz="4400" dirty="0">
                <a:solidFill>
                  <a:srgbClr val="13CCE0"/>
                </a:solidFill>
                <a:latin typeface="微软雅黑" panose="020B0503020204020204" pitchFamily="34" charset="-122"/>
                <a:ea typeface="微软雅黑" panose="020B0503020204020204" pitchFamily="34" charset="-122"/>
              </a:rPr>
              <a:t>04</a:t>
            </a:r>
            <a:endParaRPr lang="zh-CN" altLang="en-US" sz="4400" dirty="0">
              <a:solidFill>
                <a:srgbClr val="13CCE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flipH="1">
            <a:off x="3629493" y="2751845"/>
            <a:ext cx="5616651" cy="613694"/>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flipH="1">
            <a:off x="4746677" y="3873654"/>
            <a:ext cx="5616651" cy="613694"/>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5863861" y="4995463"/>
            <a:ext cx="5616651" cy="613694"/>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flipH="1">
            <a:off x="6981045" y="6117272"/>
            <a:ext cx="5616651" cy="613694"/>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8069048">
            <a:off x="3955744" y="1532747"/>
            <a:ext cx="358548" cy="6808184"/>
          </a:xfrm>
          <a:prstGeom prst="rect">
            <a:avLst/>
          </a:prstGeom>
        </p:spPr>
      </p:pic>
      <p:sp>
        <p:nvSpPr>
          <p:cNvPr id="26" name="矩形 25"/>
          <p:cNvSpPr/>
          <p:nvPr/>
        </p:nvSpPr>
        <p:spPr>
          <a:xfrm>
            <a:off x="818368" y="4575289"/>
            <a:ext cx="2622453" cy="497957"/>
          </a:xfrm>
          <a:prstGeom prst="rect">
            <a:avLst/>
          </a:prstGeom>
        </p:spPr>
        <p:txBody>
          <a:bodyPr wrap="square" anchor="ctr">
            <a:spAutoFit/>
          </a:bodyPr>
          <a:lstStyle/>
          <a:p>
            <a:pPr>
              <a:lnSpc>
                <a:spcPct val="120000"/>
              </a:lnSpc>
            </a:pPr>
            <a:r>
              <a:rPr lang="zh-CN" altLang="en-US" sz="2400" b="1" dirty="0">
                <a:solidFill>
                  <a:srgbClr val="13CCE0"/>
                </a:solidFill>
                <a:latin typeface="微软雅黑" panose="020B0503020204020204" pitchFamily="34" charset="-122"/>
                <a:ea typeface="微软雅黑" panose="020B0503020204020204" pitchFamily="34" charset="-122"/>
              </a:rPr>
              <a:t>协调技能文字说明</a:t>
            </a:r>
            <a:endParaRPr lang="zh-CN" altLang="en-US" sz="2400" b="1" dirty="0">
              <a:solidFill>
                <a:srgbClr val="13CCE0"/>
              </a:solidFill>
              <a:latin typeface="微软雅黑" panose="020B0503020204020204" pitchFamily="34" charset="-122"/>
              <a:ea typeface="微软雅黑" panose="020B0503020204020204" pitchFamily="34" charset="-122"/>
            </a:endParaRPr>
          </a:p>
        </p:txBody>
      </p:sp>
      <p:sp>
        <p:nvSpPr>
          <p:cNvPr id="27" name="矩形 26"/>
          <p:cNvSpPr/>
          <p:nvPr/>
        </p:nvSpPr>
        <p:spPr>
          <a:xfrm>
            <a:off x="617047" y="5092033"/>
            <a:ext cx="3374006" cy="1815818"/>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在这里填写你的专业技能内容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20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2500"/>
                            </p:stCondLst>
                            <p:childTnLst>
                              <p:par>
                                <p:cTn id="56" presetID="22" presetClass="entr" presetSubtype="8" fill="hold" grpId="0" nodeType="afterEffect">
                                  <p:stCondLst>
                                    <p:cond delay="0"/>
                                  </p:stCondLst>
                                  <p:iterate type="wd">
                                    <p:tmPct val="10000"/>
                                  </p:iterate>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par>
                          <p:cTn id="59" fill="hold">
                            <p:stCondLst>
                              <p:cond delay="5800"/>
                            </p:stCondLst>
                            <p:childTnLst>
                              <p:par>
                                <p:cTn id="60" presetID="22" presetClass="entr" presetSubtype="8" fill="hold" grpId="0" nodeType="afterEffect">
                                  <p:stCondLst>
                                    <p:cond delay="0"/>
                                  </p:stCondLst>
                                  <p:iterate type="wd">
                                    <p:tmPct val="10000"/>
                                  </p:iterate>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9100"/>
                            </p:stCondLst>
                            <p:childTnLst>
                              <p:par>
                                <p:cTn id="64" presetID="22" presetClass="entr" presetSubtype="8" fill="hold" grpId="0" nodeType="afterEffect">
                                  <p:stCondLst>
                                    <p:cond delay="0"/>
                                  </p:stCondLst>
                                  <p:iterate type="wd">
                                    <p:tmPct val="10000"/>
                                  </p:iterate>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12399"/>
                            </p:stCondLst>
                            <p:childTnLst>
                              <p:par>
                                <p:cTn id="68" presetID="22" presetClass="entr" presetSubtype="8" fill="hold" grpId="0" nodeType="afterEffect">
                                  <p:stCondLst>
                                    <p:cond delay="0"/>
                                  </p:stCondLst>
                                  <p:iterate type="wd">
                                    <p:tmPct val="10000"/>
                                  </p:iterate>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par>
                          <p:cTn id="71" fill="hold">
                            <p:stCondLst>
                              <p:cond delay="15699"/>
                            </p:stCondLst>
                            <p:childTnLst>
                              <p:par>
                                <p:cTn id="72" presetID="53" presetClass="entr" presetSubtype="16"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par>
                          <p:cTn id="77" fill="hold">
                            <p:stCondLst>
                              <p:cond delay="16199"/>
                            </p:stCondLst>
                            <p:childTnLst>
                              <p:par>
                                <p:cTn id="78" presetID="22" presetClass="entr" presetSubtype="2"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right)">
                                      <p:cBhvr>
                                        <p:cTn id="80" dur="500"/>
                                        <p:tgtEl>
                                          <p:spTgt spid="27"/>
                                        </p:tgtEl>
                                      </p:cBhvr>
                                    </p:animEffect>
                                  </p:childTnLst>
                                </p:cTn>
                              </p:par>
                            </p:childTnLst>
                          </p:cTn>
                        </p:par>
                        <p:par>
                          <p:cTn id="81" fill="hold">
                            <p:stCondLst>
                              <p:cond delay="16699"/>
                            </p:stCondLst>
                            <p:childTnLst>
                              <p:par>
                                <p:cTn id="82" presetID="21"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heel(1)">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4013908" y="2230768"/>
            <a:ext cx="358548" cy="3580326"/>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7758581">
            <a:off x="2787938" y="486608"/>
            <a:ext cx="358548" cy="8126115"/>
          </a:xfrm>
          <a:prstGeom prst="rect">
            <a:avLst/>
          </a:prstGeom>
        </p:spPr>
      </p:pic>
      <p:sp>
        <p:nvSpPr>
          <p:cNvPr id="4" name="椭圆 3"/>
          <p:cNvSpPr/>
          <p:nvPr/>
        </p:nvSpPr>
        <p:spPr>
          <a:xfrm>
            <a:off x="3137217" y="1858044"/>
            <a:ext cx="2293467" cy="229346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 name="矩形 4"/>
          <p:cNvSpPr/>
          <p:nvPr/>
        </p:nvSpPr>
        <p:spPr>
          <a:xfrm>
            <a:off x="3523786" y="2224157"/>
            <a:ext cx="1351653" cy="1796774"/>
          </a:xfrm>
          <a:prstGeom prst="rect">
            <a:avLst/>
          </a:prstGeom>
        </p:spPr>
        <p:txBody>
          <a:bodyPr wrap="none" anchor="ctr">
            <a:spAutoFit/>
          </a:bodyPr>
          <a:lstStyle/>
          <a:p>
            <a:pPr algn="ctr">
              <a:lnSpc>
                <a:spcPct val="150000"/>
              </a:lnSpc>
            </a:pPr>
            <a:r>
              <a:rPr lang="en-US" altLang="zh-CN"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04</a:t>
            </a:r>
            <a:endParaRPr lang="zh-CN" altLang="en-US"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a:off x="5898324" y="-669845"/>
            <a:ext cx="358548" cy="8126115"/>
          </a:xfrm>
          <a:prstGeom prst="rect">
            <a:avLst/>
          </a:prstGeom>
        </p:spPr>
      </p:pic>
      <p:sp>
        <p:nvSpPr>
          <p:cNvPr id="9" name="矩形 8"/>
          <p:cNvSpPr/>
          <p:nvPr/>
        </p:nvSpPr>
        <p:spPr>
          <a:xfrm>
            <a:off x="6279111" y="2900470"/>
            <a:ext cx="2646878" cy="903645"/>
          </a:xfrm>
          <a:prstGeom prst="rect">
            <a:avLst/>
          </a:prstGeom>
        </p:spPr>
        <p:txBody>
          <a:bodyPr wrap="none" anchor="ctr">
            <a:spAutoFit/>
          </a:bodyPr>
          <a:lstStyle/>
          <a:p>
            <a:pPr>
              <a:lnSpc>
                <a:spcPct val="120000"/>
              </a:lnSpc>
            </a:pPr>
            <a:r>
              <a:rPr lang="zh-CN" altLang="en-US" sz="4800" b="1" dirty="0">
                <a:solidFill>
                  <a:srgbClr val="13CCE0"/>
                </a:solidFill>
                <a:latin typeface="微软雅黑" panose="020B0503020204020204" pitchFamily="34" charset="-122"/>
                <a:ea typeface="微软雅黑" panose="020B0503020204020204" pitchFamily="34" charset="-122"/>
              </a:rPr>
              <a:t>目标规划</a:t>
            </a:r>
            <a:endParaRPr lang="zh-CN" altLang="en-US" sz="4800" b="1" dirty="0">
              <a:solidFill>
                <a:srgbClr val="13CCE0"/>
              </a:solidFill>
              <a:latin typeface="微软雅黑" panose="020B0503020204020204" pitchFamily="34" charset="-122"/>
              <a:ea typeface="微软雅黑" panose="020B0503020204020204" pitchFamily="34" charset="-122"/>
            </a:endParaRPr>
          </a:p>
        </p:txBody>
      </p:sp>
      <p:sp>
        <p:nvSpPr>
          <p:cNvPr id="11" name="矩形 10"/>
          <p:cNvSpPr/>
          <p:nvPr/>
        </p:nvSpPr>
        <p:spPr>
          <a:xfrm>
            <a:off x="6692147" y="3710840"/>
            <a:ext cx="1658146" cy="978729"/>
          </a:xfrm>
          <a:prstGeom prst="rect">
            <a:avLst/>
          </a:prstGeom>
        </p:spPr>
        <p:txBody>
          <a:bodyPr wrap="none" anchor="ctr">
            <a:spAutoFit/>
          </a:bodyPr>
          <a:lstStyle/>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目标规划</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完成步骤</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2000"/>
                                        <p:tgtEl>
                                          <p:spTgt spid="2"/>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2000"/>
                                        <p:tgtEl>
                                          <p:spTgt spid="10"/>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4221802">
            <a:off x="5728465" y="-4861183"/>
            <a:ext cx="624425" cy="14302515"/>
          </a:xfrm>
          <a:prstGeom prst="rect">
            <a:avLst/>
          </a:prstGeom>
        </p:spPr>
      </p:pic>
      <p:sp>
        <p:nvSpPr>
          <p:cNvPr id="3" name="椭圆 2"/>
          <p:cNvSpPr/>
          <p:nvPr/>
        </p:nvSpPr>
        <p:spPr>
          <a:xfrm>
            <a:off x="26941" y="1296194"/>
            <a:ext cx="2293467" cy="229346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 name="组合 3"/>
          <p:cNvGrpSpPr/>
          <p:nvPr/>
        </p:nvGrpSpPr>
        <p:grpSpPr>
          <a:xfrm>
            <a:off x="358388" y="1683116"/>
            <a:ext cx="1630575" cy="1541052"/>
            <a:chOff x="1336855" y="1865507"/>
            <a:chExt cx="1222932" cy="1155789"/>
          </a:xfrm>
        </p:grpSpPr>
        <p:sp>
          <p:nvSpPr>
            <p:cNvPr id="5" name="TextBox 34"/>
            <p:cNvSpPr txBox="1"/>
            <p:nvPr/>
          </p:nvSpPr>
          <p:spPr>
            <a:xfrm>
              <a:off x="1365712" y="1865507"/>
              <a:ext cx="1165223" cy="883800"/>
            </a:xfrm>
            <a:prstGeom prst="rect">
              <a:avLst/>
            </a:prstGeom>
            <a:noFill/>
          </p:spPr>
          <p:txBody>
            <a:bodyPr wrap="none" rtlCol="0" anchor="ctr">
              <a:spAutoFit/>
            </a:bodyPr>
            <a:lstStyle/>
            <a:p>
              <a:pPr algn="ctr">
                <a:lnSpc>
                  <a:spcPct val="150000"/>
                </a:lnSpc>
              </a:pPr>
              <a:r>
                <a:rPr lang="zh-CN" altLang="en-US" sz="8000" b="1" baseline="12000" dirty="0">
                  <a:solidFill>
                    <a:srgbClr val="13CCE0"/>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rPr>
                <a:t>目录</a:t>
              </a:r>
              <a:endParaRPr lang="zh-CN" altLang="en-US" sz="8000" b="1" baseline="12000" dirty="0">
                <a:solidFill>
                  <a:srgbClr val="13CCE0"/>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endParaRPr>
            </a:p>
          </p:txBody>
        </p:sp>
        <p:sp>
          <p:nvSpPr>
            <p:cNvPr id="6" name="TextBox 24"/>
            <p:cNvSpPr txBox="1"/>
            <p:nvPr/>
          </p:nvSpPr>
          <p:spPr>
            <a:xfrm>
              <a:off x="1336855" y="2472684"/>
              <a:ext cx="1222932" cy="548612"/>
            </a:xfrm>
            <a:prstGeom prst="rect">
              <a:avLst/>
            </a:prstGeom>
            <a:noFill/>
          </p:spPr>
          <p:txBody>
            <a:bodyPr wrap="none" rtlCol="0" anchor="ctr">
              <a:spAutoFit/>
            </a:bodyPr>
            <a:lstStyle/>
            <a:p>
              <a:pPr algn="ctr">
                <a:lnSpc>
                  <a:spcPct val="150000"/>
                </a:lnSpc>
              </a:pPr>
              <a:r>
                <a:rPr lang="en-US" altLang="zh-CN" sz="4800" baseline="12000" dirty="0">
                  <a:solidFill>
                    <a:schemeClr val="bg1">
                      <a:lumMod val="65000"/>
                    </a:schemeClr>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CONTENT</a:t>
              </a:r>
              <a:endParaRPr lang="zh-CN" altLang="en-US" sz="4800" baseline="12000" dirty="0">
                <a:solidFill>
                  <a:schemeClr val="bg1">
                    <a:lumMod val="65000"/>
                  </a:schemeClr>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7" name="椭圆 6"/>
          <p:cNvSpPr/>
          <p:nvPr/>
        </p:nvSpPr>
        <p:spPr>
          <a:xfrm>
            <a:off x="2327826" y="3275705"/>
            <a:ext cx="986453" cy="98645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8" name="TextBox 4"/>
          <p:cNvSpPr txBox="1"/>
          <p:nvPr/>
        </p:nvSpPr>
        <p:spPr>
          <a:xfrm>
            <a:off x="2509109" y="3435539"/>
            <a:ext cx="623889" cy="666786"/>
          </a:xfrm>
          <a:prstGeom prst="rect">
            <a:avLst/>
          </a:prstGeom>
          <a:noFill/>
        </p:spPr>
        <p:txBody>
          <a:bodyPr wrap="none" rtlCol="0" anchor="ctr">
            <a:spAutoFit/>
          </a:bodyPr>
          <a:lstStyle/>
          <a:p>
            <a:pPr algn="ctr"/>
            <a:r>
              <a:rPr lang="en-US" altLang="zh-CN" sz="3735" dirty="0">
                <a:solidFill>
                  <a:srgbClr val="13CCE0"/>
                </a:solidFill>
                <a:effectLst>
                  <a:innerShdw blurRad="63500" dist="50800" dir="18900000">
                    <a:prstClr val="black">
                      <a:alpha val="30000"/>
                    </a:prstClr>
                  </a:innerShdw>
                </a:effectLst>
                <a:latin typeface="Impact" panose="020B0806030902050204" pitchFamily="34" charset="0"/>
              </a:rPr>
              <a:t>01</a:t>
            </a:r>
            <a:endParaRPr lang="zh-CN" altLang="en-US" sz="3735" dirty="0">
              <a:solidFill>
                <a:srgbClr val="13CCE0"/>
              </a:solidFill>
              <a:effectLst>
                <a:innerShdw blurRad="63500" dist="50800" dir="18900000">
                  <a:prstClr val="black">
                    <a:alpha val="30000"/>
                  </a:prstClr>
                </a:innerShdw>
              </a:effectLst>
              <a:latin typeface="Impact" panose="020B0806030902050204" pitchFamily="34" charset="0"/>
            </a:endParaRPr>
          </a:p>
        </p:txBody>
      </p:sp>
      <p:sp>
        <p:nvSpPr>
          <p:cNvPr id="9" name="椭圆 8"/>
          <p:cNvSpPr/>
          <p:nvPr/>
        </p:nvSpPr>
        <p:spPr>
          <a:xfrm>
            <a:off x="4375479" y="2539568"/>
            <a:ext cx="986453" cy="98645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TextBox 8"/>
          <p:cNvSpPr txBox="1"/>
          <p:nvPr/>
        </p:nvSpPr>
        <p:spPr>
          <a:xfrm>
            <a:off x="4527910" y="2699403"/>
            <a:ext cx="681597" cy="666786"/>
          </a:xfrm>
          <a:prstGeom prst="rect">
            <a:avLst/>
          </a:prstGeom>
          <a:noFill/>
        </p:spPr>
        <p:txBody>
          <a:bodyPr wrap="none" rtlCol="0" anchor="ctr">
            <a:spAutoFit/>
          </a:bodyPr>
          <a:lstStyle/>
          <a:p>
            <a:pPr algn="ctr"/>
            <a:r>
              <a:rPr lang="en-US" altLang="zh-CN" sz="3735" dirty="0">
                <a:solidFill>
                  <a:srgbClr val="13CCE0"/>
                </a:solidFill>
                <a:effectLst>
                  <a:innerShdw blurRad="63500" dist="50800" dir="18900000">
                    <a:prstClr val="black">
                      <a:alpha val="30000"/>
                    </a:prstClr>
                  </a:innerShdw>
                </a:effectLst>
                <a:latin typeface="Impact" panose="020B0806030902050204" pitchFamily="34" charset="0"/>
              </a:rPr>
              <a:t>02</a:t>
            </a:r>
            <a:endParaRPr lang="zh-CN" altLang="en-US" sz="3735" dirty="0">
              <a:solidFill>
                <a:srgbClr val="13CCE0"/>
              </a:solidFill>
              <a:effectLst>
                <a:innerShdw blurRad="63500" dist="50800" dir="18900000">
                  <a:prstClr val="black">
                    <a:alpha val="30000"/>
                  </a:prstClr>
                </a:innerShdw>
              </a:effectLst>
              <a:latin typeface="Impact" panose="020B0806030902050204" pitchFamily="34" charset="0"/>
            </a:endParaRPr>
          </a:p>
        </p:txBody>
      </p:sp>
      <p:sp>
        <p:nvSpPr>
          <p:cNvPr id="11" name="椭圆 10"/>
          <p:cNvSpPr/>
          <p:nvPr/>
        </p:nvSpPr>
        <p:spPr>
          <a:xfrm>
            <a:off x="6459150" y="1787611"/>
            <a:ext cx="986453" cy="98645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2" name="TextBox 12"/>
          <p:cNvSpPr txBox="1"/>
          <p:nvPr/>
        </p:nvSpPr>
        <p:spPr>
          <a:xfrm>
            <a:off x="6605169" y="1947446"/>
            <a:ext cx="694421" cy="666786"/>
          </a:xfrm>
          <a:prstGeom prst="rect">
            <a:avLst/>
          </a:prstGeom>
          <a:noFill/>
        </p:spPr>
        <p:txBody>
          <a:bodyPr wrap="none" rtlCol="0" anchor="ctr">
            <a:spAutoFit/>
          </a:bodyPr>
          <a:lstStyle/>
          <a:p>
            <a:pPr algn="ctr"/>
            <a:r>
              <a:rPr lang="en-US" altLang="zh-CN" sz="3735" dirty="0">
                <a:solidFill>
                  <a:srgbClr val="13CCE0"/>
                </a:solidFill>
                <a:effectLst>
                  <a:innerShdw blurRad="63500" dist="50800" dir="18900000">
                    <a:prstClr val="black">
                      <a:alpha val="30000"/>
                    </a:prstClr>
                  </a:innerShdw>
                </a:effectLst>
                <a:latin typeface="Impact" panose="020B0806030902050204" pitchFamily="34" charset="0"/>
              </a:rPr>
              <a:t>03</a:t>
            </a:r>
            <a:endParaRPr lang="zh-CN" altLang="en-US" sz="3735" dirty="0">
              <a:solidFill>
                <a:srgbClr val="13CCE0"/>
              </a:solidFill>
              <a:effectLst>
                <a:innerShdw blurRad="63500" dist="50800" dir="18900000">
                  <a:prstClr val="black">
                    <a:alpha val="30000"/>
                  </a:prstClr>
                </a:innerShdw>
              </a:effectLst>
              <a:latin typeface="Impact" panose="020B0806030902050204" pitchFamily="34" charset="0"/>
            </a:endParaRPr>
          </a:p>
        </p:txBody>
      </p:sp>
      <p:sp>
        <p:nvSpPr>
          <p:cNvPr id="13" name="椭圆 12"/>
          <p:cNvSpPr/>
          <p:nvPr/>
        </p:nvSpPr>
        <p:spPr>
          <a:xfrm>
            <a:off x="8408766" y="1097125"/>
            <a:ext cx="986453" cy="98645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TextBox 21"/>
          <p:cNvSpPr txBox="1"/>
          <p:nvPr/>
        </p:nvSpPr>
        <p:spPr>
          <a:xfrm>
            <a:off x="8561999" y="1256960"/>
            <a:ext cx="679993" cy="666786"/>
          </a:xfrm>
          <a:prstGeom prst="rect">
            <a:avLst/>
          </a:prstGeom>
          <a:noFill/>
        </p:spPr>
        <p:txBody>
          <a:bodyPr wrap="none" rtlCol="0" anchor="ctr">
            <a:spAutoFit/>
          </a:bodyPr>
          <a:lstStyle/>
          <a:p>
            <a:pPr algn="ctr"/>
            <a:r>
              <a:rPr lang="en-US" altLang="zh-CN" sz="3735" dirty="0">
                <a:solidFill>
                  <a:srgbClr val="13CCE0"/>
                </a:solidFill>
                <a:effectLst>
                  <a:innerShdw blurRad="63500" dist="50800" dir="18900000">
                    <a:prstClr val="black">
                      <a:alpha val="30000"/>
                    </a:prstClr>
                  </a:innerShdw>
                </a:effectLst>
                <a:latin typeface="Impact" panose="020B0806030902050204" pitchFamily="34" charset="0"/>
              </a:rPr>
              <a:t>04</a:t>
            </a:r>
            <a:endParaRPr lang="zh-CN" altLang="en-US" sz="3735" dirty="0">
              <a:solidFill>
                <a:srgbClr val="13CCE0"/>
              </a:solidFill>
              <a:effectLst>
                <a:innerShdw blurRad="63500" dist="50800" dir="18900000">
                  <a:prstClr val="black">
                    <a:alpha val="30000"/>
                  </a:prstClr>
                </a:innerShdw>
              </a:effectLst>
              <a:latin typeface="Impact" panose="020B0806030902050204" pitchFamily="34" charset="0"/>
            </a:endParaRPr>
          </a:p>
        </p:txBody>
      </p:sp>
      <p:sp>
        <p:nvSpPr>
          <p:cNvPr id="16" name="TextBox 6"/>
          <p:cNvSpPr txBox="1">
            <a:spLocks noChangeArrowheads="1"/>
          </p:cNvSpPr>
          <p:nvPr/>
        </p:nvSpPr>
        <p:spPr bwMode="auto">
          <a:xfrm>
            <a:off x="2010245" y="4318408"/>
            <a:ext cx="1895504"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735" dirty="0">
                <a:solidFill>
                  <a:srgbClr val="13CCE0"/>
                </a:solidFill>
                <a:latin typeface="方正正中黑简体" panose="02000000000000000000" pitchFamily="2" charset="-122"/>
                <a:ea typeface="方正正中黑简体" panose="02000000000000000000" pitchFamily="2" charset="-122"/>
              </a:rPr>
              <a:t>关于我</a:t>
            </a:r>
            <a:endParaRPr lang="zh-CN" altLang="en-US" sz="3735" dirty="0">
              <a:solidFill>
                <a:srgbClr val="13CCE0"/>
              </a:solidFill>
              <a:latin typeface="方正正中黑简体" panose="02000000000000000000" pitchFamily="2" charset="-122"/>
              <a:ea typeface="方正正中黑简体" panose="02000000000000000000" pitchFamily="2" charset="-122"/>
            </a:endParaRPr>
          </a:p>
        </p:txBody>
      </p:sp>
      <p:sp>
        <p:nvSpPr>
          <p:cNvPr id="17" name="TextBox 6"/>
          <p:cNvSpPr txBox="1">
            <a:spLocks noChangeArrowheads="1"/>
          </p:cNvSpPr>
          <p:nvPr/>
        </p:nvSpPr>
        <p:spPr bwMode="auto">
          <a:xfrm>
            <a:off x="4087032" y="3563117"/>
            <a:ext cx="25021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200" dirty="0">
                <a:solidFill>
                  <a:srgbClr val="13CCE0"/>
                </a:solidFill>
                <a:latin typeface="方正正中黑简体" panose="02000000000000000000" pitchFamily="2" charset="-122"/>
                <a:ea typeface="方正正中黑简体" panose="02000000000000000000" pitchFamily="2" charset="-122"/>
              </a:rPr>
              <a:t>岗位认知</a:t>
            </a:r>
            <a:endParaRPr lang="zh-CN" altLang="en-US" sz="3200" dirty="0">
              <a:solidFill>
                <a:srgbClr val="13CCE0"/>
              </a:solidFill>
              <a:latin typeface="方正正中黑简体" panose="02000000000000000000" pitchFamily="2" charset="-122"/>
              <a:ea typeface="方正正中黑简体" panose="02000000000000000000" pitchFamily="2" charset="-122"/>
            </a:endParaRPr>
          </a:p>
        </p:txBody>
      </p:sp>
      <p:sp>
        <p:nvSpPr>
          <p:cNvPr id="18" name="TextBox 6"/>
          <p:cNvSpPr txBox="1">
            <a:spLocks noChangeArrowheads="1"/>
          </p:cNvSpPr>
          <p:nvPr/>
        </p:nvSpPr>
        <p:spPr bwMode="auto">
          <a:xfrm>
            <a:off x="6207950" y="2785988"/>
            <a:ext cx="21832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200" dirty="0">
                <a:solidFill>
                  <a:srgbClr val="13CCE0"/>
                </a:solidFill>
                <a:latin typeface="方正正中黑简体" panose="02000000000000000000" pitchFamily="2" charset="-122"/>
                <a:ea typeface="方正正中黑简体" panose="02000000000000000000" pitchFamily="2" charset="-122"/>
              </a:rPr>
              <a:t>胜任能力</a:t>
            </a:r>
            <a:endParaRPr lang="zh-CN" altLang="en-US" sz="3200" dirty="0">
              <a:solidFill>
                <a:srgbClr val="13CCE0"/>
              </a:solidFill>
              <a:latin typeface="方正正中黑简体" panose="02000000000000000000" pitchFamily="2" charset="-122"/>
              <a:ea typeface="方正正中黑简体" panose="02000000000000000000" pitchFamily="2" charset="-122"/>
            </a:endParaRPr>
          </a:p>
        </p:txBody>
      </p:sp>
      <p:sp>
        <p:nvSpPr>
          <p:cNvPr id="19" name="TextBox 6"/>
          <p:cNvSpPr txBox="1">
            <a:spLocks noChangeArrowheads="1"/>
          </p:cNvSpPr>
          <p:nvPr/>
        </p:nvSpPr>
        <p:spPr bwMode="auto">
          <a:xfrm>
            <a:off x="8169734" y="2114628"/>
            <a:ext cx="2357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200" dirty="0">
                <a:solidFill>
                  <a:srgbClr val="13CCE0"/>
                </a:solidFill>
                <a:latin typeface="方正正中黑简体" panose="02000000000000000000" pitchFamily="2" charset="-122"/>
                <a:ea typeface="方正正中黑简体" panose="02000000000000000000" pitchFamily="2" charset="-122"/>
              </a:rPr>
              <a:t>目标规划</a:t>
            </a:r>
            <a:endParaRPr lang="zh-CN" altLang="en-US" sz="3200" dirty="0">
              <a:solidFill>
                <a:srgbClr val="13CCE0"/>
              </a:solidFill>
              <a:latin typeface="方正正中黑简体" panose="02000000000000000000" pitchFamily="2" charset="-122"/>
              <a:ea typeface="方正正中黑简体" panose="02000000000000000000" pitchFamily="2" charset="-122"/>
            </a:endParaRPr>
          </a:p>
        </p:txBody>
      </p:sp>
      <p:sp>
        <p:nvSpPr>
          <p:cNvPr id="20" name="TextBox 48"/>
          <p:cNvSpPr txBox="1"/>
          <p:nvPr/>
        </p:nvSpPr>
        <p:spPr>
          <a:xfrm>
            <a:off x="2201331" y="4818061"/>
            <a:ext cx="1239442" cy="338554"/>
          </a:xfrm>
          <a:prstGeom prst="rect">
            <a:avLst/>
          </a:prstGeom>
          <a:noFill/>
        </p:spPr>
        <p:txBody>
          <a:bodyPr wrap="none" rtlCol="0">
            <a:spAutoFit/>
          </a:bodyPr>
          <a:lstStyle/>
          <a:p>
            <a:r>
              <a:rPr lang="en-US" altLang="zh-CN" sz="1600" dirty="0">
                <a:solidFill>
                  <a:schemeClr val="tx1">
                    <a:lumMod val="75000"/>
                    <a:lumOff val="25000"/>
                  </a:schemeClr>
                </a:solidFill>
                <a:latin typeface="Kozuka Gothic Pro R" pitchFamily="34" charset="-128"/>
                <a:ea typeface="Kozuka Gothic Pro R" pitchFamily="34" charset="-128"/>
              </a:rPr>
              <a:t>ABOUT M E</a:t>
            </a:r>
            <a:endParaRPr lang="zh-CN" altLang="en-US" sz="1600" dirty="0">
              <a:solidFill>
                <a:schemeClr val="tx1">
                  <a:lumMod val="75000"/>
                  <a:lumOff val="25000"/>
                </a:schemeClr>
              </a:solidFill>
              <a:latin typeface="Kozuka Gothic Pro R" pitchFamily="34" charset="-128"/>
              <a:ea typeface="Kozuka Gothic Pro R" pitchFamily="34" charset="-128"/>
            </a:endParaRPr>
          </a:p>
        </p:txBody>
      </p:sp>
      <p:sp>
        <p:nvSpPr>
          <p:cNvPr id="21" name="TextBox 49"/>
          <p:cNvSpPr txBox="1"/>
          <p:nvPr/>
        </p:nvSpPr>
        <p:spPr>
          <a:xfrm>
            <a:off x="4182702" y="4001624"/>
            <a:ext cx="1670650" cy="338554"/>
          </a:xfrm>
          <a:prstGeom prst="rect">
            <a:avLst/>
          </a:prstGeom>
          <a:noFill/>
        </p:spPr>
        <p:txBody>
          <a:bodyPr wrap="none" rtlCol="0">
            <a:spAutoFit/>
          </a:bodyPr>
          <a:lstStyle/>
          <a:p>
            <a:r>
              <a:rPr lang="en-US" altLang="zh-CN" sz="1600" dirty="0">
                <a:solidFill>
                  <a:schemeClr val="tx1">
                    <a:lumMod val="75000"/>
                    <a:lumOff val="25000"/>
                  </a:schemeClr>
                </a:solidFill>
                <a:latin typeface="Kozuka Gothic Pro R" pitchFamily="34" charset="-128"/>
                <a:ea typeface="Kozuka Gothic Pro R" pitchFamily="34" charset="-128"/>
              </a:rPr>
              <a:t>POST COGNTIVE</a:t>
            </a:r>
            <a:endParaRPr lang="zh-CN" altLang="en-US" sz="1600" dirty="0">
              <a:solidFill>
                <a:schemeClr val="tx1">
                  <a:lumMod val="75000"/>
                  <a:lumOff val="25000"/>
                </a:schemeClr>
              </a:solidFill>
              <a:latin typeface="Kozuka Gothic Pro R" pitchFamily="34" charset="-128"/>
              <a:ea typeface="Kozuka Gothic Pro R" pitchFamily="34" charset="-128"/>
            </a:endParaRPr>
          </a:p>
        </p:txBody>
      </p:sp>
      <p:sp>
        <p:nvSpPr>
          <p:cNvPr id="22" name="TextBox 50"/>
          <p:cNvSpPr txBox="1"/>
          <p:nvPr/>
        </p:nvSpPr>
        <p:spPr>
          <a:xfrm>
            <a:off x="6441708" y="3224563"/>
            <a:ext cx="1459054" cy="338554"/>
          </a:xfrm>
          <a:prstGeom prst="rect">
            <a:avLst/>
          </a:prstGeom>
          <a:noFill/>
        </p:spPr>
        <p:txBody>
          <a:bodyPr wrap="none" rtlCol="0">
            <a:spAutoFit/>
          </a:bodyPr>
          <a:lstStyle/>
          <a:p>
            <a:r>
              <a:rPr lang="en-US" altLang="zh-CN" sz="1600" dirty="0">
                <a:solidFill>
                  <a:schemeClr val="tx1">
                    <a:lumMod val="75000"/>
                    <a:lumOff val="25000"/>
                  </a:schemeClr>
                </a:solidFill>
                <a:latin typeface="Kozuka Gothic Pro R" pitchFamily="34" charset="-128"/>
                <a:ea typeface="Kozuka Gothic Pro R" pitchFamily="34" charset="-128"/>
              </a:rPr>
              <a:t>COMPETENCE</a:t>
            </a:r>
            <a:endParaRPr lang="zh-CN" altLang="en-US" sz="1600" dirty="0">
              <a:solidFill>
                <a:schemeClr val="tx1">
                  <a:lumMod val="75000"/>
                  <a:lumOff val="25000"/>
                </a:schemeClr>
              </a:solidFill>
              <a:latin typeface="Kozuka Gothic Pro R" pitchFamily="34" charset="-128"/>
              <a:ea typeface="Kozuka Gothic Pro R" pitchFamily="34" charset="-128"/>
            </a:endParaRPr>
          </a:p>
        </p:txBody>
      </p:sp>
      <p:sp>
        <p:nvSpPr>
          <p:cNvPr id="23" name="TextBox 51"/>
          <p:cNvSpPr txBox="1"/>
          <p:nvPr/>
        </p:nvSpPr>
        <p:spPr>
          <a:xfrm>
            <a:off x="8346235" y="2492685"/>
            <a:ext cx="1659429" cy="338554"/>
          </a:xfrm>
          <a:prstGeom prst="rect">
            <a:avLst/>
          </a:prstGeom>
          <a:noFill/>
        </p:spPr>
        <p:txBody>
          <a:bodyPr wrap="none" rtlCol="0">
            <a:spAutoFit/>
          </a:bodyPr>
          <a:lstStyle/>
          <a:p>
            <a:r>
              <a:rPr lang="en-US" altLang="zh-CN" sz="1600" dirty="0">
                <a:solidFill>
                  <a:schemeClr val="tx1">
                    <a:lumMod val="75000"/>
                    <a:lumOff val="25000"/>
                  </a:schemeClr>
                </a:solidFill>
                <a:latin typeface="Kozuka Gothic Pro R" pitchFamily="34" charset="-128"/>
                <a:ea typeface="Kozuka Gothic Pro R" pitchFamily="34" charset="-128"/>
              </a:rPr>
              <a:t>PROGRAMMING</a:t>
            </a:r>
            <a:endParaRPr lang="zh-CN" altLang="en-US" sz="1600" dirty="0">
              <a:solidFill>
                <a:schemeClr val="tx1">
                  <a:lumMod val="75000"/>
                  <a:lumOff val="25000"/>
                </a:schemeClr>
              </a:solidFill>
              <a:latin typeface="Kozuka Gothic Pro R" pitchFamily="34" charset="-128"/>
              <a:ea typeface="Kozuka Gothic Pro R" pitchFamily="34" charset="-128"/>
            </a:endParaRPr>
          </a:p>
        </p:txBody>
      </p:sp>
      <p:sp>
        <p:nvSpPr>
          <p:cNvPr id="24" name="文本框 23"/>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42" presetClass="path" presetSubtype="0" accel="50000" decel="50000" fill="hold" grpId="1" nodeType="withEffect">
                                  <p:stCondLst>
                                    <p:cond delay="0"/>
                                  </p:stCondLst>
                                  <p:childTnLst>
                                    <p:animMotion origin="layout" path="M 0.85847 -0.59792 L -3.95833E-6 0 " pathEditMode="relative" rAng="0" ptsTypes="AA">
                                      <p:cBhvr>
                                        <p:cTn id="13" dur="2000" fill="hold"/>
                                        <p:tgtEl>
                                          <p:spTgt spid="3"/>
                                        </p:tgtEl>
                                        <p:attrNameLst>
                                          <p:attrName>ppt_x</p:attrName>
                                          <p:attrName>ppt_y</p:attrName>
                                        </p:attrNameLst>
                                      </p:cBhvr>
                                      <p:rCtr x="-42930" y="29884"/>
                                    </p:animMotion>
                                  </p:childTnLst>
                                </p:cTn>
                              </p:par>
                              <p:par>
                                <p:cTn id="14" presetID="8" presetClass="emph" presetSubtype="0" fill="hold" grpId="2" nodeType="withEffect">
                                  <p:stCondLst>
                                    <p:cond delay="0"/>
                                  </p:stCondLst>
                                  <p:childTnLst>
                                    <p:animRot by="-21600000">
                                      <p:cBhvr>
                                        <p:cTn id="15" dur="2000" fill="hold"/>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80">
                                          <p:stCondLst>
                                            <p:cond delay="0"/>
                                          </p:stCondLst>
                                        </p:cTn>
                                        <p:tgtEl>
                                          <p:spTgt spid="4"/>
                                        </p:tgtEl>
                                      </p:cBhvr>
                                    </p:animEffect>
                                    <p:anim calcmode="lin" valueType="num">
                                      <p:cBhvr>
                                        <p:cTn id="2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6" dur="26">
                                          <p:stCondLst>
                                            <p:cond delay="650"/>
                                          </p:stCondLst>
                                        </p:cTn>
                                        <p:tgtEl>
                                          <p:spTgt spid="4"/>
                                        </p:tgtEl>
                                      </p:cBhvr>
                                      <p:to x="100000" y="60000"/>
                                    </p:animScale>
                                    <p:animScale>
                                      <p:cBhvr>
                                        <p:cTn id="27" dur="166" decel="50000">
                                          <p:stCondLst>
                                            <p:cond delay="676"/>
                                          </p:stCondLst>
                                        </p:cTn>
                                        <p:tgtEl>
                                          <p:spTgt spid="4"/>
                                        </p:tgtEl>
                                      </p:cBhvr>
                                      <p:to x="100000" y="100000"/>
                                    </p:animScale>
                                    <p:animScale>
                                      <p:cBhvr>
                                        <p:cTn id="28" dur="26">
                                          <p:stCondLst>
                                            <p:cond delay="1312"/>
                                          </p:stCondLst>
                                        </p:cTn>
                                        <p:tgtEl>
                                          <p:spTgt spid="4"/>
                                        </p:tgtEl>
                                      </p:cBhvr>
                                      <p:to x="100000" y="80000"/>
                                    </p:animScale>
                                    <p:animScale>
                                      <p:cBhvr>
                                        <p:cTn id="29" dur="166" decel="50000">
                                          <p:stCondLst>
                                            <p:cond delay="1338"/>
                                          </p:stCondLst>
                                        </p:cTn>
                                        <p:tgtEl>
                                          <p:spTgt spid="4"/>
                                        </p:tgtEl>
                                      </p:cBhvr>
                                      <p:to x="100000" y="100000"/>
                                    </p:animScale>
                                    <p:animScale>
                                      <p:cBhvr>
                                        <p:cTn id="30" dur="26">
                                          <p:stCondLst>
                                            <p:cond delay="1642"/>
                                          </p:stCondLst>
                                        </p:cTn>
                                        <p:tgtEl>
                                          <p:spTgt spid="4"/>
                                        </p:tgtEl>
                                      </p:cBhvr>
                                      <p:to x="100000" y="90000"/>
                                    </p:animScale>
                                    <p:animScale>
                                      <p:cBhvr>
                                        <p:cTn id="31" dur="166" decel="50000">
                                          <p:stCondLst>
                                            <p:cond delay="1668"/>
                                          </p:stCondLst>
                                        </p:cTn>
                                        <p:tgtEl>
                                          <p:spTgt spid="4"/>
                                        </p:tgtEl>
                                      </p:cBhvr>
                                      <p:to x="100000" y="100000"/>
                                    </p:animScale>
                                    <p:animScale>
                                      <p:cBhvr>
                                        <p:cTn id="32" dur="26">
                                          <p:stCondLst>
                                            <p:cond delay="1808"/>
                                          </p:stCondLst>
                                        </p:cTn>
                                        <p:tgtEl>
                                          <p:spTgt spid="4"/>
                                        </p:tgtEl>
                                      </p:cBhvr>
                                      <p:to x="100000" y="95000"/>
                                    </p:animScale>
                                    <p:animScale>
                                      <p:cBhvr>
                                        <p:cTn id="33" dur="166" decel="50000">
                                          <p:stCondLst>
                                            <p:cond delay="1834"/>
                                          </p:stCondLst>
                                        </p:cTn>
                                        <p:tgtEl>
                                          <p:spTgt spid="4"/>
                                        </p:tgtEl>
                                      </p:cBhvr>
                                      <p:to x="100000" y="100000"/>
                                    </p:animScale>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1000" fill="hold"/>
                                        <p:tgtEl>
                                          <p:spTgt spid="7"/>
                                        </p:tgtEl>
                                        <p:attrNameLst>
                                          <p:attrName>ppt_x</p:attrName>
                                        </p:attrNameLst>
                                      </p:cBhvr>
                                      <p:tavLst>
                                        <p:tav tm="0">
                                          <p:val>
                                            <p:strVal val="#ppt_x"/>
                                          </p:val>
                                        </p:tav>
                                        <p:tav tm="100000">
                                          <p:val>
                                            <p:strVal val="#ppt_x"/>
                                          </p:val>
                                        </p:tav>
                                      </p:tavLst>
                                    </p:anim>
                                    <p:anim calcmode="lin" valueType="num">
                                      <p:cBhvr additive="base">
                                        <p:cTn id="38" dur="10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3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1000" fill="hold"/>
                                        <p:tgtEl>
                                          <p:spTgt spid="9"/>
                                        </p:tgtEl>
                                        <p:attrNameLst>
                                          <p:attrName>ppt_x</p:attrName>
                                        </p:attrNameLst>
                                      </p:cBhvr>
                                      <p:tavLst>
                                        <p:tav tm="0">
                                          <p:val>
                                            <p:strVal val="#ppt_x"/>
                                          </p:val>
                                        </p:tav>
                                        <p:tav tm="100000">
                                          <p:val>
                                            <p:strVal val="#ppt_x"/>
                                          </p:val>
                                        </p:tav>
                                      </p:tavLst>
                                    </p:anim>
                                    <p:anim calcmode="lin" valueType="num">
                                      <p:cBhvr additive="base">
                                        <p:cTn id="42" dur="10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ppt_x"/>
                                          </p:val>
                                        </p:tav>
                                        <p:tav tm="100000">
                                          <p:val>
                                            <p:strVal val="#ppt_x"/>
                                          </p:val>
                                        </p:tav>
                                      </p:tavLst>
                                    </p:anim>
                                    <p:anim calcmode="lin" valueType="num">
                                      <p:cBhvr additive="base">
                                        <p:cTn id="46" dur="10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9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1000" fill="hold"/>
                                        <p:tgtEl>
                                          <p:spTgt spid="13"/>
                                        </p:tgtEl>
                                        <p:attrNameLst>
                                          <p:attrName>ppt_x</p:attrName>
                                        </p:attrNameLst>
                                      </p:cBhvr>
                                      <p:tavLst>
                                        <p:tav tm="0">
                                          <p:val>
                                            <p:strVal val="#ppt_x"/>
                                          </p:val>
                                        </p:tav>
                                        <p:tav tm="100000">
                                          <p:val>
                                            <p:strVal val="#ppt_x"/>
                                          </p:val>
                                        </p:tav>
                                      </p:tavLst>
                                    </p:anim>
                                    <p:anim calcmode="lin" valueType="num">
                                      <p:cBhvr additive="base">
                                        <p:cTn id="50" dur="1000" fill="hold"/>
                                        <p:tgtEl>
                                          <p:spTgt spid="13"/>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80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8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14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40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90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1000"/>
                                        <p:tgtEl>
                                          <p:spTgt spid="19"/>
                                        </p:tgtEl>
                                      </p:cBhvr>
                                    </p:animEffect>
                                    <p:anim calcmode="lin" valueType="num">
                                      <p:cBhvr>
                                        <p:cTn id="98" dur="1000" fill="hold"/>
                                        <p:tgtEl>
                                          <p:spTgt spid="19"/>
                                        </p:tgtEl>
                                        <p:attrNameLst>
                                          <p:attrName>ppt_x</p:attrName>
                                        </p:attrNameLst>
                                      </p:cBhvr>
                                      <p:tavLst>
                                        <p:tav tm="0">
                                          <p:val>
                                            <p:strVal val="#ppt_x"/>
                                          </p:val>
                                        </p:tav>
                                        <p:tav tm="100000">
                                          <p:val>
                                            <p:strVal val="#ppt_x"/>
                                          </p:val>
                                        </p:tav>
                                      </p:tavLst>
                                    </p:anim>
                                    <p:anim calcmode="lin" valueType="num">
                                      <p:cBhvr>
                                        <p:cTn id="99" dur="1000" fill="hold"/>
                                        <p:tgtEl>
                                          <p:spTgt spid="1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90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21" presetClass="entr" presetSubtype="1"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heel(1)">
                                      <p:cBhvr>
                                        <p:cTn id="10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7" grpId="0" animBg="1"/>
      <p:bldP spid="8" grpId="0"/>
      <p:bldP spid="9" grpId="0" animBg="1"/>
      <p:bldP spid="10" grpId="0"/>
      <p:bldP spid="11" grpId="0" animBg="1"/>
      <p:bldP spid="12" grpId="0"/>
      <p:bldP spid="13" grpId="0" animBg="1"/>
      <p:bldP spid="14" grpId="0"/>
      <p:bldP spid="16" grpId="0"/>
      <p:bldP spid="17" grpId="0"/>
      <p:bldP spid="18" grpId="0"/>
      <p:bldP spid="19" grpId="0"/>
      <p:bldP spid="20"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42885"/>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04</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目标规划</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874710" y="2251320"/>
            <a:ext cx="358548" cy="4392974"/>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3385430" y="2251320"/>
            <a:ext cx="358548" cy="4392974"/>
          </a:xfrm>
          <a:prstGeom prst="rect">
            <a:avLst/>
          </a:prstGeom>
        </p:spPr>
      </p:pic>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5802231" y="2251883"/>
            <a:ext cx="358548" cy="4392974"/>
          </a:xfrm>
          <a:prstGeom prst="rect">
            <a:avLst/>
          </a:prstGeom>
        </p:spPr>
      </p:pic>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8204239" y="2251883"/>
            <a:ext cx="358548" cy="4392974"/>
          </a:xfrm>
          <a:prstGeom prst="rect">
            <a:avLst/>
          </a:prstGeom>
        </p:spPr>
      </p:pic>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10619883" y="2257502"/>
            <a:ext cx="358548" cy="4392974"/>
          </a:xfrm>
          <a:prstGeom prst="rect">
            <a:avLst/>
          </a:prstGeom>
        </p:spPr>
      </p:pic>
      <p:sp>
        <p:nvSpPr>
          <p:cNvPr id="11" name="文本框 10"/>
          <p:cNvSpPr txBox="1"/>
          <p:nvPr/>
        </p:nvSpPr>
        <p:spPr>
          <a:xfrm flipH="1">
            <a:off x="1315283" y="3858000"/>
            <a:ext cx="2266338" cy="1477328"/>
          </a:xfrm>
          <a:prstGeom prst="rect">
            <a:avLst/>
          </a:prstGeom>
          <a:noFill/>
        </p:spPr>
        <p:txBody>
          <a:bodyPr wrap="square" rtlCol="0">
            <a:spAutoFit/>
          </a:bodyPr>
          <a:lstStyle/>
          <a:p>
            <a:pPr algn="ct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flipH="1">
            <a:off x="3772504" y="3885469"/>
            <a:ext cx="2266338" cy="1477328"/>
          </a:xfrm>
          <a:prstGeom prst="rect">
            <a:avLst/>
          </a:prstGeom>
          <a:noFill/>
        </p:spPr>
        <p:txBody>
          <a:bodyPr wrap="square" rtlCol="0">
            <a:spAutoFit/>
          </a:bodyPr>
          <a:lstStyle/>
          <a:p>
            <a:pPr algn="ct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flipH="1">
            <a:off x="6187262" y="3880976"/>
            <a:ext cx="2266338" cy="1477328"/>
          </a:xfrm>
          <a:prstGeom prst="rect">
            <a:avLst/>
          </a:prstGeom>
          <a:noFill/>
        </p:spPr>
        <p:txBody>
          <a:bodyPr wrap="square" rtlCol="0">
            <a:spAutoFit/>
          </a:bodyPr>
          <a:lstStyle/>
          <a:p>
            <a:pPr algn="ct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flipH="1">
            <a:off x="8575617" y="3903952"/>
            <a:ext cx="2266338" cy="1477328"/>
          </a:xfrm>
          <a:prstGeom prst="rect">
            <a:avLst/>
          </a:prstGeom>
          <a:noFill/>
        </p:spPr>
        <p:txBody>
          <a:bodyPr wrap="square" rtlCol="0">
            <a:spAutoFit/>
          </a:bodyPr>
          <a:lstStyle/>
          <a:p>
            <a:pPr algn="ct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1833035" y="1934718"/>
            <a:ext cx="1035877" cy="10358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椭圆 15"/>
          <p:cNvSpPr/>
          <p:nvPr/>
        </p:nvSpPr>
        <p:spPr>
          <a:xfrm>
            <a:off x="2607124" y="2488939"/>
            <a:ext cx="523576" cy="523576"/>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7" name="文本框 9"/>
          <p:cNvSpPr txBox="1"/>
          <p:nvPr/>
        </p:nvSpPr>
        <p:spPr>
          <a:xfrm>
            <a:off x="2102349" y="2073441"/>
            <a:ext cx="497252" cy="830997"/>
          </a:xfrm>
          <a:prstGeom prst="rect">
            <a:avLst/>
          </a:prstGeom>
          <a:noFill/>
        </p:spPr>
        <p:txBody>
          <a:bodyPr wrap="none" rtlCol="0" anchor="ctr">
            <a:spAutoFit/>
          </a:bodyPr>
          <a:lstStyle/>
          <a:p>
            <a:pPr algn="ctr"/>
            <a:r>
              <a:rPr lang="en-US" altLang="zh-CN" sz="4800" dirty="0">
                <a:solidFill>
                  <a:srgbClr val="13CCE0"/>
                </a:solidFill>
                <a:latin typeface="Impact" panose="020B0806030902050204" pitchFamily="34" charset="0"/>
                <a:ea typeface="汉仪菱心体简" panose="02010609000101010101" pitchFamily="49" charset="-122"/>
              </a:rPr>
              <a:t>A</a:t>
            </a:r>
            <a:endParaRPr lang="zh-CN" altLang="en-US" sz="4800" dirty="0">
              <a:solidFill>
                <a:srgbClr val="13CCE0"/>
              </a:solidFill>
              <a:latin typeface="Impact" panose="020B0806030902050204" pitchFamily="34" charset="0"/>
              <a:ea typeface="汉仪菱心体简" panose="02010609000101010101" pitchFamily="49" charset="-122"/>
            </a:endParaRPr>
          </a:p>
        </p:txBody>
      </p:sp>
      <p:sp>
        <p:nvSpPr>
          <p:cNvPr id="18" name="椭圆 17"/>
          <p:cNvSpPr/>
          <p:nvPr/>
        </p:nvSpPr>
        <p:spPr>
          <a:xfrm>
            <a:off x="4318204" y="1934718"/>
            <a:ext cx="1035877" cy="10358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9" name="椭圆 18"/>
          <p:cNvSpPr/>
          <p:nvPr/>
        </p:nvSpPr>
        <p:spPr>
          <a:xfrm>
            <a:off x="5092293" y="2488939"/>
            <a:ext cx="523576" cy="523576"/>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0" name="文本框 9"/>
          <p:cNvSpPr txBox="1"/>
          <p:nvPr/>
        </p:nvSpPr>
        <p:spPr>
          <a:xfrm>
            <a:off x="4573892" y="2073441"/>
            <a:ext cx="524504" cy="830997"/>
          </a:xfrm>
          <a:prstGeom prst="rect">
            <a:avLst/>
          </a:prstGeom>
          <a:noFill/>
        </p:spPr>
        <p:txBody>
          <a:bodyPr wrap="none" rtlCol="0" anchor="ctr">
            <a:spAutoFit/>
          </a:bodyPr>
          <a:lstStyle/>
          <a:p>
            <a:pPr algn="ctr"/>
            <a:r>
              <a:rPr lang="en-US" altLang="zh-CN" sz="4800" dirty="0">
                <a:solidFill>
                  <a:srgbClr val="13CCE0"/>
                </a:solidFill>
                <a:latin typeface="Impact" panose="020B0806030902050204" pitchFamily="34" charset="0"/>
                <a:ea typeface="汉仪菱心体简" panose="02010609000101010101" pitchFamily="49" charset="-122"/>
              </a:rPr>
              <a:t>B</a:t>
            </a:r>
            <a:endParaRPr lang="zh-CN" altLang="en-US" sz="4800" dirty="0">
              <a:solidFill>
                <a:srgbClr val="13CCE0"/>
              </a:solidFill>
              <a:latin typeface="Impact" panose="020B0806030902050204" pitchFamily="34" charset="0"/>
              <a:ea typeface="汉仪菱心体简" panose="02010609000101010101" pitchFamily="49" charset="-122"/>
            </a:endParaRPr>
          </a:p>
        </p:txBody>
      </p:sp>
      <p:sp>
        <p:nvSpPr>
          <p:cNvPr id="21" name="椭圆 20"/>
          <p:cNvSpPr/>
          <p:nvPr/>
        </p:nvSpPr>
        <p:spPr>
          <a:xfrm>
            <a:off x="6803373" y="1934718"/>
            <a:ext cx="1035877" cy="10358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2" name="椭圆 21"/>
          <p:cNvSpPr/>
          <p:nvPr/>
        </p:nvSpPr>
        <p:spPr>
          <a:xfrm>
            <a:off x="7577462" y="2488939"/>
            <a:ext cx="523576" cy="523576"/>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3" name="文本框 9"/>
          <p:cNvSpPr txBox="1"/>
          <p:nvPr/>
        </p:nvSpPr>
        <p:spPr>
          <a:xfrm>
            <a:off x="7058260" y="2073441"/>
            <a:ext cx="526106" cy="830997"/>
          </a:xfrm>
          <a:prstGeom prst="rect">
            <a:avLst/>
          </a:prstGeom>
          <a:noFill/>
        </p:spPr>
        <p:txBody>
          <a:bodyPr wrap="none" rtlCol="0" anchor="ctr">
            <a:spAutoFit/>
          </a:bodyPr>
          <a:lstStyle/>
          <a:p>
            <a:pPr algn="ctr"/>
            <a:r>
              <a:rPr lang="en-US" altLang="zh-CN" sz="4800" dirty="0">
                <a:solidFill>
                  <a:srgbClr val="13CCE0"/>
                </a:solidFill>
                <a:latin typeface="Impact" panose="020B0806030902050204" pitchFamily="34" charset="0"/>
                <a:ea typeface="汉仪菱心体简" panose="02010609000101010101" pitchFamily="49" charset="-122"/>
              </a:rPr>
              <a:t>C</a:t>
            </a:r>
            <a:endParaRPr lang="zh-CN" altLang="en-US" sz="4800" dirty="0">
              <a:solidFill>
                <a:srgbClr val="13CCE0"/>
              </a:solidFill>
              <a:latin typeface="Impact" panose="020B0806030902050204" pitchFamily="34" charset="0"/>
              <a:ea typeface="汉仪菱心体简" panose="02010609000101010101" pitchFamily="49" charset="-122"/>
            </a:endParaRPr>
          </a:p>
        </p:txBody>
      </p:sp>
      <p:sp>
        <p:nvSpPr>
          <p:cNvPr id="24" name="椭圆 23"/>
          <p:cNvSpPr/>
          <p:nvPr/>
        </p:nvSpPr>
        <p:spPr>
          <a:xfrm>
            <a:off x="9288542" y="1934718"/>
            <a:ext cx="1035877" cy="10358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5" name="椭圆 24"/>
          <p:cNvSpPr/>
          <p:nvPr/>
        </p:nvSpPr>
        <p:spPr>
          <a:xfrm>
            <a:off x="10062631" y="2488939"/>
            <a:ext cx="523576" cy="523576"/>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6" name="文本框 9"/>
          <p:cNvSpPr txBox="1"/>
          <p:nvPr/>
        </p:nvSpPr>
        <p:spPr>
          <a:xfrm>
            <a:off x="9544230" y="2073441"/>
            <a:ext cx="524504" cy="830997"/>
          </a:xfrm>
          <a:prstGeom prst="rect">
            <a:avLst/>
          </a:prstGeom>
          <a:noFill/>
        </p:spPr>
        <p:txBody>
          <a:bodyPr wrap="none" rtlCol="0" anchor="ctr">
            <a:spAutoFit/>
          </a:bodyPr>
          <a:lstStyle/>
          <a:p>
            <a:pPr algn="ctr"/>
            <a:r>
              <a:rPr lang="en-US" altLang="zh-CN" sz="4800" dirty="0">
                <a:solidFill>
                  <a:srgbClr val="13CCE0"/>
                </a:solidFill>
                <a:latin typeface="Impact" panose="020B0806030902050204" pitchFamily="34" charset="0"/>
                <a:ea typeface="汉仪菱心体简" panose="02010609000101010101" pitchFamily="49" charset="-122"/>
              </a:rPr>
              <a:t>D</a:t>
            </a:r>
            <a:endParaRPr lang="zh-CN" altLang="en-US" sz="4800" dirty="0">
              <a:solidFill>
                <a:srgbClr val="13CCE0"/>
              </a:solidFill>
              <a:latin typeface="Impact" panose="020B0806030902050204" pitchFamily="34" charset="0"/>
              <a:ea typeface="汉仪菱心体简" panose="02010609000101010101" pitchFamily="49" charset="-122"/>
            </a:endParaRPr>
          </a:p>
        </p:txBody>
      </p:sp>
      <p:sp>
        <p:nvSpPr>
          <p:cNvPr id="27" name="矩形 26"/>
          <p:cNvSpPr/>
          <p:nvPr/>
        </p:nvSpPr>
        <p:spPr>
          <a:xfrm>
            <a:off x="1971656" y="3354414"/>
            <a:ext cx="2318088" cy="461665"/>
          </a:xfrm>
          <a:prstGeom prst="rect">
            <a:avLst/>
          </a:prstGeom>
        </p:spPr>
        <p:txBody>
          <a:bodyPr wrap="squar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规划一</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8" name="矩形 27"/>
          <p:cNvSpPr/>
          <p:nvPr/>
        </p:nvSpPr>
        <p:spPr>
          <a:xfrm>
            <a:off x="3185123" y="3396335"/>
            <a:ext cx="2318088" cy="461665"/>
          </a:xfrm>
          <a:prstGeom prst="rect">
            <a:avLst/>
          </a:prstGeom>
        </p:spPr>
        <p:txBody>
          <a:bodyPr wrap="square">
            <a:spAutoFit/>
          </a:bodyPr>
          <a:lstStyle/>
          <a:p>
            <a:pPr algn="r"/>
            <a:r>
              <a:rPr lang="zh-CN" altLang="en-US" sz="2400" dirty="0">
                <a:solidFill>
                  <a:srgbClr val="13CCE0"/>
                </a:solidFill>
                <a:latin typeface="汉仪菱心体简" panose="02010609000101010101" pitchFamily="49" charset="-122"/>
                <a:ea typeface="汉仪菱心体简" panose="02010609000101010101" pitchFamily="49" charset="-122"/>
              </a:rPr>
              <a:t>规划二</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29" name="矩形 28"/>
          <p:cNvSpPr/>
          <p:nvPr/>
        </p:nvSpPr>
        <p:spPr>
          <a:xfrm>
            <a:off x="6914959" y="3354414"/>
            <a:ext cx="2318088" cy="461665"/>
          </a:xfrm>
          <a:prstGeom prst="rect">
            <a:avLst/>
          </a:prstGeom>
        </p:spPr>
        <p:txBody>
          <a:bodyPr wrap="square">
            <a:spAutoFit/>
          </a:bodyPr>
          <a:lstStyle/>
          <a:p>
            <a:r>
              <a:rPr lang="zh-CN" altLang="en-US" sz="2400" dirty="0">
                <a:solidFill>
                  <a:srgbClr val="13CCE0"/>
                </a:solidFill>
                <a:latin typeface="汉仪菱心体简" panose="02010609000101010101" pitchFamily="49" charset="-122"/>
                <a:ea typeface="汉仪菱心体简" panose="02010609000101010101" pitchFamily="49" charset="-122"/>
              </a:rPr>
              <a:t>规划三</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30" name="矩形 29"/>
          <p:cNvSpPr/>
          <p:nvPr/>
        </p:nvSpPr>
        <p:spPr>
          <a:xfrm>
            <a:off x="8129498" y="3354414"/>
            <a:ext cx="2318088" cy="461665"/>
          </a:xfrm>
          <a:prstGeom prst="rect">
            <a:avLst/>
          </a:prstGeom>
        </p:spPr>
        <p:txBody>
          <a:bodyPr wrap="square">
            <a:spAutoFit/>
          </a:bodyPr>
          <a:lstStyle/>
          <a:p>
            <a:pPr algn="r"/>
            <a:r>
              <a:rPr lang="zh-CN" altLang="en-US" sz="2400" dirty="0">
                <a:solidFill>
                  <a:srgbClr val="13CCE0"/>
                </a:solidFill>
                <a:latin typeface="汉仪菱心体简" panose="02010609000101010101" pitchFamily="49" charset="-122"/>
                <a:ea typeface="汉仪菱心体简" panose="02010609000101010101" pitchFamily="49" charset="-122"/>
              </a:rPr>
              <a:t>规划四</a:t>
            </a:r>
            <a:endParaRPr lang="zh-CN" altLang="en-US" sz="2400" dirty="0">
              <a:solidFill>
                <a:srgbClr val="13CCE0"/>
              </a:solidFill>
              <a:latin typeface="汉仪菱心体简" panose="02010609000101010101" pitchFamily="49" charset="-122"/>
              <a:ea typeface="汉仪菱心体简" panose="02010609000101010101" pitchFamily="49" charset="-122"/>
            </a:endParaRPr>
          </a:p>
        </p:txBody>
      </p:sp>
      <p:sp>
        <p:nvSpPr>
          <p:cNvPr id="31" name="文本框 30"/>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750"/>
                                        <p:tgtEl>
                                          <p:spTgt spid="15"/>
                                        </p:tgtEl>
                                      </p:cBhvr>
                                    </p:animEffect>
                                    <p:anim calcmode="lin" valueType="num">
                                      <p:cBhvr>
                                        <p:cTn id="29" dur="750" fill="hold"/>
                                        <p:tgtEl>
                                          <p:spTgt spid="15"/>
                                        </p:tgtEl>
                                        <p:attrNameLst>
                                          <p:attrName>ppt_x</p:attrName>
                                        </p:attrNameLst>
                                      </p:cBhvr>
                                      <p:tavLst>
                                        <p:tav tm="0">
                                          <p:val>
                                            <p:strVal val="#ppt_x"/>
                                          </p:val>
                                        </p:tav>
                                        <p:tav tm="100000">
                                          <p:val>
                                            <p:strVal val="#ppt_x"/>
                                          </p:val>
                                        </p:tav>
                                      </p:tavLst>
                                    </p:anim>
                                    <p:anim calcmode="lin" valueType="num">
                                      <p:cBhvr>
                                        <p:cTn id="30" dur="75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750"/>
                                        <p:tgtEl>
                                          <p:spTgt spid="18"/>
                                        </p:tgtEl>
                                      </p:cBhvr>
                                    </p:animEffect>
                                    <p:anim calcmode="lin" valueType="num">
                                      <p:cBhvr>
                                        <p:cTn id="47" dur="750" fill="hold"/>
                                        <p:tgtEl>
                                          <p:spTgt spid="18"/>
                                        </p:tgtEl>
                                        <p:attrNameLst>
                                          <p:attrName>ppt_x</p:attrName>
                                        </p:attrNameLst>
                                      </p:cBhvr>
                                      <p:tavLst>
                                        <p:tav tm="0">
                                          <p:val>
                                            <p:strVal val="#ppt_x"/>
                                          </p:val>
                                        </p:tav>
                                        <p:tav tm="100000">
                                          <p:val>
                                            <p:strVal val="#ppt_x"/>
                                          </p:val>
                                        </p:tav>
                                      </p:tavLst>
                                    </p:anim>
                                    <p:anim calcmode="lin" valueType="num">
                                      <p:cBhvr>
                                        <p:cTn id="48" dur="75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anim calcmode="lin" valueType="num">
                                      <p:cBhvr>
                                        <p:cTn id="53" dur="750" fill="hold"/>
                                        <p:tgtEl>
                                          <p:spTgt spid="19"/>
                                        </p:tgtEl>
                                        <p:attrNameLst>
                                          <p:attrName>ppt_x</p:attrName>
                                        </p:attrNameLst>
                                      </p:cBhvr>
                                      <p:tavLst>
                                        <p:tav tm="0">
                                          <p:val>
                                            <p:strVal val="#ppt_x"/>
                                          </p:val>
                                        </p:tav>
                                        <p:tav tm="100000">
                                          <p:val>
                                            <p:strVal val="#ppt_x"/>
                                          </p:val>
                                        </p:tav>
                                      </p:tavLst>
                                    </p:anim>
                                    <p:anim calcmode="lin" valueType="num">
                                      <p:cBhvr>
                                        <p:cTn id="54" dur="75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750"/>
                                        <p:tgtEl>
                                          <p:spTgt spid="21"/>
                                        </p:tgtEl>
                                      </p:cBhvr>
                                    </p:animEffect>
                                    <p:anim calcmode="lin" valueType="num">
                                      <p:cBhvr>
                                        <p:cTn id="65" dur="750" fill="hold"/>
                                        <p:tgtEl>
                                          <p:spTgt spid="21"/>
                                        </p:tgtEl>
                                        <p:attrNameLst>
                                          <p:attrName>ppt_x</p:attrName>
                                        </p:attrNameLst>
                                      </p:cBhvr>
                                      <p:tavLst>
                                        <p:tav tm="0">
                                          <p:val>
                                            <p:strVal val="#ppt_x"/>
                                          </p:val>
                                        </p:tav>
                                        <p:tav tm="100000">
                                          <p:val>
                                            <p:strVal val="#ppt_x"/>
                                          </p:val>
                                        </p:tav>
                                      </p:tavLst>
                                    </p:anim>
                                    <p:anim calcmode="lin" valueType="num">
                                      <p:cBhvr>
                                        <p:cTn id="66" dur="7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42"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750"/>
                                        <p:tgtEl>
                                          <p:spTgt spid="22"/>
                                        </p:tgtEl>
                                      </p:cBhvr>
                                    </p:animEffect>
                                    <p:anim calcmode="lin" valueType="num">
                                      <p:cBhvr>
                                        <p:cTn id="71" dur="750" fill="hold"/>
                                        <p:tgtEl>
                                          <p:spTgt spid="22"/>
                                        </p:tgtEl>
                                        <p:attrNameLst>
                                          <p:attrName>ppt_x</p:attrName>
                                        </p:attrNameLst>
                                      </p:cBhvr>
                                      <p:tavLst>
                                        <p:tav tm="0">
                                          <p:val>
                                            <p:strVal val="#ppt_x"/>
                                          </p:val>
                                        </p:tav>
                                        <p:tav tm="100000">
                                          <p:val>
                                            <p:strVal val="#ppt_x"/>
                                          </p:val>
                                        </p:tav>
                                      </p:tavLst>
                                    </p:anim>
                                    <p:anim calcmode="lin" valueType="num">
                                      <p:cBhvr>
                                        <p:cTn id="72" dur="750" fill="hold"/>
                                        <p:tgtEl>
                                          <p:spTgt spid="22"/>
                                        </p:tgtEl>
                                        <p:attrNameLst>
                                          <p:attrName>ppt_y</p:attrName>
                                        </p:attrNameLst>
                                      </p:cBhvr>
                                      <p:tavLst>
                                        <p:tav tm="0">
                                          <p:val>
                                            <p:strVal val="#ppt_y+.1"/>
                                          </p:val>
                                        </p:tav>
                                        <p:tav tm="100000">
                                          <p:val>
                                            <p:strVal val="#ppt_y"/>
                                          </p:val>
                                        </p:tav>
                                      </p:tavLst>
                                    </p:anim>
                                  </p:childTnLst>
                                </p:cTn>
                              </p:par>
                            </p:childTnLst>
                          </p:cTn>
                        </p:par>
                        <p:par>
                          <p:cTn id="73" fill="hold">
                            <p:stCondLst>
                              <p:cond delay="8000"/>
                            </p:stCondLst>
                            <p:childTnLst>
                              <p:par>
                                <p:cTn id="74" presetID="53" presetClass="entr" presetSubtype="16"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750"/>
                                        <p:tgtEl>
                                          <p:spTgt spid="24"/>
                                        </p:tgtEl>
                                      </p:cBhvr>
                                    </p:animEffect>
                                    <p:anim calcmode="lin" valueType="num">
                                      <p:cBhvr>
                                        <p:cTn id="83" dur="750" fill="hold"/>
                                        <p:tgtEl>
                                          <p:spTgt spid="24"/>
                                        </p:tgtEl>
                                        <p:attrNameLst>
                                          <p:attrName>ppt_x</p:attrName>
                                        </p:attrNameLst>
                                      </p:cBhvr>
                                      <p:tavLst>
                                        <p:tav tm="0">
                                          <p:val>
                                            <p:strVal val="#ppt_x"/>
                                          </p:val>
                                        </p:tav>
                                        <p:tav tm="100000">
                                          <p:val>
                                            <p:strVal val="#ppt_x"/>
                                          </p:val>
                                        </p:tav>
                                      </p:tavLst>
                                    </p:anim>
                                    <p:anim calcmode="lin" valueType="num">
                                      <p:cBhvr>
                                        <p:cTn id="84" dur="750" fill="hold"/>
                                        <p:tgtEl>
                                          <p:spTgt spid="24"/>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42" presetClass="entr" presetSubtype="0"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750"/>
                                        <p:tgtEl>
                                          <p:spTgt spid="25"/>
                                        </p:tgtEl>
                                      </p:cBhvr>
                                    </p:animEffect>
                                    <p:anim calcmode="lin" valueType="num">
                                      <p:cBhvr>
                                        <p:cTn id="89" dur="750" fill="hold"/>
                                        <p:tgtEl>
                                          <p:spTgt spid="25"/>
                                        </p:tgtEl>
                                        <p:attrNameLst>
                                          <p:attrName>ppt_x</p:attrName>
                                        </p:attrNameLst>
                                      </p:cBhvr>
                                      <p:tavLst>
                                        <p:tav tm="0">
                                          <p:val>
                                            <p:strVal val="#ppt_x"/>
                                          </p:val>
                                        </p:tav>
                                        <p:tav tm="100000">
                                          <p:val>
                                            <p:strVal val="#ppt_x"/>
                                          </p:val>
                                        </p:tav>
                                      </p:tavLst>
                                    </p:anim>
                                    <p:anim calcmode="lin" valueType="num">
                                      <p:cBhvr>
                                        <p:cTn id="90" dur="750" fill="hold"/>
                                        <p:tgtEl>
                                          <p:spTgt spid="25"/>
                                        </p:tgtEl>
                                        <p:attrNameLst>
                                          <p:attrName>ppt_y</p:attrName>
                                        </p:attrNameLst>
                                      </p:cBhvr>
                                      <p:tavLst>
                                        <p:tav tm="0">
                                          <p:val>
                                            <p:strVal val="#ppt_y+.1"/>
                                          </p:val>
                                        </p:tav>
                                        <p:tav tm="100000">
                                          <p:val>
                                            <p:strVal val="#ppt_y"/>
                                          </p:val>
                                        </p:tav>
                                      </p:tavLst>
                                    </p:anim>
                                  </p:childTnLst>
                                </p:cTn>
                              </p:par>
                            </p:childTnLst>
                          </p:cTn>
                        </p:par>
                        <p:par>
                          <p:cTn id="91" fill="hold">
                            <p:stCondLst>
                              <p:cond delay="10500"/>
                            </p:stCondLst>
                            <p:childTnLst>
                              <p:par>
                                <p:cTn id="92" presetID="53" presetClass="entr" presetSubtype="16"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p:cTn id="94" dur="500" fill="hold"/>
                                        <p:tgtEl>
                                          <p:spTgt spid="26"/>
                                        </p:tgtEl>
                                        <p:attrNameLst>
                                          <p:attrName>ppt_w</p:attrName>
                                        </p:attrNameLst>
                                      </p:cBhvr>
                                      <p:tavLst>
                                        <p:tav tm="0">
                                          <p:val>
                                            <p:fltVal val="0"/>
                                          </p:val>
                                        </p:tav>
                                        <p:tav tm="100000">
                                          <p:val>
                                            <p:strVal val="#ppt_w"/>
                                          </p:val>
                                        </p:tav>
                                      </p:tavLst>
                                    </p:anim>
                                    <p:anim calcmode="lin" valueType="num">
                                      <p:cBhvr>
                                        <p:cTn id="95" dur="500" fill="hold"/>
                                        <p:tgtEl>
                                          <p:spTgt spid="26"/>
                                        </p:tgtEl>
                                        <p:attrNameLst>
                                          <p:attrName>ppt_h</p:attrName>
                                        </p:attrNameLst>
                                      </p:cBhvr>
                                      <p:tavLst>
                                        <p:tav tm="0">
                                          <p:val>
                                            <p:fltVal val="0"/>
                                          </p:val>
                                        </p:tav>
                                        <p:tav tm="100000">
                                          <p:val>
                                            <p:strVal val="#ppt_h"/>
                                          </p:val>
                                        </p:tav>
                                      </p:tavLst>
                                    </p:anim>
                                    <p:animEffect transition="in" filter="fade">
                                      <p:cBhvr>
                                        <p:cTn id="96" dur="500"/>
                                        <p:tgtEl>
                                          <p:spTgt spid="26"/>
                                        </p:tgtEl>
                                      </p:cBhvr>
                                    </p:animEffect>
                                  </p:childTnLst>
                                </p:cTn>
                              </p:par>
                            </p:childTnLst>
                          </p:cTn>
                        </p:par>
                        <p:par>
                          <p:cTn id="97" fill="hold">
                            <p:stCondLst>
                              <p:cond delay="11000"/>
                            </p:stCondLst>
                            <p:childTnLst>
                              <p:par>
                                <p:cTn id="98" presetID="22" presetClass="entr" presetSubtype="2"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wipe(right)">
                                      <p:cBhvr>
                                        <p:cTn id="100" dur="500"/>
                                        <p:tgtEl>
                                          <p:spTgt spid="28"/>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right)">
                                      <p:cBhvr>
                                        <p:cTn id="106" dur="500"/>
                                        <p:tgtEl>
                                          <p:spTgt spid="30"/>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iterate type="wd">
                                    <p:tmPct val="10000"/>
                                  </p:iterate>
                                  <p:childTnLst>
                                    <p:set>
                                      <p:cBhvr>
                                        <p:cTn id="113" dur="1" fill="hold">
                                          <p:stCondLst>
                                            <p:cond delay="0"/>
                                          </p:stCondLst>
                                        </p:cTn>
                                        <p:tgtEl>
                                          <p:spTgt spid="11"/>
                                        </p:tgtEl>
                                        <p:attrNameLst>
                                          <p:attrName>style.visibility</p:attrName>
                                        </p:attrNameLst>
                                      </p:cBhvr>
                                      <p:to>
                                        <p:strVal val="visible"/>
                                      </p:to>
                                    </p:set>
                                    <p:animEffect transition="in" filter="wipe(left)">
                                      <p:cBhvr>
                                        <p:cTn id="114" dur="500"/>
                                        <p:tgtEl>
                                          <p:spTgt spid="11"/>
                                        </p:tgtEl>
                                      </p:cBhvr>
                                    </p:animEffect>
                                  </p:childTnLst>
                                </p:cTn>
                              </p:par>
                              <p:par>
                                <p:cTn id="115" presetID="22" presetClass="entr" presetSubtype="8" fill="hold" grpId="0" nodeType="withEffect">
                                  <p:stCondLst>
                                    <p:cond delay="0"/>
                                  </p:stCondLst>
                                  <p:iterate type="wd">
                                    <p:tmPct val="10000"/>
                                  </p:iterate>
                                  <p:childTnLst>
                                    <p:set>
                                      <p:cBhvr>
                                        <p:cTn id="116" dur="1" fill="hold">
                                          <p:stCondLst>
                                            <p:cond delay="0"/>
                                          </p:stCondLst>
                                        </p:cTn>
                                        <p:tgtEl>
                                          <p:spTgt spid="12"/>
                                        </p:tgtEl>
                                        <p:attrNameLst>
                                          <p:attrName>style.visibility</p:attrName>
                                        </p:attrNameLst>
                                      </p:cBhvr>
                                      <p:to>
                                        <p:strVal val="visible"/>
                                      </p:to>
                                    </p:set>
                                    <p:animEffect transition="in" filter="wipe(left)">
                                      <p:cBhvr>
                                        <p:cTn id="117" dur="500"/>
                                        <p:tgtEl>
                                          <p:spTgt spid="12"/>
                                        </p:tgtEl>
                                      </p:cBhvr>
                                    </p:animEffect>
                                  </p:childTnLst>
                                </p:cTn>
                              </p:par>
                              <p:par>
                                <p:cTn id="118" presetID="22" presetClass="entr" presetSubtype="8" fill="hold" grpId="0" nodeType="withEffect">
                                  <p:stCondLst>
                                    <p:cond delay="0"/>
                                  </p:stCondLst>
                                  <p:iterate type="wd">
                                    <p:tmPct val="10000"/>
                                  </p:iterate>
                                  <p:childTnLst>
                                    <p:set>
                                      <p:cBhvr>
                                        <p:cTn id="119" dur="1" fill="hold">
                                          <p:stCondLst>
                                            <p:cond delay="0"/>
                                          </p:stCondLst>
                                        </p:cTn>
                                        <p:tgtEl>
                                          <p:spTgt spid="13"/>
                                        </p:tgtEl>
                                        <p:attrNameLst>
                                          <p:attrName>style.visibility</p:attrName>
                                        </p:attrNameLst>
                                      </p:cBhvr>
                                      <p:to>
                                        <p:strVal val="visible"/>
                                      </p:to>
                                    </p:set>
                                    <p:animEffect transition="in" filter="wipe(left)">
                                      <p:cBhvr>
                                        <p:cTn id="120" dur="500"/>
                                        <p:tgtEl>
                                          <p:spTgt spid="13"/>
                                        </p:tgtEl>
                                      </p:cBhvr>
                                    </p:animEffect>
                                  </p:childTnLst>
                                </p:cTn>
                              </p:par>
                              <p:par>
                                <p:cTn id="121" presetID="22" presetClass="entr" presetSubtype="8" fill="hold" grpId="0" nodeType="withEffect">
                                  <p:stCondLst>
                                    <p:cond delay="0"/>
                                  </p:stCondLst>
                                  <p:iterate type="wd">
                                    <p:tmPct val="10000"/>
                                  </p:iterate>
                                  <p:childTnLst>
                                    <p:set>
                                      <p:cBhvr>
                                        <p:cTn id="122" dur="1" fill="hold">
                                          <p:stCondLst>
                                            <p:cond delay="0"/>
                                          </p:stCondLst>
                                        </p:cTn>
                                        <p:tgtEl>
                                          <p:spTgt spid="14"/>
                                        </p:tgtEl>
                                        <p:attrNameLst>
                                          <p:attrName>style.visibility</p:attrName>
                                        </p:attrNameLst>
                                      </p:cBhvr>
                                      <p:to>
                                        <p:strVal val="visible"/>
                                      </p:to>
                                    </p:set>
                                    <p:animEffect transition="in" filter="wipe(left)">
                                      <p:cBhvr>
                                        <p:cTn id="123" dur="500"/>
                                        <p:tgtEl>
                                          <p:spTgt spid="14"/>
                                        </p:tgtEl>
                                      </p:cBhvr>
                                    </p:animEffect>
                                  </p:childTnLst>
                                </p:cTn>
                              </p:par>
                            </p:childTnLst>
                          </p:cTn>
                        </p:par>
                        <p:par>
                          <p:cTn id="124" fill="hold">
                            <p:stCondLst>
                              <p:cond delay="3299"/>
                            </p:stCondLst>
                            <p:childTnLst>
                              <p:par>
                                <p:cTn id="125" presetID="21" presetClass="entr" presetSubtype="1"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wheel(1)">
                                      <p:cBhvr>
                                        <p:cTn id="1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P spid="25" grpId="0" animBg="1"/>
      <p:bldP spid="26" grpId="0"/>
      <p:bldP spid="27" grpId="0"/>
      <p:bldP spid="28" grpId="0"/>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22771"/>
            <a:chOff x="516805" y="297241"/>
            <a:chExt cx="822771" cy="822771"/>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7047" y="342885"/>
              <a:ext cx="622286" cy="731482"/>
            </a:xfrm>
            <a:prstGeom prst="rect">
              <a:avLst/>
            </a:prstGeom>
          </p:spPr>
          <p:txBody>
            <a:bodyPr wrap="none" anchor="ctr">
              <a:spAutoFit/>
            </a:bodyPr>
            <a:lstStyle/>
            <a:p>
              <a:pPr algn="ctr">
                <a:lnSpc>
                  <a:spcPct val="150000"/>
                </a:lnSpc>
              </a:pPr>
              <a:r>
                <a:rPr lang="en-US" altLang="zh-CN"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04</a:t>
              </a:r>
              <a:endParaRPr lang="zh-CN" altLang="en-US" sz="4800" baseline="12000" dirty="0">
                <a:solidFill>
                  <a:srgbClr val="00B0F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18" name="矩形 17"/>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完成步骤</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燕尾形 19"/>
          <p:cNvSpPr/>
          <p:nvPr/>
        </p:nvSpPr>
        <p:spPr>
          <a:xfrm>
            <a:off x="1975311" y="3099469"/>
            <a:ext cx="1088121" cy="1088121"/>
          </a:xfrm>
          <a:prstGeom prst="chevron">
            <a:avLst>
              <a:gd name="adj" fmla="val 55381"/>
            </a:avLst>
          </a:prstGeom>
          <a:solidFill>
            <a:srgbClr val="13CCE0"/>
          </a:solidFill>
          <a:ln w="9525">
            <a:no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燕尾形 20"/>
          <p:cNvSpPr/>
          <p:nvPr/>
        </p:nvSpPr>
        <p:spPr>
          <a:xfrm>
            <a:off x="2700724" y="3099469"/>
            <a:ext cx="1088121" cy="1088121"/>
          </a:xfrm>
          <a:prstGeom prst="chevron">
            <a:avLst>
              <a:gd name="adj" fmla="val 55381"/>
            </a:avLst>
          </a:prstGeom>
          <a:solidFill>
            <a:srgbClr val="13CCE0"/>
          </a:solidFill>
          <a:ln w="9525">
            <a:no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燕尾形 21"/>
          <p:cNvSpPr/>
          <p:nvPr/>
        </p:nvSpPr>
        <p:spPr>
          <a:xfrm>
            <a:off x="3426139" y="3099469"/>
            <a:ext cx="1088121" cy="1088121"/>
          </a:xfrm>
          <a:prstGeom prst="chevron">
            <a:avLst>
              <a:gd name="adj" fmla="val 55381"/>
            </a:avLst>
          </a:prstGeom>
          <a:solidFill>
            <a:srgbClr val="13CCE0"/>
          </a:solidFill>
          <a:ln w="9525">
            <a:no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燕尾形 22"/>
          <p:cNvSpPr/>
          <p:nvPr/>
        </p:nvSpPr>
        <p:spPr>
          <a:xfrm>
            <a:off x="4151552" y="3099469"/>
            <a:ext cx="1088121" cy="1088121"/>
          </a:xfrm>
          <a:prstGeom prst="chevron">
            <a:avLst>
              <a:gd name="adj" fmla="val 55381"/>
            </a:avLst>
          </a:prstGeom>
          <a:solidFill>
            <a:srgbClr val="13CCE0"/>
          </a:solidFill>
          <a:ln w="9525">
            <a:no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cxnSp>
        <p:nvCxnSpPr>
          <p:cNvPr id="24" name="直接连接符 23"/>
          <p:cNvCxnSpPr/>
          <p:nvPr/>
        </p:nvCxnSpPr>
        <p:spPr>
          <a:xfrm>
            <a:off x="2263342" y="2117670"/>
            <a:ext cx="0" cy="98179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699518" y="2582620"/>
            <a:ext cx="0" cy="51684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990099" y="4187589"/>
            <a:ext cx="0" cy="54412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4395279" y="4187590"/>
            <a:ext cx="0" cy="116406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8" name="矩形 27"/>
          <p:cNvSpPr/>
          <p:nvPr/>
        </p:nvSpPr>
        <p:spPr>
          <a:xfrm>
            <a:off x="2553854" y="1818827"/>
            <a:ext cx="2586107" cy="420564"/>
          </a:xfrm>
          <a:prstGeom prst="rect">
            <a:avLst/>
          </a:prstGeom>
        </p:spPr>
        <p:txBody>
          <a:bodyPr wrap="square">
            <a:spAutoFit/>
          </a:bodyPr>
          <a:lstStyle/>
          <a:p>
            <a:r>
              <a:rPr lang="zh-CN" altLang="en-US" sz="2135" dirty="0">
                <a:solidFill>
                  <a:srgbClr val="13CCE0"/>
                </a:solidFill>
                <a:latin typeface="汉仪菱心体简" panose="02010609000101010101" pitchFamily="49" charset="-122"/>
                <a:ea typeface="汉仪菱心体简" panose="02010609000101010101" pitchFamily="49" charset="-122"/>
              </a:rPr>
              <a:t>在此添加标题</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29" name="矩形 28"/>
          <p:cNvSpPr/>
          <p:nvPr/>
        </p:nvSpPr>
        <p:spPr>
          <a:xfrm>
            <a:off x="3970198" y="2277696"/>
            <a:ext cx="2586107" cy="420564"/>
          </a:xfrm>
          <a:prstGeom prst="rect">
            <a:avLst/>
          </a:prstGeom>
        </p:spPr>
        <p:txBody>
          <a:bodyPr wrap="square">
            <a:spAutoFit/>
          </a:bodyPr>
          <a:lstStyle/>
          <a:p>
            <a:r>
              <a:rPr lang="zh-CN" altLang="en-US" sz="2135" dirty="0">
                <a:solidFill>
                  <a:srgbClr val="13CCE0"/>
                </a:solidFill>
                <a:latin typeface="汉仪菱心体简" panose="02010609000101010101" pitchFamily="49" charset="-122"/>
                <a:ea typeface="汉仪菱心体简" panose="02010609000101010101" pitchFamily="49" charset="-122"/>
              </a:rPr>
              <a:t>在此添加标题</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sp>
        <p:nvSpPr>
          <p:cNvPr id="30" name="矩形 29"/>
          <p:cNvSpPr/>
          <p:nvPr/>
        </p:nvSpPr>
        <p:spPr>
          <a:xfrm>
            <a:off x="3274234" y="4558160"/>
            <a:ext cx="2586107" cy="420564"/>
          </a:xfrm>
          <a:prstGeom prst="rect">
            <a:avLst/>
          </a:prstGeom>
        </p:spPr>
        <p:txBody>
          <a:bodyPr wrap="square">
            <a:spAutoFit/>
          </a:bodyPr>
          <a:lstStyle/>
          <a:p>
            <a:r>
              <a:rPr lang="zh-CN" altLang="en-US" sz="2135" dirty="0">
                <a:solidFill>
                  <a:srgbClr val="13CCE0"/>
                </a:solidFill>
                <a:latin typeface="汉仪菱心体简" panose="02010609000101010101" pitchFamily="49" charset="-122"/>
                <a:ea typeface="汉仪菱心体简" panose="02010609000101010101" pitchFamily="49" charset="-122"/>
              </a:rPr>
              <a:t>在此添加标题</a:t>
            </a:r>
            <a:endParaRPr lang="zh-CN" altLang="en-US" sz="2135" dirty="0">
              <a:solidFill>
                <a:srgbClr val="13CCE0"/>
              </a:solidFill>
              <a:latin typeface="汉仪菱心体简" panose="02010609000101010101" pitchFamily="49" charset="-122"/>
              <a:ea typeface="汉仪菱心体简" panose="02010609000101010101" pitchFamily="49" charset="-122"/>
            </a:endParaRPr>
          </a:p>
        </p:txBody>
      </p:sp>
      <p:grpSp>
        <p:nvGrpSpPr>
          <p:cNvPr id="31" name="组合 30"/>
          <p:cNvGrpSpPr/>
          <p:nvPr/>
        </p:nvGrpSpPr>
        <p:grpSpPr>
          <a:xfrm>
            <a:off x="2019310" y="1800499"/>
            <a:ext cx="488064" cy="516818"/>
            <a:chOff x="932592" y="1381546"/>
            <a:chExt cx="366048" cy="387613"/>
          </a:xfrm>
        </p:grpSpPr>
        <p:sp>
          <p:nvSpPr>
            <p:cNvPr id="32" name="椭圆 31"/>
            <p:cNvSpPr/>
            <p:nvPr/>
          </p:nvSpPr>
          <p:spPr>
            <a:xfrm>
              <a:off x="932592" y="1381546"/>
              <a:ext cx="366048" cy="36604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3" name="文本框 9"/>
            <p:cNvSpPr txBox="1"/>
            <p:nvPr/>
          </p:nvSpPr>
          <p:spPr>
            <a:xfrm>
              <a:off x="981444" y="1392085"/>
              <a:ext cx="268343" cy="377074"/>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A</a:t>
              </a:r>
              <a:endParaRPr lang="zh-CN" altLang="en-US" sz="2665" dirty="0">
                <a:solidFill>
                  <a:srgbClr val="13CCE0"/>
                </a:solidFill>
                <a:latin typeface="Impact" panose="020B0806030902050204" pitchFamily="34" charset="0"/>
                <a:ea typeface="汉仪菱心体简" panose="02010609000101010101" pitchFamily="49" charset="-122"/>
              </a:endParaRPr>
            </a:p>
          </p:txBody>
        </p:sp>
      </p:grpSp>
      <p:grpSp>
        <p:nvGrpSpPr>
          <p:cNvPr id="34" name="组合 33"/>
          <p:cNvGrpSpPr/>
          <p:nvPr/>
        </p:nvGrpSpPr>
        <p:grpSpPr>
          <a:xfrm>
            <a:off x="3455484" y="2259367"/>
            <a:ext cx="488064" cy="503715"/>
            <a:chOff x="2009724" y="1725698"/>
            <a:chExt cx="366048" cy="377786"/>
          </a:xfrm>
        </p:grpSpPr>
        <p:sp>
          <p:nvSpPr>
            <p:cNvPr id="35" name="椭圆 34"/>
            <p:cNvSpPr/>
            <p:nvPr/>
          </p:nvSpPr>
          <p:spPr>
            <a:xfrm>
              <a:off x="2009724" y="1725698"/>
              <a:ext cx="366048" cy="36604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文本框 9"/>
            <p:cNvSpPr txBox="1"/>
            <p:nvPr/>
          </p:nvSpPr>
          <p:spPr>
            <a:xfrm>
              <a:off x="2054175" y="1726410"/>
              <a:ext cx="280365" cy="377074"/>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C</a:t>
              </a:r>
              <a:endParaRPr lang="zh-CN" altLang="en-US" sz="2665" dirty="0">
                <a:solidFill>
                  <a:srgbClr val="13CCE0"/>
                </a:solidFill>
                <a:latin typeface="Impact" panose="020B0806030902050204" pitchFamily="34" charset="0"/>
                <a:ea typeface="汉仪菱心体简" panose="02010609000101010101" pitchFamily="49" charset="-122"/>
              </a:endParaRPr>
            </a:p>
          </p:txBody>
        </p:sp>
      </p:grpSp>
      <p:grpSp>
        <p:nvGrpSpPr>
          <p:cNvPr id="37" name="组合 36"/>
          <p:cNvGrpSpPr/>
          <p:nvPr/>
        </p:nvGrpSpPr>
        <p:grpSpPr>
          <a:xfrm>
            <a:off x="2746066" y="4532482"/>
            <a:ext cx="488064" cy="502766"/>
            <a:chOff x="1477660" y="3430532"/>
            <a:chExt cx="366048" cy="377074"/>
          </a:xfrm>
        </p:grpSpPr>
        <p:sp>
          <p:nvSpPr>
            <p:cNvPr id="38" name="椭圆 37"/>
            <p:cNvSpPr/>
            <p:nvPr/>
          </p:nvSpPr>
          <p:spPr>
            <a:xfrm>
              <a:off x="1477660" y="3436046"/>
              <a:ext cx="366048" cy="36604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9" name="文本框 9"/>
            <p:cNvSpPr txBox="1"/>
            <p:nvPr/>
          </p:nvSpPr>
          <p:spPr>
            <a:xfrm>
              <a:off x="1520501" y="3430532"/>
              <a:ext cx="280365" cy="377074"/>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B</a:t>
              </a:r>
              <a:endParaRPr lang="zh-CN" altLang="en-US" sz="2665" dirty="0">
                <a:solidFill>
                  <a:srgbClr val="13CCE0"/>
                </a:solidFill>
                <a:latin typeface="Impact" panose="020B0806030902050204" pitchFamily="34" charset="0"/>
                <a:ea typeface="汉仪菱心体简" panose="02010609000101010101" pitchFamily="49" charset="-122"/>
              </a:endParaRPr>
            </a:p>
          </p:txBody>
        </p:sp>
      </p:grpSp>
      <p:grpSp>
        <p:nvGrpSpPr>
          <p:cNvPr id="40" name="组合 39"/>
          <p:cNvGrpSpPr/>
          <p:nvPr/>
        </p:nvGrpSpPr>
        <p:grpSpPr>
          <a:xfrm>
            <a:off x="4151245" y="5100270"/>
            <a:ext cx="488064" cy="502766"/>
            <a:chOff x="2531545" y="3856372"/>
            <a:chExt cx="366048" cy="377074"/>
          </a:xfrm>
        </p:grpSpPr>
        <p:sp>
          <p:nvSpPr>
            <p:cNvPr id="41" name="椭圆 40"/>
            <p:cNvSpPr/>
            <p:nvPr/>
          </p:nvSpPr>
          <p:spPr>
            <a:xfrm>
              <a:off x="2531545" y="3861886"/>
              <a:ext cx="366048" cy="36604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文本框 9"/>
            <p:cNvSpPr txBox="1"/>
            <p:nvPr/>
          </p:nvSpPr>
          <p:spPr>
            <a:xfrm>
              <a:off x="2574386" y="3856372"/>
              <a:ext cx="280365" cy="377074"/>
            </a:xfrm>
            <a:prstGeom prst="rect">
              <a:avLst/>
            </a:prstGeom>
            <a:noFill/>
          </p:spPr>
          <p:txBody>
            <a:bodyPr wrap="none" rtlCol="0" anchor="ctr">
              <a:spAutoFit/>
            </a:bodyPr>
            <a:lstStyle/>
            <a:p>
              <a:pPr algn="ctr"/>
              <a:r>
                <a:rPr lang="en-US" altLang="zh-CN" sz="2665" dirty="0">
                  <a:solidFill>
                    <a:srgbClr val="13CCE0"/>
                  </a:solidFill>
                  <a:latin typeface="Impact" panose="020B0806030902050204" pitchFamily="34" charset="0"/>
                  <a:ea typeface="汉仪菱心体简" panose="02010609000101010101" pitchFamily="49" charset="-122"/>
                </a:rPr>
                <a:t>D</a:t>
              </a:r>
              <a:endParaRPr lang="zh-CN" altLang="en-US" sz="2665" dirty="0">
                <a:solidFill>
                  <a:srgbClr val="13CCE0"/>
                </a:solidFill>
                <a:latin typeface="Impact" panose="020B0806030902050204" pitchFamily="34" charset="0"/>
                <a:ea typeface="汉仪菱心体简" panose="02010609000101010101" pitchFamily="49" charset="-122"/>
              </a:endParaRPr>
            </a:p>
          </p:txBody>
        </p:sp>
      </p:grpSp>
      <p:sp>
        <p:nvSpPr>
          <p:cNvPr id="43" name="矩形 42"/>
          <p:cNvSpPr/>
          <p:nvPr/>
        </p:nvSpPr>
        <p:spPr>
          <a:xfrm>
            <a:off x="7059991" y="2328193"/>
            <a:ext cx="3456384" cy="584775"/>
          </a:xfrm>
          <a:prstGeom prst="rect">
            <a:avLst/>
          </a:prstGeom>
        </p:spPr>
        <p:txBody>
          <a:bodyPr wrap="square">
            <a:spAutoFit/>
          </a:bodyPr>
          <a:lstStyle/>
          <a:p>
            <a:r>
              <a:rPr lang="zh-CN" altLang="en-US" sz="3200" dirty="0">
                <a:solidFill>
                  <a:srgbClr val="13CCE0"/>
                </a:solidFill>
                <a:latin typeface="方正正中黑简体" panose="02000000000000000000" pitchFamily="2" charset="-122"/>
                <a:ea typeface="方正正中黑简体" panose="02000000000000000000" pitchFamily="2" charset="-122"/>
              </a:rPr>
              <a:t>完成步骤与方法</a:t>
            </a:r>
            <a:endParaRPr lang="zh-CN" altLang="en-US" sz="3200" dirty="0">
              <a:solidFill>
                <a:srgbClr val="13CCE0"/>
              </a:solidFill>
              <a:latin typeface="方正正中黑简体" panose="02000000000000000000" pitchFamily="2" charset="-122"/>
              <a:ea typeface="方正正中黑简体" panose="02000000000000000000" pitchFamily="2" charset="-122"/>
            </a:endParaRPr>
          </a:p>
        </p:txBody>
      </p:sp>
      <p:sp>
        <p:nvSpPr>
          <p:cNvPr id="44" name="文本框 43"/>
          <p:cNvSpPr txBox="1"/>
          <p:nvPr/>
        </p:nvSpPr>
        <p:spPr>
          <a:xfrm flipH="1">
            <a:off x="7192188" y="3105056"/>
            <a:ext cx="2910352" cy="193899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这里是内容这里是容这里是内容这里是内容这里内是内容这里是内容这里是内容这里是内这里是内容这里是内这里是内容这里是内</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5949111" y="1447042"/>
            <a:ext cx="358548" cy="4392974"/>
          </a:xfrm>
          <a:prstGeom prst="rect">
            <a:avLst/>
          </a:prstGeom>
        </p:spPr>
      </p:pic>
      <p:sp>
        <p:nvSpPr>
          <p:cNvPr id="46" name="文本框 45"/>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5000"/>
                            </p:stCondLst>
                            <p:childTnLst>
                              <p:par>
                                <p:cTn id="53" presetID="22" presetClass="entr" presetSubtype="4"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Effect transition="in" filter="fade">
                                      <p:cBhvr>
                                        <p:cTn id="61" dur="500"/>
                                        <p:tgtEl>
                                          <p:spTgt spid="3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iterate type="wd">
                                    <p:tmPct val="10000"/>
                                  </p:iterate>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par>
                                <p:cTn id="85" presetID="2" presetClass="entr" presetSubtype="4" fill="hold"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additive="base">
                                        <p:cTn id="87" dur="1000" fill="hold"/>
                                        <p:tgtEl>
                                          <p:spTgt spid="45"/>
                                        </p:tgtEl>
                                        <p:attrNameLst>
                                          <p:attrName>ppt_x</p:attrName>
                                        </p:attrNameLst>
                                      </p:cBhvr>
                                      <p:tavLst>
                                        <p:tav tm="0">
                                          <p:val>
                                            <p:strVal val="#ppt_x"/>
                                          </p:val>
                                        </p:tav>
                                        <p:tav tm="100000">
                                          <p:val>
                                            <p:strVal val="#ppt_x"/>
                                          </p:val>
                                        </p:tav>
                                      </p:tavLst>
                                    </p:anim>
                                    <p:anim calcmode="lin" valueType="num">
                                      <p:cBhvr additive="base">
                                        <p:cTn id="88" dur="1000" fill="hold"/>
                                        <p:tgtEl>
                                          <p:spTgt spid="45"/>
                                        </p:tgtEl>
                                        <p:attrNameLst>
                                          <p:attrName>ppt_y</p:attrName>
                                        </p:attrNameLst>
                                      </p:cBhvr>
                                      <p:tavLst>
                                        <p:tav tm="0">
                                          <p:val>
                                            <p:strVal val="1+#ppt_h/2"/>
                                          </p:val>
                                        </p:tav>
                                        <p:tav tm="100000">
                                          <p:val>
                                            <p:strVal val="#ppt_y"/>
                                          </p:val>
                                        </p:tav>
                                      </p:tavLst>
                                    </p:anim>
                                  </p:childTnLst>
                                </p:cTn>
                              </p:par>
                            </p:childTnLst>
                          </p:cTn>
                        </p:par>
                        <p:par>
                          <p:cTn id="89" fill="hold">
                            <p:stCondLst>
                              <p:cond delay="3299"/>
                            </p:stCondLst>
                            <p:childTnLst>
                              <p:par>
                                <p:cTn id="90" presetID="21" presetClass="entr" presetSubtype="1" fill="hold" grpId="0" nodeType="after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wheel(1)">
                                      <p:cBhvr>
                                        <p:cTn id="9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8" grpId="0"/>
      <p:bldP spid="29" grpId="0"/>
      <p:bldP spid="30" grpId="0"/>
      <p:bldP spid="43" grpId="0"/>
      <p:bldP spid="44"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874844">
            <a:off x="5183267" y="-318649"/>
            <a:ext cx="358548" cy="3802743"/>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8401240">
            <a:off x="6633368" y="651196"/>
            <a:ext cx="358548" cy="3802743"/>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4380012">
            <a:off x="4765931" y="1475667"/>
            <a:ext cx="358548" cy="3802743"/>
          </a:xfrm>
          <a:prstGeom prst="rect">
            <a:avLst/>
          </a:prstGeom>
        </p:spPr>
      </p:pic>
      <p:sp>
        <p:nvSpPr>
          <p:cNvPr id="6" name="TextBox 23"/>
          <p:cNvSpPr txBox="1"/>
          <p:nvPr/>
        </p:nvSpPr>
        <p:spPr>
          <a:xfrm>
            <a:off x="4465597" y="3467990"/>
            <a:ext cx="2693366" cy="830997"/>
          </a:xfrm>
          <a:prstGeom prst="rect">
            <a:avLst/>
          </a:prstGeom>
          <a:noFill/>
          <a:effectLst/>
        </p:spPr>
        <p:txBody>
          <a:bodyPr wrap="none" rtlCol="0">
            <a:spAutoFit/>
          </a:bodyPr>
          <a:lstStyle/>
          <a:p>
            <a:r>
              <a:rPr lang="en-US" altLang="zh-CN" sz="4800" dirty="0">
                <a:solidFill>
                  <a:srgbClr val="13CCE0"/>
                </a:solidFill>
                <a:latin typeface="微软雅黑" panose="020B0503020204020204" pitchFamily="34" charset="-122"/>
                <a:ea typeface="微软雅黑" panose="020B0503020204020204" pitchFamily="34" charset="-122"/>
              </a:rPr>
              <a:t>THANKS</a:t>
            </a:r>
            <a:endParaRPr lang="zh-CN" altLang="en-US" sz="4800" dirty="0">
              <a:solidFill>
                <a:srgbClr val="13CCE0"/>
              </a:solidFill>
              <a:latin typeface="微软雅黑" panose="020B0503020204020204" pitchFamily="34" charset="-122"/>
              <a:ea typeface="微软雅黑" panose="020B0503020204020204" pitchFamily="34" charset="-122"/>
            </a:endParaRPr>
          </a:p>
        </p:txBody>
      </p:sp>
      <p:sp>
        <p:nvSpPr>
          <p:cNvPr id="7" name="TextBox 24"/>
          <p:cNvSpPr txBox="1"/>
          <p:nvPr/>
        </p:nvSpPr>
        <p:spPr>
          <a:xfrm>
            <a:off x="8444474" y="4645912"/>
            <a:ext cx="3332964" cy="1979901"/>
          </a:xfrm>
          <a:prstGeom prst="rect">
            <a:avLst/>
          </a:prstGeom>
          <a:noFill/>
        </p:spPr>
        <p:txBody>
          <a:bodyPr wrap="none" rtlCol="0">
            <a:spAutoFit/>
          </a:bodyPr>
          <a:lstStyle/>
          <a:p>
            <a:r>
              <a:rPr lang="zh-CN" altLang="en-US" sz="6135" dirty="0">
                <a:solidFill>
                  <a:schemeClr val="tx1">
                    <a:lumMod val="65000"/>
                    <a:lumOff val="35000"/>
                  </a:schemeClr>
                </a:solidFill>
                <a:latin typeface="张海山锐线体简" panose="02000000000000000000" pitchFamily="2" charset="-122"/>
                <a:ea typeface="张海山锐线体简" panose="02000000000000000000" pitchFamily="2" charset="-122"/>
              </a:rPr>
              <a:t>感谢收看</a:t>
            </a:r>
            <a:endParaRPr lang="en-US" altLang="zh-CN" sz="6135" dirty="0">
              <a:solidFill>
                <a:schemeClr val="tx1">
                  <a:lumMod val="65000"/>
                  <a:lumOff val="35000"/>
                </a:schemeClr>
              </a:solidFill>
              <a:latin typeface="张海山锐线体简" panose="02000000000000000000" pitchFamily="2" charset="-122"/>
              <a:ea typeface="张海山锐线体简" panose="02000000000000000000" pitchFamily="2" charset="-122"/>
            </a:endParaRPr>
          </a:p>
          <a:p>
            <a:r>
              <a:rPr lang="zh-CN" altLang="en-US" sz="6135" dirty="0">
                <a:solidFill>
                  <a:schemeClr val="tx1">
                    <a:lumMod val="65000"/>
                    <a:lumOff val="35000"/>
                  </a:schemeClr>
                </a:solidFill>
                <a:latin typeface="张海山锐线体简" panose="02000000000000000000" pitchFamily="2" charset="-122"/>
                <a:ea typeface="张海山锐线体简" panose="02000000000000000000" pitchFamily="2" charset="-122"/>
              </a:rPr>
              <a:t>欢迎下载</a:t>
            </a:r>
            <a:endParaRPr lang="en-US" altLang="zh-CN" sz="6135" dirty="0">
              <a:solidFill>
                <a:schemeClr val="tx1">
                  <a:lumMod val="65000"/>
                  <a:lumOff val="35000"/>
                </a:schemeClr>
              </a:solidFill>
              <a:latin typeface="张海山锐线体简" panose="02000000000000000000" pitchFamily="2" charset="-122"/>
              <a:ea typeface="张海山锐线体简" panose="02000000000000000000" pitchFamily="2" charset="-122"/>
            </a:endParaRPr>
          </a:p>
        </p:txBody>
      </p:sp>
      <p:sp>
        <p:nvSpPr>
          <p:cNvPr id="8" name="文本框 7"/>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1000"/>
                            </p:stCondLst>
                            <p:childTnLst>
                              <p:par>
                                <p:cTn id="28" presetID="10" presetClass="entr" presetSubtype="0" fill="hold" grpId="0" nodeType="afterEffect">
                                  <p:stCondLst>
                                    <p:cond delay="0"/>
                                  </p:stCondLst>
                                  <p:iterate type="lt">
                                    <p:tmPct val="0"/>
                                  </p:iterate>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1500"/>
                            </p:stCondLst>
                            <p:childTnLst>
                              <p:par>
                                <p:cTn id="32" presetID="34" presetClass="emph" presetSubtype="0" fill="hold" grpId="1" nodeType="afterEffect">
                                  <p:stCondLst>
                                    <p:cond delay="0"/>
                                  </p:stCondLst>
                                  <p:iterate type="lt">
                                    <p:tmPct val="10000"/>
                                  </p:iterate>
                                  <p:childTnLst>
                                    <p:animMotion origin="layout" path="M -2.70833E-6 -3.7037E-6 L -2.70833E-6 -0.07222 " pathEditMode="relative" rAng="0" ptsTypes="AA">
                                      <p:cBhvr>
                                        <p:cTn id="33" dur="250" accel="50000" decel="50000" autoRev="1" fill="hold">
                                          <p:stCondLst>
                                            <p:cond delay="0"/>
                                          </p:stCondLst>
                                        </p:cTn>
                                        <p:tgtEl>
                                          <p:spTgt spid="6"/>
                                        </p:tgtEl>
                                        <p:attrNameLst>
                                          <p:attrName>ppt_x</p:attrName>
                                          <p:attrName>ppt_y</p:attrName>
                                        </p:attrNameLst>
                                      </p:cBhvr>
                                      <p:rCtr x="0" y="-3611"/>
                                    </p:animMotion>
                                    <p:animRot by="1500000">
                                      <p:cBhvr>
                                        <p:cTn id="34" dur="125" fill="hold">
                                          <p:stCondLst>
                                            <p:cond delay="0"/>
                                          </p:stCondLst>
                                        </p:cTn>
                                        <p:tgtEl>
                                          <p:spTgt spid="6"/>
                                        </p:tgtEl>
                                        <p:attrNameLst>
                                          <p:attrName>r</p:attrName>
                                        </p:attrNameLst>
                                      </p:cBhvr>
                                    </p:animRot>
                                    <p:animRot by="-1500000">
                                      <p:cBhvr>
                                        <p:cTn id="35" dur="125" fill="hold">
                                          <p:stCondLst>
                                            <p:cond delay="125"/>
                                          </p:stCondLst>
                                        </p:cTn>
                                        <p:tgtEl>
                                          <p:spTgt spid="6"/>
                                        </p:tgtEl>
                                        <p:attrNameLst>
                                          <p:attrName>r</p:attrName>
                                        </p:attrNameLst>
                                      </p:cBhvr>
                                    </p:animRot>
                                    <p:animRot by="-1500000">
                                      <p:cBhvr>
                                        <p:cTn id="36" dur="125" fill="hold">
                                          <p:stCondLst>
                                            <p:cond delay="250"/>
                                          </p:stCondLst>
                                        </p:cTn>
                                        <p:tgtEl>
                                          <p:spTgt spid="6"/>
                                        </p:tgtEl>
                                        <p:attrNameLst>
                                          <p:attrName>r</p:attrName>
                                        </p:attrNameLst>
                                      </p:cBhvr>
                                    </p:animRot>
                                    <p:animRot by="1500000">
                                      <p:cBhvr>
                                        <p:cTn id="37" dur="125" fill="hold">
                                          <p:stCondLst>
                                            <p:cond delay="375"/>
                                          </p:stCondLst>
                                        </p:cTn>
                                        <p:tgtEl>
                                          <p:spTgt spid="6"/>
                                        </p:tgtEl>
                                        <p:attrNameLst>
                                          <p:attrName>r</p:attrName>
                                        </p:attrNameLst>
                                      </p:cBhvr>
                                    </p:animRot>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3000"/>
                                        <p:tgtEl>
                                          <p:spTgt spid="7"/>
                                        </p:tgtEl>
                                      </p:cBhvr>
                                    </p:animEffect>
                                    <p:anim calcmode="lin" valueType="num">
                                      <p:cBhvr>
                                        <p:cTn id="42" dur="3000" fill="hold"/>
                                        <p:tgtEl>
                                          <p:spTgt spid="7"/>
                                        </p:tgtEl>
                                        <p:attrNameLst>
                                          <p:attrName>ppt_x</p:attrName>
                                        </p:attrNameLst>
                                      </p:cBhvr>
                                      <p:tavLst>
                                        <p:tav tm="0">
                                          <p:val>
                                            <p:strVal val="#ppt_x"/>
                                          </p:val>
                                        </p:tav>
                                        <p:tav tm="100000">
                                          <p:val>
                                            <p:strVal val="#ppt_x"/>
                                          </p:val>
                                        </p:tav>
                                      </p:tavLst>
                                    </p:anim>
                                    <p:anim calcmode="lin" valueType="num">
                                      <p:cBhvr>
                                        <p:cTn id="43" dur="30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5250"/>
                            </p:stCondLst>
                            <p:childTnLst>
                              <p:par>
                                <p:cTn id="45" presetID="21"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1)">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4013908" y="2230768"/>
            <a:ext cx="358548" cy="3580326"/>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7758581">
            <a:off x="2787938" y="486608"/>
            <a:ext cx="358548" cy="8126115"/>
          </a:xfrm>
          <a:prstGeom prst="rect">
            <a:avLst/>
          </a:prstGeom>
        </p:spPr>
      </p:pic>
      <p:sp>
        <p:nvSpPr>
          <p:cNvPr id="4" name="椭圆 3"/>
          <p:cNvSpPr/>
          <p:nvPr/>
        </p:nvSpPr>
        <p:spPr>
          <a:xfrm>
            <a:off x="3137217" y="1858044"/>
            <a:ext cx="2293467" cy="229346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 name="矩形 4"/>
          <p:cNvSpPr/>
          <p:nvPr/>
        </p:nvSpPr>
        <p:spPr>
          <a:xfrm>
            <a:off x="3689877" y="2106390"/>
            <a:ext cx="1188146" cy="1796774"/>
          </a:xfrm>
          <a:prstGeom prst="rect">
            <a:avLst/>
          </a:prstGeom>
        </p:spPr>
        <p:txBody>
          <a:bodyPr wrap="none" anchor="ctr">
            <a:spAutoFit/>
          </a:bodyPr>
          <a:lstStyle/>
          <a:p>
            <a:pPr algn="ctr">
              <a:lnSpc>
                <a:spcPct val="150000"/>
              </a:lnSpc>
            </a:pPr>
            <a:r>
              <a:rPr lang="en-US" altLang="zh-CN"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sp>
        <p:nvSpPr>
          <p:cNvPr id="6" name="矩形 5"/>
          <p:cNvSpPr/>
          <p:nvPr/>
        </p:nvSpPr>
        <p:spPr>
          <a:xfrm>
            <a:off x="6602279" y="3841657"/>
            <a:ext cx="1976064" cy="1421928"/>
          </a:xfrm>
          <a:prstGeom prst="rect">
            <a:avLst/>
          </a:prstGeom>
        </p:spPr>
        <p:txBody>
          <a:bodyPr wrap="square" anchor="ctr">
            <a:spAutoFit/>
          </a:bodyPr>
          <a:lstStyle/>
          <a:p>
            <a:pPr indent="-240030">
              <a:lnSpc>
                <a:spcPct val="120000"/>
              </a:lnSpc>
              <a:buFont typeface="Arial" panose="020B0604020202020204" pitchFamily="34" charset="0"/>
              <a:buChar cha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基本信息</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个人履历</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荣誉与奖项</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6634644" y="2895829"/>
            <a:ext cx="2041803" cy="903645"/>
          </a:xfrm>
          <a:prstGeom prst="rect">
            <a:avLst/>
          </a:prstGeom>
        </p:spPr>
        <p:txBody>
          <a:bodyPr wrap="square" anchor="ctr">
            <a:spAutoFit/>
          </a:bodyPr>
          <a:lstStyle/>
          <a:p>
            <a:pPr>
              <a:lnSpc>
                <a:spcPct val="120000"/>
              </a:lnSpc>
            </a:pPr>
            <a:r>
              <a:rPr lang="zh-CN" altLang="en-US" sz="4800" b="1" dirty="0">
                <a:solidFill>
                  <a:srgbClr val="13CCE0"/>
                </a:solidFill>
                <a:latin typeface="微软雅黑" panose="020B0503020204020204" pitchFamily="34" charset="-122"/>
                <a:ea typeface="微软雅黑" panose="020B0503020204020204" pitchFamily="34" charset="-122"/>
              </a:rPr>
              <a:t>关于我</a:t>
            </a:r>
            <a:endParaRPr lang="zh-CN" altLang="en-US" sz="4800" b="1" dirty="0">
              <a:solidFill>
                <a:srgbClr val="13CCE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a:off x="5898324" y="-669845"/>
            <a:ext cx="358548" cy="8126115"/>
          </a:xfrm>
          <a:prstGeom prst="rect">
            <a:avLst/>
          </a:prstGeom>
        </p:spPr>
      </p:pic>
      <p:sp>
        <p:nvSpPr>
          <p:cNvPr id="9" name="文本框 8"/>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2000"/>
                                        <p:tgtEl>
                                          <p:spTgt spid="2"/>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2000"/>
                                        <p:tgtEl>
                                          <p:spTgt spid="10"/>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6199" y="1636314"/>
            <a:ext cx="4547505" cy="4547505"/>
            <a:chOff x="2715848" y="-1562741"/>
            <a:chExt cx="1720100" cy="1720100"/>
          </a:xfrm>
        </p:grpSpPr>
        <p:sp>
          <p:nvSpPr>
            <p:cNvPr id="3" name="椭圆 2"/>
            <p:cNvSpPr/>
            <p:nvPr/>
          </p:nvSpPr>
          <p:spPr>
            <a:xfrm>
              <a:off x="2715848" y="-1562741"/>
              <a:ext cx="1720100" cy="17201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 name="椭圆 3"/>
            <p:cNvSpPr/>
            <p:nvPr/>
          </p:nvSpPr>
          <p:spPr>
            <a:xfrm>
              <a:off x="2830024" y="-1431776"/>
              <a:ext cx="1491748" cy="149174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a:fillRect/>
          </a:stretch>
        </p:blipFill>
        <p:spPr>
          <a:xfrm rot="9617377">
            <a:off x="5335451" y="-552496"/>
            <a:ext cx="358548" cy="733447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a:fillRect/>
          </a:stretch>
        </p:blipFill>
        <p:spPr>
          <a:xfrm rot="5400000">
            <a:off x="5510350" y="-746224"/>
            <a:ext cx="358548" cy="14301343"/>
          </a:xfrm>
          <a:prstGeom prst="rect">
            <a:avLst/>
          </a:prstGeom>
        </p:spPr>
      </p:pic>
      <p:cxnSp>
        <p:nvCxnSpPr>
          <p:cNvPr id="7" name="直接连接符 6"/>
          <p:cNvCxnSpPr/>
          <p:nvPr/>
        </p:nvCxnSpPr>
        <p:spPr>
          <a:xfrm flipH="1">
            <a:off x="6931455" y="2681265"/>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931455" y="3087871"/>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6931455" y="3494476"/>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6931455" y="3901081"/>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6931455" y="4307688"/>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931455" y="4714293"/>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931455" y="5120899"/>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931455" y="5527505"/>
            <a:ext cx="4346951" cy="0"/>
          </a:xfrm>
          <a:prstGeom prst="line">
            <a:avLst/>
          </a:prstGeom>
          <a:ln>
            <a:solidFill>
              <a:srgbClr val="13CCE0"/>
            </a:solidFill>
            <a:prstDash val="dash"/>
          </a:ln>
        </p:spPr>
        <p:style>
          <a:lnRef idx="1">
            <a:schemeClr val="accent1"/>
          </a:lnRef>
          <a:fillRef idx="0">
            <a:schemeClr val="accent1"/>
          </a:fillRef>
          <a:effectRef idx="0">
            <a:schemeClr val="accent1"/>
          </a:effectRef>
          <a:fontRef idx="minor">
            <a:schemeClr val="tx1"/>
          </a:fontRef>
        </p:style>
      </p:cxnSp>
      <p:sp>
        <p:nvSpPr>
          <p:cNvPr id="15" name="TextBox 51"/>
          <p:cNvSpPr txBox="1"/>
          <p:nvPr/>
        </p:nvSpPr>
        <p:spPr>
          <a:xfrm>
            <a:off x="6922084" y="2315215"/>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姓名</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16" name="TextBox 54"/>
          <p:cNvSpPr txBox="1"/>
          <p:nvPr/>
        </p:nvSpPr>
        <p:spPr>
          <a:xfrm>
            <a:off x="9427540" y="2312104"/>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性别</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17" name="TextBox 55"/>
          <p:cNvSpPr txBox="1"/>
          <p:nvPr/>
        </p:nvSpPr>
        <p:spPr>
          <a:xfrm>
            <a:off x="6925032" y="2718925"/>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年龄</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18" name="TextBox 56"/>
          <p:cNvSpPr txBox="1"/>
          <p:nvPr/>
        </p:nvSpPr>
        <p:spPr>
          <a:xfrm>
            <a:off x="9435419" y="2709323"/>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民族</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19" name="TextBox 60"/>
          <p:cNvSpPr txBox="1"/>
          <p:nvPr/>
        </p:nvSpPr>
        <p:spPr>
          <a:xfrm>
            <a:off x="7704252" y="2315215"/>
            <a:ext cx="901209"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毕程功</a:t>
            </a:r>
            <a:endParaRPr lang="en-US" altLang="zh-CN" sz="1865" dirty="0">
              <a:latin typeface="方正兰亭细黑_GBK" panose="02000000000000000000" pitchFamily="2" charset="-122"/>
              <a:ea typeface="方正兰亭细黑_GBK" panose="02000000000000000000" pitchFamily="2" charset="-122"/>
            </a:endParaRPr>
          </a:p>
        </p:txBody>
      </p:sp>
      <p:sp>
        <p:nvSpPr>
          <p:cNvPr id="20" name="TextBox 61"/>
          <p:cNvSpPr txBox="1"/>
          <p:nvPr/>
        </p:nvSpPr>
        <p:spPr>
          <a:xfrm>
            <a:off x="10197008" y="2312104"/>
            <a:ext cx="423514"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男</a:t>
            </a:r>
            <a:endParaRPr lang="en-US" altLang="zh-CN" sz="1865" dirty="0">
              <a:latin typeface="方正兰亭细黑_GBK" panose="02000000000000000000" pitchFamily="2" charset="-122"/>
              <a:ea typeface="方正兰亭细黑_GBK" panose="02000000000000000000" pitchFamily="2" charset="-122"/>
            </a:endParaRPr>
          </a:p>
        </p:txBody>
      </p:sp>
      <p:sp>
        <p:nvSpPr>
          <p:cNvPr id="21" name="TextBox 62"/>
          <p:cNvSpPr txBox="1"/>
          <p:nvPr/>
        </p:nvSpPr>
        <p:spPr>
          <a:xfrm>
            <a:off x="7707200" y="2718925"/>
            <a:ext cx="663964" cy="379656"/>
          </a:xfrm>
          <a:prstGeom prst="rect">
            <a:avLst/>
          </a:prstGeom>
          <a:noFill/>
        </p:spPr>
        <p:txBody>
          <a:bodyPr wrap="none" rtlCol="0">
            <a:spAutoFit/>
          </a:bodyPr>
          <a:lstStyle/>
          <a:p>
            <a:r>
              <a:rPr lang="en-US" altLang="zh-CN" sz="1865" dirty="0">
                <a:latin typeface="方正兰亭细黑_GBK" panose="02000000000000000000" pitchFamily="2" charset="-122"/>
                <a:ea typeface="方正兰亭细黑_GBK" panose="02000000000000000000" pitchFamily="2" charset="-122"/>
              </a:rPr>
              <a:t>28</a:t>
            </a:r>
            <a:r>
              <a:rPr lang="zh-CN" altLang="en-US" sz="1865" dirty="0">
                <a:latin typeface="方正兰亭细黑_GBK" panose="02000000000000000000" pitchFamily="2" charset="-122"/>
                <a:ea typeface="方正兰亭细黑_GBK" panose="02000000000000000000" pitchFamily="2" charset="-122"/>
              </a:rPr>
              <a:t>岁</a:t>
            </a:r>
            <a:endParaRPr lang="en-US" altLang="zh-CN" sz="1865" dirty="0">
              <a:latin typeface="方正兰亭细黑_GBK" panose="02000000000000000000" pitchFamily="2" charset="-122"/>
              <a:ea typeface="方正兰亭细黑_GBK" panose="02000000000000000000" pitchFamily="2" charset="-122"/>
            </a:endParaRPr>
          </a:p>
        </p:txBody>
      </p:sp>
      <p:sp>
        <p:nvSpPr>
          <p:cNvPr id="22" name="TextBox 63"/>
          <p:cNvSpPr txBox="1"/>
          <p:nvPr/>
        </p:nvSpPr>
        <p:spPr>
          <a:xfrm>
            <a:off x="10204886" y="2717789"/>
            <a:ext cx="423514"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汉</a:t>
            </a:r>
            <a:endParaRPr lang="en-US" altLang="zh-CN" sz="1865" dirty="0">
              <a:latin typeface="方正兰亭细黑_GBK" panose="02000000000000000000" pitchFamily="2" charset="-122"/>
              <a:ea typeface="方正兰亭细黑_GBK" panose="02000000000000000000" pitchFamily="2" charset="-122"/>
            </a:endParaRPr>
          </a:p>
        </p:txBody>
      </p:sp>
      <p:sp>
        <p:nvSpPr>
          <p:cNvPr id="23" name="TextBox 64"/>
          <p:cNvSpPr txBox="1"/>
          <p:nvPr/>
        </p:nvSpPr>
        <p:spPr>
          <a:xfrm>
            <a:off x="6932736" y="3529365"/>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籍贯</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24" name="TextBox 65"/>
          <p:cNvSpPr txBox="1"/>
          <p:nvPr/>
        </p:nvSpPr>
        <p:spPr>
          <a:xfrm>
            <a:off x="9415104" y="3516647"/>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学历</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25" name="TextBox 66"/>
          <p:cNvSpPr txBox="1"/>
          <p:nvPr/>
        </p:nvSpPr>
        <p:spPr>
          <a:xfrm>
            <a:off x="9421714" y="3119648"/>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身高</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26" name="TextBox 67"/>
          <p:cNvSpPr txBox="1"/>
          <p:nvPr/>
        </p:nvSpPr>
        <p:spPr>
          <a:xfrm>
            <a:off x="6920330" y="3122857"/>
            <a:ext cx="782587"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体重</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27" name="TextBox 68"/>
          <p:cNvSpPr txBox="1"/>
          <p:nvPr/>
        </p:nvSpPr>
        <p:spPr>
          <a:xfrm>
            <a:off x="7744831" y="3122857"/>
            <a:ext cx="665567" cy="379656"/>
          </a:xfrm>
          <a:prstGeom prst="rect">
            <a:avLst/>
          </a:prstGeom>
          <a:noFill/>
        </p:spPr>
        <p:txBody>
          <a:bodyPr wrap="none" rtlCol="0">
            <a:spAutoFit/>
          </a:bodyPr>
          <a:lstStyle/>
          <a:p>
            <a:r>
              <a:rPr lang="en-US" altLang="zh-CN" sz="1865" dirty="0">
                <a:latin typeface="方正兰亭细黑_GBK" panose="02000000000000000000" pitchFamily="2" charset="-122"/>
                <a:ea typeface="方正兰亭细黑_GBK" panose="02000000000000000000" pitchFamily="2" charset="-122"/>
              </a:rPr>
              <a:t>70kg</a:t>
            </a:r>
            <a:endParaRPr lang="en-US" altLang="zh-CN" sz="1865" dirty="0">
              <a:latin typeface="方正兰亭细黑_GBK" panose="02000000000000000000" pitchFamily="2" charset="-122"/>
              <a:ea typeface="方正兰亭细黑_GBK" panose="02000000000000000000" pitchFamily="2" charset="-122"/>
            </a:endParaRPr>
          </a:p>
        </p:txBody>
      </p:sp>
      <p:sp>
        <p:nvSpPr>
          <p:cNvPr id="28" name="TextBox 69"/>
          <p:cNvSpPr txBox="1"/>
          <p:nvPr/>
        </p:nvSpPr>
        <p:spPr>
          <a:xfrm>
            <a:off x="10195415" y="3128115"/>
            <a:ext cx="785793" cy="379656"/>
          </a:xfrm>
          <a:prstGeom prst="rect">
            <a:avLst/>
          </a:prstGeom>
          <a:noFill/>
        </p:spPr>
        <p:txBody>
          <a:bodyPr wrap="none" rtlCol="0">
            <a:spAutoFit/>
          </a:bodyPr>
          <a:lstStyle/>
          <a:p>
            <a:r>
              <a:rPr lang="en-US" altLang="zh-CN" sz="1865" dirty="0">
                <a:latin typeface="方正兰亭细黑_GBK" panose="02000000000000000000" pitchFamily="2" charset="-122"/>
                <a:ea typeface="方正兰亭细黑_GBK" panose="02000000000000000000" pitchFamily="2" charset="-122"/>
              </a:rPr>
              <a:t>175cm</a:t>
            </a:r>
            <a:endParaRPr lang="en-US" altLang="zh-CN" sz="1865" dirty="0">
              <a:latin typeface="方正兰亭细黑_GBK" panose="02000000000000000000" pitchFamily="2" charset="-122"/>
              <a:ea typeface="方正兰亭细黑_GBK" panose="02000000000000000000" pitchFamily="2" charset="-122"/>
            </a:endParaRPr>
          </a:p>
        </p:txBody>
      </p:sp>
      <p:sp>
        <p:nvSpPr>
          <p:cNvPr id="29" name="TextBox 70"/>
          <p:cNvSpPr txBox="1"/>
          <p:nvPr/>
        </p:nvSpPr>
        <p:spPr>
          <a:xfrm>
            <a:off x="7719137" y="3529365"/>
            <a:ext cx="901209"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上海市</a:t>
            </a:r>
            <a:endParaRPr lang="en-US" altLang="zh-CN" sz="1865" dirty="0">
              <a:latin typeface="方正兰亭细黑_GBK" panose="02000000000000000000" pitchFamily="2" charset="-122"/>
              <a:ea typeface="方正兰亭细黑_GBK" panose="02000000000000000000" pitchFamily="2" charset="-122"/>
            </a:endParaRPr>
          </a:p>
        </p:txBody>
      </p:sp>
      <p:sp>
        <p:nvSpPr>
          <p:cNvPr id="30" name="TextBox 71"/>
          <p:cNvSpPr txBox="1"/>
          <p:nvPr/>
        </p:nvSpPr>
        <p:spPr>
          <a:xfrm>
            <a:off x="10188805" y="3533681"/>
            <a:ext cx="662361"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本科</a:t>
            </a:r>
            <a:endParaRPr lang="en-US" altLang="zh-CN" sz="1865" dirty="0">
              <a:latin typeface="方正兰亭细黑_GBK" panose="02000000000000000000" pitchFamily="2" charset="-122"/>
              <a:ea typeface="方正兰亭细黑_GBK" panose="02000000000000000000" pitchFamily="2" charset="-122"/>
            </a:endParaRPr>
          </a:p>
        </p:txBody>
      </p:sp>
      <p:sp>
        <p:nvSpPr>
          <p:cNvPr id="31" name="TextBox 72"/>
          <p:cNvSpPr txBox="1"/>
          <p:nvPr/>
        </p:nvSpPr>
        <p:spPr>
          <a:xfrm>
            <a:off x="9402675" y="3925719"/>
            <a:ext cx="1260281"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政治面貌</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32" name="TextBox 73"/>
          <p:cNvSpPr txBox="1"/>
          <p:nvPr/>
        </p:nvSpPr>
        <p:spPr>
          <a:xfrm>
            <a:off x="6920487" y="4350144"/>
            <a:ext cx="1260281"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联系方式</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33" name="TextBox 74"/>
          <p:cNvSpPr txBox="1"/>
          <p:nvPr/>
        </p:nvSpPr>
        <p:spPr>
          <a:xfrm>
            <a:off x="6920487" y="3929252"/>
            <a:ext cx="1260281"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婚姻状况</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34" name="TextBox 75"/>
          <p:cNvSpPr txBox="1"/>
          <p:nvPr/>
        </p:nvSpPr>
        <p:spPr>
          <a:xfrm>
            <a:off x="8140408" y="3936629"/>
            <a:ext cx="662361"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未婚</a:t>
            </a:r>
            <a:endParaRPr lang="en-US" altLang="zh-CN" sz="1865" dirty="0">
              <a:latin typeface="方正兰亭细黑_GBK" panose="02000000000000000000" pitchFamily="2" charset="-122"/>
              <a:ea typeface="方正兰亭细黑_GBK" panose="02000000000000000000" pitchFamily="2" charset="-122"/>
            </a:endParaRPr>
          </a:p>
        </p:txBody>
      </p:sp>
      <p:sp>
        <p:nvSpPr>
          <p:cNvPr id="35" name="TextBox 76"/>
          <p:cNvSpPr txBox="1"/>
          <p:nvPr/>
        </p:nvSpPr>
        <p:spPr>
          <a:xfrm>
            <a:off x="10597196" y="3923439"/>
            <a:ext cx="662361"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党员</a:t>
            </a:r>
            <a:endParaRPr lang="en-US" altLang="zh-CN" sz="1865" dirty="0">
              <a:latin typeface="方正兰亭细黑_GBK" panose="02000000000000000000" pitchFamily="2" charset="-122"/>
              <a:ea typeface="方正兰亭细黑_GBK" panose="02000000000000000000" pitchFamily="2" charset="-122"/>
            </a:endParaRPr>
          </a:p>
        </p:txBody>
      </p:sp>
      <p:sp>
        <p:nvSpPr>
          <p:cNvPr id="36" name="TextBox 77"/>
          <p:cNvSpPr txBox="1"/>
          <p:nvPr/>
        </p:nvSpPr>
        <p:spPr>
          <a:xfrm>
            <a:off x="8119241" y="4346669"/>
            <a:ext cx="1507144" cy="379656"/>
          </a:xfrm>
          <a:prstGeom prst="rect">
            <a:avLst/>
          </a:prstGeom>
          <a:noFill/>
        </p:spPr>
        <p:txBody>
          <a:bodyPr wrap="none" rtlCol="0">
            <a:spAutoFit/>
          </a:bodyPr>
          <a:lstStyle/>
          <a:p>
            <a:r>
              <a:rPr lang="en-US" altLang="zh-CN" sz="1865" dirty="0">
                <a:latin typeface="方正兰亭细黑_GBK" panose="02000000000000000000" pitchFamily="2" charset="-122"/>
                <a:ea typeface="方正兰亭细黑_GBK" panose="02000000000000000000" pitchFamily="2" charset="-122"/>
              </a:rPr>
              <a:t>13998xxxxxx</a:t>
            </a:r>
            <a:endParaRPr lang="en-US" altLang="zh-CN" sz="1865" dirty="0">
              <a:latin typeface="方正兰亭细黑_GBK" panose="02000000000000000000" pitchFamily="2" charset="-122"/>
              <a:ea typeface="方正兰亭细黑_GBK" panose="02000000000000000000" pitchFamily="2" charset="-122"/>
            </a:endParaRPr>
          </a:p>
        </p:txBody>
      </p:sp>
      <p:sp>
        <p:nvSpPr>
          <p:cNvPr id="37" name="TextBox 78"/>
          <p:cNvSpPr txBox="1"/>
          <p:nvPr/>
        </p:nvSpPr>
        <p:spPr>
          <a:xfrm>
            <a:off x="6920487" y="4748077"/>
            <a:ext cx="1260281"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电子邮箱</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38" name="TextBox 79"/>
          <p:cNvSpPr txBox="1"/>
          <p:nvPr/>
        </p:nvSpPr>
        <p:spPr>
          <a:xfrm>
            <a:off x="8119241" y="4744603"/>
            <a:ext cx="2228495" cy="379656"/>
          </a:xfrm>
          <a:prstGeom prst="rect">
            <a:avLst/>
          </a:prstGeom>
          <a:noFill/>
        </p:spPr>
        <p:txBody>
          <a:bodyPr wrap="none" rtlCol="0">
            <a:spAutoFit/>
          </a:bodyPr>
          <a:lstStyle/>
          <a:p>
            <a:r>
              <a:rPr lang="en-US" altLang="zh-CN" sz="1865" dirty="0">
                <a:latin typeface="方正兰亭细黑_GBK" panose="02000000000000000000" pitchFamily="2" charset="-122"/>
                <a:ea typeface="方正兰亭细黑_GBK" panose="02000000000000000000" pitchFamily="2" charset="-122"/>
              </a:rPr>
              <a:t>ooopic@ooopic.com</a:t>
            </a:r>
            <a:endParaRPr lang="en-US" altLang="zh-CN" sz="1865" dirty="0">
              <a:latin typeface="方正兰亭细黑_GBK" panose="02000000000000000000" pitchFamily="2" charset="-122"/>
              <a:ea typeface="方正兰亭细黑_GBK" panose="02000000000000000000" pitchFamily="2" charset="-122"/>
            </a:endParaRPr>
          </a:p>
        </p:txBody>
      </p:sp>
      <p:sp>
        <p:nvSpPr>
          <p:cNvPr id="39" name="TextBox 80"/>
          <p:cNvSpPr txBox="1"/>
          <p:nvPr/>
        </p:nvSpPr>
        <p:spPr>
          <a:xfrm>
            <a:off x="6920487" y="5162944"/>
            <a:ext cx="1260281" cy="379656"/>
          </a:xfrm>
          <a:prstGeom prst="rect">
            <a:avLst/>
          </a:prstGeom>
          <a:noFill/>
        </p:spPr>
        <p:txBody>
          <a:bodyPr wrap="none" rtlCol="0">
            <a:spAutoFit/>
          </a:bodyPr>
          <a:lstStyle/>
          <a:p>
            <a:r>
              <a:rPr lang="zh-CN" altLang="en-US" sz="1865" dirty="0">
                <a:latin typeface="方正兰亭黑_GBK" panose="02000000000000000000" pitchFamily="2" charset="-122"/>
                <a:ea typeface="方正兰亭黑_GBK" panose="02000000000000000000" pitchFamily="2" charset="-122"/>
              </a:rPr>
              <a:t>现在住址</a:t>
            </a:r>
            <a:r>
              <a:rPr lang="en-US" altLang="zh-CN" sz="1865" dirty="0">
                <a:latin typeface="方正兰亭黑_GBK" panose="02000000000000000000" pitchFamily="2" charset="-122"/>
                <a:ea typeface="方正兰亭黑_GBK" panose="02000000000000000000" pitchFamily="2" charset="-122"/>
              </a:rPr>
              <a:t>:</a:t>
            </a:r>
            <a:endParaRPr lang="en-US" altLang="zh-CN" sz="1865" dirty="0">
              <a:latin typeface="方正兰亭黑_GBK" panose="02000000000000000000" pitchFamily="2" charset="-122"/>
              <a:ea typeface="方正兰亭黑_GBK" panose="02000000000000000000" pitchFamily="2" charset="-122"/>
            </a:endParaRPr>
          </a:p>
        </p:txBody>
      </p:sp>
      <p:sp>
        <p:nvSpPr>
          <p:cNvPr id="40" name="TextBox 81"/>
          <p:cNvSpPr txBox="1"/>
          <p:nvPr/>
        </p:nvSpPr>
        <p:spPr>
          <a:xfrm>
            <a:off x="8119241" y="5159469"/>
            <a:ext cx="2577950" cy="379656"/>
          </a:xfrm>
          <a:prstGeom prst="rect">
            <a:avLst/>
          </a:prstGeom>
          <a:noFill/>
        </p:spPr>
        <p:txBody>
          <a:bodyPr wrap="none" rtlCol="0">
            <a:spAutoFit/>
          </a:bodyPr>
          <a:lstStyle/>
          <a:p>
            <a:r>
              <a:rPr lang="zh-CN" altLang="en-US" sz="1865" dirty="0">
                <a:latin typeface="方正兰亭细黑_GBK" panose="02000000000000000000" pitchFamily="2" charset="-122"/>
                <a:ea typeface="方正兰亭细黑_GBK" panose="02000000000000000000" pitchFamily="2" charset="-122"/>
              </a:rPr>
              <a:t>上海市</a:t>
            </a:r>
            <a:r>
              <a:rPr lang="en-US" altLang="zh-CN" sz="1865" dirty="0">
                <a:latin typeface="方正兰亭细黑_GBK" panose="02000000000000000000" pitchFamily="2" charset="-122"/>
                <a:ea typeface="方正兰亭细黑_GBK" panose="02000000000000000000" pitchFamily="2" charset="-122"/>
              </a:rPr>
              <a:t>XX</a:t>
            </a:r>
            <a:r>
              <a:rPr lang="zh-CN" altLang="en-US" sz="1865" dirty="0">
                <a:latin typeface="方正兰亭细黑_GBK" panose="02000000000000000000" pitchFamily="2" charset="-122"/>
                <a:ea typeface="方正兰亭细黑_GBK" panose="02000000000000000000" pitchFamily="2" charset="-122"/>
              </a:rPr>
              <a:t>区</a:t>
            </a:r>
            <a:r>
              <a:rPr lang="en-US" altLang="zh-CN" sz="1865" dirty="0">
                <a:latin typeface="方正兰亭细黑_GBK" panose="02000000000000000000" pitchFamily="2" charset="-122"/>
                <a:ea typeface="方正兰亭细黑_GBK" panose="02000000000000000000" pitchFamily="2" charset="-122"/>
              </a:rPr>
              <a:t>XX</a:t>
            </a:r>
            <a:r>
              <a:rPr lang="zh-CN" altLang="en-US" sz="1865" dirty="0">
                <a:latin typeface="方正兰亭细黑_GBK" panose="02000000000000000000" pitchFamily="2" charset="-122"/>
                <a:ea typeface="方正兰亭细黑_GBK" panose="02000000000000000000" pitchFamily="2" charset="-122"/>
              </a:rPr>
              <a:t>路</a:t>
            </a:r>
            <a:r>
              <a:rPr lang="en-US" altLang="zh-CN" sz="1865" dirty="0">
                <a:latin typeface="方正兰亭细黑_GBK" panose="02000000000000000000" pitchFamily="2" charset="-122"/>
                <a:ea typeface="方正兰亭细黑_GBK" panose="02000000000000000000" pitchFamily="2" charset="-122"/>
              </a:rPr>
              <a:t>XX</a:t>
            </a:r>
            <a:r>
              <a:rPr lang="zh-CN" altLang="en-US" sz="1865" dirty="0">
                <a:latin typeface="方正兰亭细黑_GBK" panose="02000000000000000000" pitchFamily="2" charset="-122"/>
                <a:ea typeface="方正兰亭细黑_GBK" panose="02000000000000000000" pitchFamily="2" charset="-122"/>
              </a:rPr>
              <a:t>家园</a:t>
            </a:r>
            <a:endParaRPr lang="en-US" altLang="zh-CN" sz="1865" dirty="0">
              <a:latin typeface="方正兰亭细黑_GBK" panose="02000000000000000000" pitchFamily="2" charset="-122"/>
              <a:ea typeface="方正兰亭细黑_GBK" panose="02000000000000000000" pitchFamily="2" charset="-122"/>
            </a:endParaRPr>
          </a:p>
        </p:txBody>
      </p:sp>
      <p:grpSp>
        <p:nvGrpSpPr>
          <p:cNvPr id="58" name="组合 57"/>
          <p:cNvGrpSpPr/>
          <p:nvPr/>
        </p:nvGrpSpPr>
        <p:grpSpPr>
          <a:xfrm>
            <a:off x="516805" y="297241"/>
            <a:ext cx="822771" cy="856372"/>
            <a:chOff x="516805" y="297241"/>
            <a:chExt cx="822771" cy="856372"/>
          </a:xfrm>
        </p:grpSpPr>
        <p:sp>
          <p:nvSpPr>
            <p:cNvPr id="51" name="椭圆 50"/>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54" name="矩形 53"/>
            <p:cNvSpPr/>
            <p:nvPr/>
          </p:nvSpPr>
          <p:spPr>
            <a:xfrm>
              <a:off x="643873" y="422131"/>
              <a:ext cx="561371"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5" name="矩形 5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基本信息</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80">
                                          <p:stCondLst>
                                            <p:cond delay="0"/>
                                          </p:stCondLst>
                                        </p:cTn>
                                        <p:tgtEl>
                                          <p:spTgt spid="2"/>
                                        </p:tgtEl>
                                      </p:cBhvr>
                                    </p:animEffect>
                                    <p:anim calcmode="lin" valueType="num">
                                      <p:cBhvr>
                                        <p:cTn id="1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1" dur="26">
                                          <p:stCondLst>
                                            <p:cond delay="650"/>
                                          </p:stCondLst>
                                        </p:cTn>
                                        <p:tgtEl>
                                          <p:spTgt spid="2"/>
                                        </p:tgtEl>
                                      </p:cBhvr>
                                      <p:to x="100000" y="60000"/>
                                    </p:animScale>
                                    <p:animScale>
                                      <p:cBhvr>
                                        <p:cTn id="22" dur="166" decel="50000">
                                          <p:stCondLst>
                                            <p:cond delay="676"/>
                                          </p:stCondLst>
                                        </p:cTn>
                                        <p:tgtEl>
                                          <p:spTgt spid="2"/>
                                        </p:tgtEl>
                                      </p:cBhvr>
                                      <p:to x="100000" y="100000"/>
                                    </p:animScale>
                                    <p:animScale>
                                      <p:cBhvr>
                                        <p:cTn id="23" dur="26">
                                          <p:stCondLst>
                                            <p:cond delay="1312"/>
                                          </p:stCondLst>
                                        </p:cTn>
                                        <p:tgtEl>
                                          <p:spTgt spid="2"/>
                                        </p:tgtEl>
                                      </p:cBhvr>
                                      <p:to x="100000" y="80000"/>
                                    </p:animScale>
                                    <p:animScale>
                                      <p:cBhvr>
                                        <p:cTn id="24" dur="166" decel="50000">
                                          <p:stCondLst>
                                            <p:cond delay="1338"/>
                                          </p:stCondLst>
                                        </p:cTn>
                                        <p:tgtEl>
                                          <p:spTgt spid="2"/>
                                        </p:tgtEl>
                                      </p:cBhvr>
                                      <p:to x="100000" y="100000"/>
                                    </p:animScale>
                                    <p:animScale>
                                      <p:cBhvr>
                                        <p:cTn id="25" dur="26">
                                          <p:stCondLst>
                                            <p:cond delay="1642"/>
                                          </p:stCondLst>
                                        </p:cTn>
                                        <p:tgtEl>
                                          <p:spTgt spid="2"/>
                                        </p:tgtEl>
                                      </p:cBhvr>
                                      <p:to x="100000" y="90000"/>
                                    </p:animScale>
                                    <p:animScale>
                                      <p:cBhvr>
                                        <p:cTn id="26" dur="166" decel="50000">
                                          <p:stCondLst>
                                            <p:cond delay="1668"/>
                                          </p:stCondLst>
                                        </p:cTn>
                                        <p:tgtEl>
                                          <p:spTgt spid="2"/>
                                        </p:tgtEl>
                                      </p:cBhvr>
                                      <p:to x="100000" y="100000"/>
                                    </p:animScale>
                                    <p:animScale>
                                      <p:cBhvr>
                                        <p:cTn id="27" dur="26">
                                          <p:stCondLst>
                                            <p:cond delay="1808"/>
                                          </p:stCondLst>
                                        </p:cTn>
                                        <p:tgtEl>
                                          <p:spTgt spid="2"/>
                                        </p:tgtEl>
                                      </p:cBhvr>
                                      <p:to x="100000" y="95000"/>
                                    </p:animScale>
                                    <p:animScale>
                                      <p:cBhvr>
                                        <p:cTn id="28" dur="166" decel="50000">
                                          <p:stCondLst>
                                            <p:cond delay="1834"/>
                                          </p:stCondLst>
                                        </p:cTn>
                                        <p:tgtEl>
                                          <p:spTgt spid="2"/>
                                        </p:tgtEl>
                                      </p:cBhvr>
                                      <p:to x="100000" y="100000"/>
                                    </p:animScale>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8"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down)">
                                      <p:cBhvr>
                                        <p:cTn id="57" dur="500"/>
                                        <p:tgtEl>
                                          <p:spTgt spid="3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down)">
                                      <p:cBhvr>
                                        <p:cTn id="63" dur="500"/>
                                        <p:tgtEl>
                                          <p:spTgt spid="32"/>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wipe(down)">
                                      <p:cBhvr>
                                        <p:cTn id="66" dur="500"/>
                                        <p:tgtEl>
                                          <p:spTgt spid="3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500"/>
                                        <p:tgtEl>
                                          <p:spTgt spid="2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down)">
                                      <p:cBhvr>
                                        <p:cTn id="78" dur="500"/>
                                        <p:tgtEl>
                                          <p:spTgt spid="15"/>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down)">
                                      <p:cBhvr>
                                        <p:cTn id="81" dur="500"/>
                                        <p:tgtEl>
                                          <p:spTgt spid="16"/>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down)">
                                      <p:cBhvr>
                                        <p:cTn id="84" dur="500"/>
                                        <p:tgtEl>
                                          <p:spTgt spid="18"/>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down)">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down)">
                                      <p:cBhvr>
                                        <p:cTn id="90" dur="500"/>
                                        <p:tgtEl>
                                          <p:spTgt spid="24"/>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down)">
                                      <p:cBhvr>
                                        <p:cTn id="93" dur="500"/>
                                        <p:tgtEl>
                                          <p:spTgt spid="31"/>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p:tgtEl>
                                          <p:spTgt spid="19"/>
                                        </p:tgtEl>
                                        <p:attrNameLst>
                                          <p:attrName>ppt_x</p:attrName>
                                        </p:attrNameLst>
                                      </p:cBhvr>
                                      <p:tavLst>
                                        <p:tav tm="0">
                                          <p:val>
                                            <p:strVal val="#ppt_x-#ppt_w*1.125000"/>
                                          </p:val>
                                        </p:tav>
                                        <p:tav tm="100000">
                                          <p:val>
                                            <p:strVal val="#ppt_x"/>
                                          </p:val>
                                        </p:tav>
                                      </p:tavLst>
                                    </p:anim>
                                    <p:animEffect transition="in" filter="wipe(right)">
                                      <p:cBhvr>
                                        <p:cTn id="98" dur="500"/>
                                        <p:tgtEl>
                                          <p:spTgt spid="19"/>
                                        </p:tgtEl>
                                      </p:cBhvr>
                                    </p:animEffect>
                                  </p:childTnLst>
                                </p:cTn>
                              </p:par>
                              <p:par>
                                <p:cTn id="99" presetID="12" presetClass="entr" presetSubtype="8"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additive="base">
                                        <p:cTn id="101" dur="500"/>
                                        <p:tgtEl>
                                          <p:spTgt spid="21"/>
                                        </p:tgtEl>
                                        <p:attrNameLst>
                                          <p:attrName>ppt_x</p:attrName>
                                        </p:attrNameLst>
                                      </p:cBhvr>
                                      <p:tavLst>
                                        <p:tav tm="0">
                                          <p:val>
                                            <p:strVal val="#ppt_x-#ppt_w*1.125000"/>
                                          </p:val>
                                        </p:tav>
                                        <p:tav tm="100000">
                                          <p:val>
                                            <p:strVal val="#ppt_x"/>
                                          </p:val>
                                        </p:tav>
                                      </p:tavLst>
                                    </p:anim>
                                    <p:animEffect transition="in" filter="wipe(right)">
                                      <p:cBhvr>
                                        <p:cTn id="102" dur="500"/>
                                        <p:tgtEl>
                                          <p:spTgt spid="21"/>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additive="base">
                                        <p:cTn id="105" dur="500"/>
                                        <p:tgtEl>
                                          <p:spTgt spid="27"/>
                                        </p:tgtEl>
                                        <p:attrNameLst>
                                          <p:attrName>ppt_x</p:attrName>
                                        </p:attrNameLst>
                                      </p:cBhvr>
                                      <p:tavLst>
                                        <p:tav tm="0">
                                          <p:val>
                                            <p:strVal val="#ppt_x-#ppt_w*1.125000"/>
                                          </p:val>
                                        </p:tav>
                                        <p:tav tm="100000">
                                          <p:val>
                                            <p:strVal val="#ppt_x"/>
                                          </p:val>
                                        </p:tav>
                                      </p:tavLst>
                                    </p:anim>
                                    <p:animEffect transition="in" filter="wipe(right)">
                                      <p:cBhvr>
                                        <p:cTn id="106" dur="500"/>
                                        <p:tgtEl>
                                          <p:spTgt spid="27"/>
                                        </p:tgtEl>
                                      </p:cBhvr>
                                    </p:animEffect>
                                  </p:childTnLst>
                                </p:cTn>
                              </p:par>
                              <p:par>
                                <p:cTn id="107" presetID="12" presetClass="entr" presetSubtype="8"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p:tgtEl>
                                          <p:spTgt spid="29"/>
                                        </p:tgtEl>
                                        <p:attrNameLst>
                                          <p:attrName>ppt_x</p:attrName>
                                        </p:attrNameLst>
                                      </p:cBhvr>
                                      <p:tavLst>
                                        <p:tav tm="0">
                                          <p:val>
                                            <p:strVal val="#ppt_x-#ppt_w*1.125000"/>
                                          </p:val>
                                        </p:tav>
                                        <p:tav tm="100000">
                                          <p:val>
                                            <p:strVal val="#ppt_x"/>
                                          </p:val>
                                        </p:tav>
                                      </p:tavLst>
                                    </p:anim>
                                    <p:animEffect transition="in" filter="wipe(right)">
                                      <p:cBhvr>
                                        <p:cTn id="110" dur="500"/>
                                        <p:tgtEl>
                                          <p:spTgt spid="29"/>
                                        </p:tgtEl>
                                      </p:cBhvr>
                                    </p:animEffect>
                                  </p:childTnLst>
                                </p:cTn>
                              </p:par>
                              <p:par>
                                <p:cTn id="111" presetID="12" presetClass="entr" presetSubtype="8" fill="hold" grpId="0" nodeType="withEffect">
                                  <p:stCondLst>
                                    <p:cond delay="0"/>
                                  </p:stCondLst>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500"/>
                                        <p:tgtEl>
                                          <p:spTgt spid="34"/>
                                        </p:tgtEl>
                                        <p:attrNameLst>
                                          <p:attrName>ppt_x</p:attrName>
                                        </p:attrNameLst>
                                      </p:cBhvr>
                                      <p:tavLst>
                                        <p:tav tm="0">
                                          <p:val>
                                            <p:strVal val="#ppt_x-#ppt_w*1.125000"/>
                                          </p:val>
                                        </p:tav>
                                        <p:tav tm="100000">
                                          <p:val>
                                            <p:strVal val="#ppt_x"/>
                                          </p:val>
                                        </p:tav>
                                      </p:tavLst>
                                    </p:anim>
                                    <p:animEffect transition="in" filter="wipe(right)">
                                      <p:cBhvr>
                                        <p:cTn id="114" dur="500"/>
                                        <p:tgtEl>
                                          <p:spTgt spid="34"/>
                                        </p:tgtEl>
                                      </p:cBhvr>
                                    </p:animEffect>
                                  </p:childTnLst>
                                </p:cTn>
                              </p:par>
                              <p:par>
                                <p:cTn id="115" presetID="12" presetClass="entr" presetSubtype="8" fill="hold" grpId="0" nodeType="withEffect">
                                  <p:stCondLst>
                                    <p:cond delay="0"/>
                                  </p:stCondLst>
                                  <p:childTnLst>
                                    <p:set>
                                      <p:cBhvr>
                                        <p:cTn id="116" dur="1" fill="hold">
                                          <p:stCondLst>
                                            <p:cond delay="0"/>
                                          </p:stCondLst>
                                        </p:cTn>
                                        <p:tgtEl>
                                          <p:spTgt spid="36"/>
                                        </p:tgtEl>
                                        <p:attrNameLst>
                                          <p:attrName>style.visibility</p:attrName>
                                        </p:attrNameLst>
                                      </p:cBhvr>
                                      <p:to>
                                        <p:strVal val="visible"/>
                                      </p:to>
                                    </p:set>
                                    <p:anim calcmode="lin" valueType="num">
                                      <p:cBhvr additive="base">
                                        <p:cTn id="117" dur="500"/>
                                        <p:tgtEl>
                                          <p:spTgt spid="36"/>
                                        </p:tgtEl>
                                        <p:attrNameLst>
                                          <p:attrName>ppt_x</p:attrName>
                                        </p:attrNameLst>
                                      </p:cBhvr>
                                      <p:tavLst>
                                        <p:tav tm="0">
                                          <p:val>
                                            <p:strVal val="#ppt_x-#ppt_w*1.125000"/>
                                          </p:val>
                                        </p:tav>
                                        <p:tav tm="100000">
                                          <p:val>
                                            <p:strVal val="#ppt_x"/>
                                          </p:val>
                                        </p:tav>
                                      </p:tavLst>
                                    </p:anim>
                                    <p:animEffect transition="in" filter="wipe(right)">
                                      <p:cBhvr>
                                        <p:cTn id="118" dur="500"/>
                                        <p:tgtEl>
                                          <p:spTgt spid="36"/>
                                        </p:tgtEl>
                                      </p:cBhvr>
                                    </p:animEffect>
                                  </p:childTnLst>
                                </p:cTn>
                              </p:par>
                              <p:par>
                                <p:cTn id="119" presetID="12" presetClass="entr" presetSubtype="8"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500"/>
                                        <p:tgtEl>
                                          <p:spTgt spid="38"/>
                                        </p:tgtEl>
                                        <p:attrNameLst>
                                          <p:attrName>ppt_x</p:attrName>
                                        </p:attrNameLst>
                                      </p:cBhvr>
                                      <p:tavLst>
                                        <p:tav tm="0">
                                          <p:val>
                                            <p:strVal val="#ppt_x-#ppt_w*1.125000"/>
                                          </p:val>
                                        </p:tav>
                                        <p:tav tm="100000">
                                          <p:val>
                                            <p:strVal val="#ppt_x"/>
                                          </p:val>
                                        </p:tav>
                                      </p:tavLst>
                                    </p:anim>
                                    <p:animEffect transition="in" filter="wipe(right)">
                                      <p:cBhvr>
                                        <p:cTn id="122" dur="500"/>
                                        <p:tgtEl>
                                          <p:spTgt spid="38"/>
                                        </p:tgtEl>
                                      </p:cBhvr>
                                    </p:animEffect>
                                  </p:childTnLst>
                                </p:cTn>
                              </p:par>
                              <p:par>
                                <p:cTn id="123" presetID="12" presetClass="entr" presetSubtype="8"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p:tgtEl>
                                          <p:spTgt spid="40"/>
                                        </p:tgtEl>
                                        <p:attrNameLst>
                                          <p:attrName>ppt_x</p:attrName>
                                        </p:attrNameLst>
                                      </p:cBhvr>
                                      <p:tavLst>
                                        <p:tav tm="0">
                                          <p:val>
                                            <p:strVal val="#ppt_x-#ppt_w*1.125000"/>
                                          </p:val>
                                        </p:tav>
                                        <p:tav tm="100000">
                                          <p:val>
                                            <p:strVal val="#ppt_x"/>
                                          </p:val>
                                        </p:tav>
                                      </p:tavLst>
                                    </p:anim>
                                    <p:animEffect transition="in" filter="wipe(right)">
                                      <p:cBhvr>
                                        <p:cTn id="126" dur="500"/>
                                        <p:tgtEl>
                                          <p:spTgt spid="40"/>
                                        </p:tgtEl>
                                      </p:cBhvr>
                                    </p:animEffect>
                                  </p:childTnLst>
                                </p:cTn>
                              </p:par>
                              <p:par>
                                <p:cTn id="127" presetID="12" presetClass="entr" presetSubtype="8"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 calcmode="lin" valueType="num">
                                      <p:cBhvr additive="base">
                                        <p:cTn id="129" dur="500"/>
                                        <p:tgtEl>
                                          <p:spTgt spid="35"/>
                                        </p:tgtEl>
                                        <p:attrNameLst>
                                          <p:attrName>ppt_x</p:attrName>
                                        </p:attrNameLst>
                                      </p:cBhvr>
                                      <p:tavLst>
                                        <p:tav tm="0">
                                          <p:val>
                                            <p:strVal val="#ppt_x-#ppt_w*1.125000"/>
                                          </p:val>
                                        </p:tav>
                                        <p:tav tm="100000">
                                          <p:val>
                                            <p:strVal val="#ppt_x"/>
                                          </p:val>
                                        </p:tav>
                                      </p:tavLst>
                                    </p:anim>
                                    <p:animEffect transition="in" filter="wipe(right)">
                                      <p:cBhvr>
                                        <p:cTn id="130" dur="500"/>
                                        <p:tgtEl>
                                          <p:spTgt spid="35"/>
                                        </p:tgtEl>
                                      </p:cBhvr>
                                    </p:animEffect>
                                  </p:childTnLst>
                                </p:cTn>
                              </p:par>
                              <p:par>
                                <p:cTn id="131" presetID="12" presetClass="entr" presetSubtype="8" fill="hold" grpId="0" nodeType="withEffect">
                                  <p:stCondLst>
                                    <p:cond delay="0"/>
                                  </p:stCondLst>
                                  <p:childTnLst>
                                    <p:set>
                                      <p:cBhvr>
                                        <p:cTn id="132" dur="1" fill="hold">
                                          <p:stCondLst>
                                            <p:cond delay="0"/>
                                          </p:stCondLst>
                                        </p:cTn>
                                        <p:tgtEl>
                                          <p:spTgt spid="30"/>
                                        </p:tgtEl>
                                        <p:attrNameLst>
                                          <p:attrName>style.visibility</p:attrName>
                                        </p:attrNameLst>
                                      </p:cBhvr>
                                      <p:to>
                                        <p:strVal val="visible"/>
                                      </p:to>
                                    </p:set>
                                    <p:anim calcmode="lin" valueType="num">
                                      <p:cBhvr additive="base">
                                        <p:cTn id="133" dur="500"/>
                                        <p:tgtEl>
                                          <p:spTgt spid="30"/>
                                        </p:tgtEl>
                                        <p:attrNameLst>
                                          <p:attrName>ppt_x</p:attrName>
                                        </p:attrNameLst>
                                      </p:cBhvr>
                                      <p:tavLst>
                                        <p:tav tm="0">
                                          <p:val>
                                            <p:strVal val="#ppt_x-#ppt_w*1.125000"/>
                                          </p:val>
                                        </p:tav>
                                        <p:tav tm="100000">
                                          <p:val>
                                            <p:strVal val="#ppt_x"/>
                                          </p:val>
                                        </p:tav>
                                      </p:tavLst>
                                    </p:anim>
                                    <p:animEffect transition="in" filter="wipe(right)">
                                      <p:cBhvr>
                                        <p:cTn id="134" dur="500"/>
                                        <p:tgtEl>
                                          <p:spTgt spid="30"/>
                                        </p:tgtEl>
                                      </p:cBhvr>
                                    </p:animEffect>
                                  </p:childTnLst>
                                </p:cTn>
                              </p:par>
                              <p:par>
                                <p:cTn id="135" presetID="12" presetClass="entr" presetSubtype="8"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ppt_x</p:attrName>
                                        </p:attrNameLst>
                                      </p:cBhvr>
                                      <p:tavLst>
                                        <p:tav tm="0">
                                          <p:val>
                                            <p:strVal val="#ppt_x-#ppt_w*1.125000"/>
                                          </p:val>
                                        </p:tav>
                                        <p:tav tm="100000">
                                          <p:val>
                                            <p:strVal val="#ppt_x"/>
                                          </p:val>
                                        </p:tav>
                                      </p:tavLst>
                                    </p:anim>
                                    <p:animEffect transition="in" filter="wipe(right)">
                                      <p:cBhvr>
                                        <p:cTn id="138" dur="500"/>
                                        <p:tgtEl>
                                          <p:spTgt spid="28"/>
                                        </p:tgtEl>
                                      </p:cBhvr>
                                    </p:animEffect>
                                  </p:childTnLst>
                                </p:cTn>
                              </p:par>
                              <p:par>
                                <p:cTn id="139" presetID="12" presetClass="entr" presetSubtype="8" fill="hold" grpId="0" nodeType="withEffect">
                                  <p:stCondLst>
                                    <p:cond delay="0"/>
                                  </p:stCondLst>
                                  <p:childTnLst>
                                    <p:set>
                                      <p:cBhvr>
                                        <p:cTn id="140" dur="1" fill="hold">
                                          <p:stCondLst>
                                            <p:cond delay="0"/>
                                          </p:stCondLst>
                                        </p:cTn>
                                        <p:tgtEl>
                                          <p:spTgt spid="22"/>
                                        </p:tgtEl>
                                        <p:attrNameLst>
                                          <p:attrName>style.visibility</p:attrName>
                                        </p:attrNameLst>
                                      </p:cBhvr>
                                      <p:to>
                                        <p:strVal val="visible"/>
                                      </p:to>
                                    </p:set>
                                    <p:anim calcmode="lin" valueType="num">
                                      <p:cBhvr additive="base">
                                        <p:cTn id="141" dur="500"/>
                                        <p:tgtEl>
                                          <p:spTgt spid="22"/>
                                        </p:tgtEl>
                                        <p:attrNameLst>
                                          <p:attrName>ppt_x</p:attrName>
                                        </p:attrNameLst>
                                      </p:cBhvr>
                                      <p:tavLst>
                                        <p:tav tm="0">
                                          <p:val>
                                            <p:strVal val="#ppt_x-#ppt_w*1.125000"/>
                                          </p:val>
                                        </p:tav>
                                        <p:tav tm="100000">
                                          <p:val>
                                            <p:strVal val="#ppt_x"/>
                                          </p:val>
                                        </p:tav>
                                      </p:tavLst>
                                    </p:anim>
                                    <p:animEffect transition="in" filter="wipe(right)">
                                      <p:cBhvr>
                                        <p:cTn id="142" dur="500"/>
                                        <p:tgtEl>
                                          <p:spTgt spid="22"/>
                                        </p:tgtEl>
                                      </p:cBhvr>
                                    </p:animEffect>
                                  </p:childTnLst>
                                </p:cTn>
                              </p:par>
                              <p:par>
                                <p:cTn id="143" presetID="12" presetClass="entr" presetSubtype="8" fill="hold" grpId="0" nodeType="with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additive="base">
                                        <p:cTn id="145" dur="500"/>
                                        <p:tgtEl>
                                          <p:spTgt spid="20"/>
                                        </p:tgtEl>
                                        <p:attrNameLst>
                                          <p:attrName>ppt_x</p:attrName>
                                        </p:attrNameLst>
                                      </p:cBhvr>
                                      <p:tavLst>
                                        <p:tav tm="0">
                                          <p:val>
                                            <p:strVal val="#ppt_x-#ppt_w*1.125000"/>
                                          </p:val>
                                        </p:tav>
                                        <p:tav tm="100000">
                                          <p:val>
                                            <p:strVal val="#ppt_x"/>
                                          </p:val>
                                        </p:tav>
                                      </p:tavLst>
                                    </p:anim>
                                    <p:animEffect transition="in" filter="wipe(right)">
                                      <p:cBhvr>
                                        <p:cTn id="146" dur="500"/>
                                        <p:tgtEl>
                                          <p:spTgt spid="20"/>
                                        </p:tgtEl>
                                      </p:cBhvr>
                                    </p:animEffect>
                                  </p:childTnLst>
                                </p:cTn>
                              </p:par>
                            </p:childTnLst>
                          </p:cTn>
                        </p:par>
                        <p:par>
                          <p:cTn id="147" fill="hold">
                            <p:stCondLst>
                              <p:cond delay="3500"/>
                            </p:stCondLst>
                            <p:childTnLst>
                              <p:par>
                                <p:cTn id="148" presetID="21" presetClass="entr" presetSubtype="1" fill="hold" grpId="0" nodeType="afterEffect">
                                  <p:stCondLst>
                                    <p:cond delay="0"/>
                                  </p:stCondLst>
                                  <p:childTnLst>
                                    <p:set>
                                      <p:cBhvr>
                                        <p:cTn id="149" dur="1" fill="hold">
                                          <p:stCondLst>
                                            <p:cond delay="0"/>
                                          </p:stCondLst>
                                        </p:cTn>
                                        <p:tgtEl>
                                          <p:spTgt spid="45"/>
                                        </p:tgtEl>
                                        <p:attrNameLst>
                                          <p:attrName>style.visibility</p:attrName>
                                        </p:attrNameLst>
                                      </p:cBhvr>
                                      <p:to>
                                        <p:strVal val="visible"/>
                                      </p:to>
                                    </p:set>
                                    <p:animEffect transition="in" filter="wheel(1)">
                                      <p:cBhvr>
                                        <p:cTn id="15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5842860" y="-4667060"/>
            <a:ext cx="358548" cy="14301343"/>
          </a:xfrm>
          <a:prstGeom prst="rect">
            <a:avLst/>
          </a:prstGeom>
        </p:spPr>
      </p:pic>
      <p:sp>
        <p:nvSpPr>
          <p:cNvPr id="4" name="椭圆 3"/>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7" name="矩形 6"/>
          <p:cNvSpPr/>
          <p:nvPr/>
        </p:nvSpPr>
        <p:spPr>
          <a:xfrm>
            <a:off x="643873" y="422131"/>
            <a:ext cx="561371"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sp>
        <p:nvSpPr>
          <p:cNvPr id="8" name="矩形 7"/>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个人履历</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rot="5400000">
            <a:off x="1599623" y="3056627"/>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rot="5400000">
            <a:off x="6830020" y="3056627"/>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a:xfrm rot="5400000">
            <a:off x="4232303" y="3056627"/>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rot="5400000">
            <a:off x="9447993" y="3056627"/>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7" name="椭圆 36"/>
          <p:cNvSpPr/>
          <p:nvPr/>
        </p:nvSpPr>
        <p:spPr>
          <a:xfrm>
            <a:off x="2063549" y="2320554"/>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文本框 37"/>
          <p:cNvSpPr txBox="1"/>
          <p:nvPr/>
        </p:nvSpPr>
        <p:spPr>
          <a:xfrm>
            <a:off x="1414801" y="1784554"/>
            <a:ext cx="1569660" cy="461665"/>
          </a:xfrm>
          <a:prstGeom prst="rect">
            <a:avLst/>
          </a:prstGeom>
          <a:noFill/>
        </p:spPr>
        <p:txBody>
          <a:bodyPr wrap="none" rtlCol="0">
            <a:spAutoFit/>
          </a:bodyPr>
          <a:lstStyle/>
          <a:p>
            <a:pPr algn="ctr"/>
            <a:r>
              <a:rPr lang="en-US" altLang="zh-CN"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rPr>
              <a:t>2000-2006</a:t>
            </a:r>
            <a:endParaRPr lang="zh-CN" altLang="en-US"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39" name="椭圆 38"/>
          <p:cNvSpPr/>
          <p:nvPr/>
        </p:nvSpPr>
        <p:spPr>
          <a:xfrm>
            <a:off x="1525730" y="3303911"/>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0" name="文本框 39"/>
          <p:cNvSpPr txBox="1"/>
          <p:nvPr/>
        </p:nvSpPr>
        <p:spPr>
          <a:xfrm>
            <a:off x="1696921" y="3690828"/>
            <a:ext cx="1005403" cy="584775"/>
          </a:xfrm>
          <a:prstGeom prst="rect">
            <a:avLst/>
          </a:prstGeom>
          <a:noFill/>
        </p:spPr>
        <p:txBody>
          <a:bodyPr wrap="none" rtlCol="0">
            <a:spAutoFit/>
          </a:bodyPr>
          <a:lstStyle/>
          <a:p>
            <a:pPr algn="ctr"/>
            <a:r>
              <a:rPr lang="zh-CN" altLang="en-US"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职工</a:t>
            </a:r>
            <a:endParaRPr lang="zh-CN" altLang="en-US"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椭圆 40"/>
          <p:cNvSpPr/>
          <p:nvPr/>
        </p:nvSpPr>
        <p:spPr>
          <a:xfrm>
            <a:off x="7293947" y="2320554"/>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2" name="文本框 41"/>
          <p:cNvSpPr txBox="1"/>
          <p:nvPr/>
        </p:nvSpPr>
        <p:spPr>
          <a:xfrm>
            <a:off x="6645201" y="1784554"/>
            <a:ext cx="1569660" cy="461665"/>
          </a:xfrm>
          <a:prstGeom prst="rect">
            <a:avLst/>
          </a:prstGeom>
          <a:noFill/>
        </p:spPr>
        <p:txBody>
          <a:bodyPr wrap="none" rtlCol="0">
            <a:spAutoFit/>
          </a:bodyPr>
          <a:lstStyle/>
          <a:p>
            <a:pPr algn="ctr"/>
            <a:r>
              <a:rPr lang="en-US" altLang="zh-CN"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rPr>
              <a:t>2008-2013</a:t>
            </a:r>
            <a:endParaRPr lang="zh-CN" altLang="en-US"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43" name="椭圆 42"/>
          <p:cNvSpPr/>
          <p:nvPr/>
        </p:nvSpPr>
        <p:spPr>
          <a:xfrm>
            <a:off x="6756127" y="3303911"/>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4" name="文本框 43"/>
          <p:cNvSpPr txBox="1"/>
          <p:nvPr/>
        </p:nvSpPr>
        <p:spPr>
          <a:xfrm>
            <a:off x="7063576" y="3608756"/>
            <a:ext cx="732893" cy="748795"/>
          </a:xfrm>
          <a:prstGeom prst="rect">
            <a:avLst/>
          </a:prstGeom>
          <a:noFill/>
        </p:spPr>
        <p:txBody>
          <a:bodyPr wrap="none" rtlCol="0">
            <a:spAutoFit/>
          </a:bodyPr>
          <a:lstStyle/>
          <a:p>
            <a:pPr algn="ctr"/>
            <a:r>
              <a:rPr lang="zh-CN" altLang="en-US" sz="2135"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自己</a:t>
            </a:r>
            <a:endParaRPr lang="en-US" altLang="zh-CN" sz="2135"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135"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创业</a:t>
            </a:r>
            <a:endParaRPr lang="zh-CN" altLang="en-US" sz="2135"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椭圆 44"/>
          <p:cNvSpPr/>
          <p:nvPr/>
        </p:nvSpPr>
        <p:spPr>
          <a:xfrm>
            <a:off x="4696229" y="2320554"/>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6" name="文本框 45"/>
          <p:cNvSpPr txBox="1"/>
          <p:nvPr/>
        </p:nvSpPr>
        <p:spPr>
          <a:xfrm>
            <a:off x="4047482" y="1784554"/>
            <a:ext cx="1569660" cy="461665"/>
          </a:xfrm>
          <a:prstGeom prst="rect">
            <a:avLst/>
          </a:prstGeom>
          <a:noFill/>
        </p:spPr>
        <p:txBody>
          <a:bodyPr wrap="none" rtlCol="0">
            <a:spAutoFit/>
          </a:bodyPr>
          <a:lstStyle/>
          <a:p>
            <a:pPr algn="ctr"/>
            <a:r>
              <a:rPr lang="en-US" altLang="zh-CN"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rPr>
              <a:t>2006-2008</a:t>
            </a:r>
            <a:endParaRPr lang="zh-CN" altLang="en-US"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47" name="椭圆 46"/>
          <p:cNvSpPr/>
          <p:nvPr/>
        </p:nvSpPr>
        <p:spPr>
          <a:xfrm>
            <a:off x="3983766" y="3512745"/>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8" name="文本框 47"/>
          <p:cNvSpPr txBox="1"/>
          <p:nvPr/>
        </p:nvSpPr>
        <p:spPr>
          <a:xfrm>
            <a:off x="4329600" y="3834457"/>
            <a:ext cx="1005403" cy="1077218"/>
          </a:xfrm>
          <a:prstGeom prst="rect">
            <a:avLst/>
          </a:prstGeom>
          <a:noFill/>
        </p:spPr>
        <p:txBody>
          <a:bodyPr wrap="none" rtlCol="0">
            <a:spAutoFit/>
          </a:bodyPr>
          <a:lstStyle/>
          <a:p>
            <a:pPr algn="ctr"/>
            <a:r>
              <a:rPr lang="zh-CN" altLang="en-US"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工程</a:t>
            </a:r>
            <a:endParaRPr lang="en-US" altLang="zh-CN"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厂长</a:t>
            </a:r>
            <a:endParaRPr lang="zh-CN" altLang="en-US" sz="3200"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椭圆 48"/>
          <p:cNvSpPr/>
          <p:nvPr/>
        </p:nvSpPr>
        <p:spPr>
          <a:xfrm>
            <a:off x="9911920" y="2320554"/>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文本框 49"/>
          <p:cNvSpPr txBox="1"/>
          <p:nvPr/>
        </p:nvSpPr>
        <p:spPr>
          <a:xfrm>
            <a:off x="9263173" y="1784554"/>
            <a:ext cx="1569660" cy="461665"/>
          </a:xfrm>
          <a:prstGeom prst="rect">
            <a:avLst/>
          </a:prstGeom>
          <a:noFill/>
        </p:spPr>
        <p:txBody>
          <a:bodyPr wrap="none" rtlCol="0">
            <a:spAutoFit/>
          </a:bodyPr>
          <a:lstStyle/>
          <a:p>
            <a:pPr algn="ctr"/>
            <a:r>
              <a:rPr lang="en-US" altLang="zh-CN"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rPr>
              <a:t>2014-2016</a:t>
            </a:r>
            <a:endParaRPr lang="zh-CN" altLang="en-US" sz="2400" dirty="0">
              <a:solidFill>
                <a:srgbClr val="13CCE0"/>
              </a:solidFill>
              <a:latin typeface="汉仪菱心体简" panose="02010609000101010101" pitchFamily="49" charset="-122"/>
              <a:ea typeface="汉仪菱心体简" panose="02010609000101010101" pitchFamily="49" charset="-122"/>
              <a:cs typeface="Arial" panose="020B0604020202020204" pitchFamily="34" charset="0"/>
            </a:endParaRPr>
          </a:p>
        </p:txBody>
      </p:sp>
      <p:sp>
        <p:nvSpPr>
          <p:cNvPr id="51" name="椭圆 50"/>
          <p:cNvSpPr/>
          <p:nvPr/>
        </p:nvSpPr>
        <p:spPr>
          <a:xfrm>
            <a:off x="9199456" y="3320724"/>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2" name="文本框 51"/>
          <p:cNvSpPr txBox="1"/>
          <p:nvPr/>
        </p:nvSpPr>
        <p:spPr>
          <a:xfrm>
            <a:off x="9614224" y="3669421"/>
            <a:ext cx="867545" cy="913199"/>
          </a:xfrm>
          <a:prstGeom prst="rect">
            <a:avLst/>
          </a:prstGeom>
          <a:noFill/>
        </p:spPr>
        <p:txBody>
          <a:bodyPr wrap="none" rtlCol="0">
            <a:spAutoFit/>
          </a:bodyPr>
          <a:lstStyle/>
          <a:p>
            <a:pPr algn="ctr"/>
            <a:r>
              <a:rPr lang="zh-CN" altLang="en-US" sz="2665"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白领</a:t>
            </a:r>
            <a:endParaRPr lang="en-US" altLang="zh-CN" sz="2665"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665" b="1" dirty="0">
                <a:solidFill>
                  <a:srgbClr val="13CCE0"/>
                </a:solidFill>
                <a:latin typeface="微软雅黑" panose="020B0503020204020204" pitchFamily="34" charset="-122"/>
                <a:ea typeface="微软雅黑" panose="020B0503020204020204" pitchFamily="34" charset="-122"/>
                <a:cs typeface="Arial" panose="020B0604020202020204" pitchFamily="34" charset="0"/>
              </a:rPr>
              <a:t>人物</a:t>
            </a:r>
            <a:endParaRPr lang="zh-CN" altLang="en-US" sz="2665" b="1" dirty="0">
              <a:solidFill>
                <a:srgbClr val="13CCE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52"/>
          <p:cNvSpPr/>
          <p:nvPr/>
        </p:nvSpPr>
        <p:spPr>
          <a:xfrm>
            <a:off x="1123949" y="4918333"/>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在这里输入你的详细工作过程文字情况</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3756628" y="5496953"/>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在这里输入你的详细工作过程文字情况</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6354357" y="4918333"/>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在这里输入你的详细工作过程文字情况</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8972329" y="5242289"/>
            <a:ext cx="2151345" cy="11266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在这里输入你的详细工作过程文字情况</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750"/>
                                        <p:tgtEl>
                                          <p:spTgt spid="37"/>
                                        </p:tgtEl>
                                      </p:cBhvr>
                                    </p:animEffect>
                                    <p:anim calcmode="lin" valueType="num">
                                      <p:cBhvr>
                                        <p:cTn id="12" dur="750" fill="hold"/>
                                        <p:tgtEl>
                                          <p:spTgt spid="37"/>
                                        </p:tgtEl>
                                        <p:attrNameLst>
                                          <p:attrName>ppt_x</p:attrName>
                                        </p:attrNameLst>
                                      </p:cBhvr>
                                      <p:tavLst>
                                        <p:tav tm="0">
                                          <p:val>
                                            <p:strVal val="#ppt_x"/>
                                          </p:val>
                                        </p:tav>
                                        <p:tav tm="100000">
                                          <p:val>
                                            <p:strVal val="#ppt_x"/>
                                          </p:val>
                                        </p:tav>
                                      </p:tavLst>
                                    </p:anim>
                                    <p:anim calcmode="lin" valueType="num">
                                      <p:cBhvr>
                                        <p:cTn id="13" dur="750" fill="hold"/>
                                        <p:tgtEl>
                                          <p:spTgt spid="37"/>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400"/>
                                        <p:tgtEl>
                                          <p:spTgt spid="38"/>
                                        </p:tgtEl>
                                        <p:attrNameLst>
                                          <p:attrName>ppt_y</p:attrName>
                                        </p:attrNameLst>
                                      </p:cBhvr>
                                      <p:tavLst>
                                        <p:tav tm="0">
                                          <p:val>
                                            <p:strVal val="#ppt_y-#ppt_h*1.125000"/>
                                          </p:val>
                                        </p:tav>
                                        <p:tav tm="100000">
                                          <p:val>
                                            <p:strVal val="#ppt_y"/>
                                          </p:val>
                                        </p:tav>
                                      </p:tavLst>
                                    </p:anim>
                                    <p:animEffect transition="in" filter="wipe(down)">
                                      <p:cBhvr>
                                        <p:cTn id="17" dur="400"/>
                                        <p:tgtEl>
                                          <p:spTgt spid="38"/>
                                        </p:tgtEl>
                                      </p:cBhvr>
                                    </p:animEffect>
                                  </p:childTnLst>
                                </p:cTn>
                              </p:par>
                            </p:childTnLst>
                          </p:cTn>
                        </p:par>
                        <p:par>
                          <p:cTn id="18" fill="hold">
                            <p:stCondLst>
                              <p:cond delay="3000"/>
                            </p:stCondLst>
                            <p:childTnLst>
                              <p:par>
                                <p:cTn id="19" presetID="22" presetClass="entr" presetSubtype="1"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400"/>
                                        <p:tgtEl>
                                          <p:spTgt spid="33"/>
                                        </p:tgtEl>
                                      </p:cBhvr>
                                    </p:animEffect>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750"/>
                                        <p:tgtEl>
                                          <p:spTgt spid="39"/>
                                        </p:tgtEl>
                                      </p:cBhvr>
                                    </p:animEffect>
                                    <p:anim calcmode="lin" valueType="num">
                                      <p:cBhvr>
                                        <p:cTn id="26" dur="750" fill="hold"/>
                                        <p:tgtEl>
                                          <p:spTgt spid="39"/>
                                        </p:tgtEl>
                                        <p:attrNameLst>
                                          <p:attrName>ppt_x</p:attrName>
                                        </p:attrNameLst>
                                      </p:cBhvr>
                                      <p:tavLst>
                                        <p:tav tm="0">
                                          <p:val>
                                            <p:strVal val="#ppt_x"/>
                                          </p:val>
                                        </p:tav>
                                        <p:tav tm="100000">
                                          <p:val>
                                            <p:strVal val="#ppt_x"/>
                                          </p:val>
                                        </p:tav>
                                      </p:tavLst>
                                    </p:anim>
                                    <p:anim calcmode="lin" valueType="num">
                                      <p:cBhvr>
                                        <p:cTn id="27" dur="75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400"/>
                                        <p:tgtEl>
                                          <p:spTgt spid="40"/>
                                        </p:tgtEl>
                                      </p:cBhvr>
                                    </p:animEffect>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750"/>
                                        <p:tgtEl>
                                          <p:spTgt spid="45"/>
                                        </p:tgtEl>
                                      </p:cBhvr>
                                    </p:animEffect>
                                    <p:anim calcmode="lin" valueType="num">
                                      <p:cBhvr>
                                        <p:cTn id="36" dur="750" fill="hold"/>
                                        <p:tgtEl>
                                          <p:spTgt spid="45"/>
                                        </p:tgtEl>
                                        <p:attrNameLst>
                                          <p:attrName>ppt_x</p:attrName>
                                        </p:attrNameLst>
                                      </p:cBhvr>
                                      <p:tavLst>
                                        <p:tav tm="0">
                                          <p:val>
                                            <p:strVal val="#ppt_x"/>
                                          </p:val>
                                        </p:tav>
                                        <p:tav tm="100000">
                                          <p:val>
                                            <p:strVal val="#ppt_x"/>
                                          </p:val>
                                        </p:tav>
                                      </p:tavLst>
                                    </p:anim>
                                    <p:anim calcmode="lin" valueType="num">
                                      <p:cBhvr>
                                        <p:cTn id="37" dur="75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12"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400"/>
                                        <p:tgtEl>
                                          <p:spTgt spid="46"/>
                                        </p:tgtEl>
                                        <p:attrNameLst>
                                          <p:attrName>ppt_y</p:attrName>
                                        </p:attrNameLst>
                                      </p:cBhvr>
                                      <p:tavLst>
                                        <p:tav tm="0">
                                          <p:val>
                                            <p:strVal val="#ppt_y-#ppt_h*1.125000"/>
                                          </p:val>
                                        </p:tav>
                                        <p:tav tm="100000">
                                          <p:val>
                                            <p:strVal val="#ppt_y"/>
                                          </p:val>
                                        </p:tav>
                                      </p:tavLst>
                                    </p:anim>
                                    <p:animEffect transition="in" filter="wipe(down)">
                                      <p:cBhvr>
                                        <p:cTn id="42" dur="400"/>
                                        <p:tgtEl>
                                          <p:spTgt spid="46"/>
                                        </p:tgtEl>
                                      </p:cBhvr>
                                    </p:animEffect>
                                  </p:childTnLst>
                                </p:cTn>
                              </p:par>
                            </p:childTnLst>
                          </p:cTn>
                        </p:par>
                        <p:par>
                          <p:cTn id="43" fill="hold">
                            <p:stCondLst>
                              <p:cond delay="6500"/>
                            </p:stCondLst>
                            <p:childTnLst>
                              <p:par>
                                <p:cTn id="44" presetID="22" presetClass="entr" presetSubtype="1"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400"/>
                                        <p:tgtEl>
                                          <p:spTgt spid="35"/>
                                        </p:tgtEl>
                                      </p:cBhvr>
                                    </p:animEffect>
                                  </p:childTnLst>
                                </p:cTn>
                              </p:par>
                            </p:childTnLst>
                          </p:cTn>
                        </p:par>
                        <p:par>
                          <p:cTn id="47" fill="hold">
                            <p:stCondLst>
                              <p:cond delay="7000"/>
                            </p:stCondLst>
                            <p:childTnLst>
                              <p:par>
                                <p:cTn id="48" presetID="42" presetClass="entr" presetSubtype="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750"/>
                                        <p:tgtEl>
                                          <p:spTgt spid="47"/>
                                        </p:tgtEl>
                                      </p:cBhvr>
                                    </p:animEffect>
                                    <p:anim calcmode="lin" valueType="num">
                                      <p:cBhvr>
                                        <p:cTn id="51" dur="750" fill="hold"/>
                                        <p:tgtEl>
                                          <p:spTgt spid="47"/>
                                        </p:tgtEl>
                                        <p:attrNameLst>
                                          <p:attrName>ppt_x</p:attrName>
                                        </p:attrNameLst>
                                      </p:cBhvr>
                                      <p:tavLst>
                                        <p:tav tm="0">
                                          <p:val>
                                            <p:strVal val="#ppt_x"/>
                                          </p:val>
                                        </p:tav>
                                        <p:tav tm="100000">
                                          <p:val>
                                            <p:strVal val="#ppt_x"/>
                                          </p:val>
                                        </p:tav>
                                      </p:tavLst>
                                    </p:anim>
                                    <p:anim calcmode="lin" valueType="num">
                                      <p:cBhvr>
                                        <p:cTn id="52" dur="750" fill="hold"/>
                                        <p:tgtEl>
                                          <p:spTgt spid="47"/>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10"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400"/>
                                        <p:tgtEl>
                                          <p:spTgt spid="48"/>
                                        </p:tgtEl>
                                      </p:cBhvr>
                                    </p:animEffect>
                                  </p:childTnLst>
                                </p:cTn>
                              </p:par>
                            </p:childTnLst>
                          </p:cTn>
                        </p:par>
                        <p:par>
                          <p:cTn id="57" fill="hold">
                            <p:stCondLst>
                              <p:cond delay="8500"/>
                            </p:stCondLst>
                            <p:childTnLst>
                              <p:par>
                                <p:cTn id="58" presetID="42" presetClass="entr" presetSubtype="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750"/>
                                        <p:tgtEl>
                                          <p:spTgt spid="41"/>
                                        </p:tgtEl>
                                      </p:cBhvr>
                                    </p:animEffect>
                                    <p:anim calcmode="lin" valueType="num">
                                      <p:cBhvr>
                                        <p:cTn id="61" dur="750" fill="hold"/>
                                        <p:tgtEl>
                                          <p:spTgt spid="41"/>
                                        </p:tgtEl>
                                        <p:attrNameLst>
                                          <p:attrName>ppt_x</p:attrName>
                                        </p:attrNameLst>
                                      </p:cBhvr>
                                      <p:tavLst>
                                        <p:tav tm="0">
                                          <p:val>
                                            <p:strVal val="#ppt_x"/>
                                          </p:val>
                                        </p:tav>
                                        <p:tav tm="100000">
                                          <p:val>
                                            <p:strVal val="#ppt_x"/>
                                          </p:val>
                                        </p:tav>
                                      </p:tavLst>
                                    </p:anim>
                                    <p:anim calcmode="lin" valueType="num">
                                      <p:cBhvr>
                                        <p:cTn id="62" dur="750" fill="hold"/>
                                        <p:tgtEl>
                                          <p:spTgt spid="41"/>
                                        </p:tgtEl>
                                        <p:attrNameLst>
                                          <p:attrName>ppt_y</p:attrName>
                                        </p:attrNameLst>
                                      </p:cBhvr>
                                      <p:tavLst>
                                        <p:tav tm="0">
                                          <p:val>
                                            <p:strVal val="#ppt_y+.1"/>
                                          </p:val>
                                        </p:tav>
                                        <p:tav tm="100000">
                                          <p:val>
                                            <p:strVal val="#ppt_y"/>
                                          </p:val>
                                        </p:tav>
                                      </p:tavLst>
                                    </p:anim>
                                  </p:childTnLst>
                                </p:cTn>
                              </p:par>
                            </p:childTnLst>
                          </p:cTn>
                        </p:par>
                        <p:par>
                          <p:cTn id="63" fill="hold">
                            <p:stCondLst>
                              <p:cond delay="9500"/>
                            </p:stCondLst>
                            <p:childTnLst>
                              <p:par>
                                <p:cTn id="64" presetID="12" presetClass="entr" presetSubtype="1"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400"/>
                                        <p:tgtEl>
                                          <p:spTgt spid="42"/>
                                        </p:tgtEl>
                                        <p:attrNameLst>
                                          <p:attrName>ppt_y</p:attrName>
                                        </p:attrNameLst>
                                      </p:cBhvr>
                                      <p:tavLst>
                                        <p:tav tm="0">
                                          <p:val>
                                            <p:strVal val="#ppt_y-#ppt_h*1.125000"/>
                                          </p:val>
                                        </p:tav>
                                        <p:tav tm="100000">
                                          <p:val>
                                            <p:strVal val="#ppt_y"/>
                                          </p:val>
                                        </p:tav>
                                      </p:tavLst>
                                    </p:anim>
                                    <p:animEffect transition="in" filter="wipe(down)">
                                      <p:cBhvr>
                                        <p:cTn id="67" dur="400"/>
                                        <p:tgtEl>
                                          <p:spTgt spid="42"/>
                                        </p:tgtEl>
                                      </p:cBhvr>
                                    </p:animEffect>
                                  </p:childTnLst>
                                </p:cTn>
                              </p:par>
                            </p:childTnLst>
                          </p:cTn>
                        </p:par>
                        <p:par>
                          <p:cTn id="68" fill="hold">
                            <p:stCondLst>
                              <p:cond delay="10000"/>
                            </p:stCondLst>
                            <p:childTnLst>
                              <p:par>
                                <p:cTn id="69" presetID="22" presetClass="entr" presetSubtype="1"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up)">
                                      <p:cBhvr>
                                        <p:cTn id="71" dur="400"/>
                                        <p:tgtEl>
                                          <p:spTgt spid="34"/>
                                        </p:tgtEl>
                                      </p:cBhvr>
                                    </p:animEffect>
                                  </p:childTnLst>
                                </p:cTn>
                              </p:par>
                            </p:childTnLst>
                          </p:cTn>
                        </p:par>
                        <p:par>
                          <p:cTn id="72" fill="hold">
                            <p:stCondLst>
                              <p:cond delay="10500"/>
                            </p:stCondLst>
                            <p:childTnLst>
                              <p:par>
                                <p:cTn id="73" presetID="42"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750"/>
                                        <p:tgtEl>
                                          <p:spTgt spid="43"/>
                                        </p:tgtEl>
                                      </p:cBhvr>
                                    </p:animEffect>
                                    <p:anim calcmode="lin" valueType="num">
                                      <p:cBhvr>
                                        <p:cTn id="76" dur="750" fill="hold"/>
                                        <p:tgtEl>
                                          <p:spTgt spid="43"/>
                                        </p:tgtEl>
                                        <p:attrNameLst>
                                          <p:attrName>ppt_x</p:attrName>
                                        </p:attrNameLst>
                                      </p:cBhvr>
                                      <p:tavLst>
                                        <p:tav tm="0">
                                          <p:val>
                                            <p:strVal val="#ppt_x"/>
                                          </p:val>
                                        </p:tav>
                                        <p:tav tm="100000">
                                          <p:val>
                                            <p:strVal val="#ppt_x"/>
                                          </p:val>
                                        </p:tav>
                                      </p:tavLst>
                                    </p:anim>
                                    <p:anim calcmode="lin" valueType="num">
                                      <p:cBhvr>
                                        <p:cTn id="77" dur="750" fill="hold"/>
                                        <p:tgtEl>
                                          <p:spTgt spid="43"/>
                                        </p:tgtEl>
                                        <p:attrNameLst>
                                          <p:attrName>ppt_y</p:attrName>
                                        </p:attrNameLst>
                                      </p:cBhvr>
                                      <p:tavLst>
                                        <p:tav tm="0">
                                          <p:val>
                                            <p:strVal val="#ppt_y+.1"/>
                                          </p:val>
                                        </p:tav>
                                        <p:tav tm="100000">
                                          <p:val>
                                            <p:strVal val="#ppt_y"/>
                                          </p:val>
                                        </p:tav>
                                      </p:tavLst>
                                    </p:anim>
                                  </p:childTnLst>
                                </p:cTn>
                              </p:par>
                            </p:childTnLst>
                          </p:cTn>
                        </p:par>
                        <p:par>
                          <p:cTn id="78" fill="hold">
                            <p:stCondLst>
                              <p:cond delay="11500"/>
                            </p:stCondLst>
                            <p:childTnLst>
                              <p:par>
                                <p:cTn id="79" presetID="10"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400"/>
                                        <p:tgtEl>
                                          <p:spTgt spid="44"/>
                                        </p:tgtEl>
                                      </p:cBhvr>
                                    </p:animEffect>
                                  </p:childTnLst>
                                </p:cTn>
                              </p:par>
                            </p:childTnLst>
                          </p:cTn>
                        </p:par>
                        <p:par>
                          <p:cTn id="82" fill="hold">
                            <p:stCondLst>
                              <p:cond delay="12000"/>
                            </p:stCondLst>
                            <p:childTnLst>
                              <p:par>
                                <p:cTn id="83" presetID="42" presetClass="entr" presetSubtype="0"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750"/>
                                        <p:tgtEl>
                                          <p:spTgt spid="49"/>
                                        </p:tgtEl>
                                      </p:cBhvr>
                                    </p:animEffect>
                                    <p:anim calcmode="lin" valueType="num">
                                      <p:cBhvr>
                                        <p:cTn id="86" dur="750" fill="hold"/>
                                        <p:tgtEl>
                                          <p:spTgt spid="49"/>
                                        </p:tgtEl>
                                        <p:attrNameLst>
                                          <p:attrName>ppt_x</p:attrName>
                                        </p:attrNameLst>
                                      </p:cBhvr>
                                      <p:tavLst>
                                        <p:tav tm="0">
                                          <p:val>
                                            <p:strVal val="#ppt_x"/>
                                          </p:val>
                                        </p:tav>
                                        <p:tav tm="100000">
                                          <p:val>
                                            <p:strVal val="#ppt_x"/>
                                          </p:val>
                                        </p:tav>
                                      </p:tavLst>
                                    </p:anim>
                                    <p:anim calcmode="lin" valueType="num">
                                      <p:cBhvr>
                                        <p:cTn id="87" dur="750" fill="hold"/>
                                        <p:tgtEl>
                                          <p:spTgt spid="49"/>
                                        </p:tgtEl>
                                        <p:attrNameLst>
                                          <p:attrName>ppt_y</p:attrName>
                                        </p:attrNameLst>
                                      </p:cBhvr>
                                      <p:tavLst>
                                        <p:tav tm="0">
                                          <p:val>
                                            <p:strVal val="#ppt_y+.1"/>
                                          </p:val>
                                        </p:tav>
                                        <p:tav tm="100000">
                                          <p:val>
                                            <p:strVal val="#ppt_y"/>
                                          </p:val>
                                        </p:tav>
                                      </p:tavLst>
                                    </p:anim>
                                  </p:childTnLst>
                                </p:cTn>
                              </p:par>
                            </p:childTnLst>
                          </p:cTn>
                        </p:par>
                        <p:par>
                          <p:cTn id="88" fill="hold">
                            <p:stCondLst>
                              <p:cond delay="13000"/>
                            </p:stCondLst>
                            <p:childTnLst>
                              <p:par>
                                <p:cTn id="89" presetID="12" presetClass="entr" presetSubtype="1" fill="hold" grpId="0" nodeType="after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400"/>
                                        <p:tgtEl>
                                          <p:spTgt spid="50"/>
                                        </p:tgtEl>
                                        <p:attrNameLst>
                                          <p:attrName>ppt_y</p:attrName>
                                        </p:attrNameLst>
                                      </p:cBhvr>
                                      <p:tavLst>
                                        <p:tav tm="0">
                                          <p:val>
                                            <p:strVal val="#ppt_y-#ppt_h*1.125000"/>
                                          </p:val>
                                        </p:tav>
                                        <p:tav tm="100000">
                                          <p:val>
                                            <p:strVal val="#ppt_y"/>
                                          </p:val>
                                        </p:tav>
                                      </p:tavLst>
                                    </p:anim>
                                    <p:animEffect transition="in" filter="wipe(down)">
                                      <p:cBhvr>
                                        <p:cTn id="92" dur="400"/>
                                        <p:tgtEl>
                                          <p:spTgt spid="50"/>
                                        </p:tgtEl>
                                      </p:cBhvr>
                                    </p:animEffect>
                                  </p:childTnLst>
                                </p:cTn>
                              </p:par>
                            </p:childTnLst>
                          </p:cTn>
                        </p:par>
                        <p:par>
                          <p:cTn id="93" fill="hold">
                            <p:stCondLst>
                              <p:cond delay="13500"/>
                            </p:stCondLst>
                            <p:childTnLst>
                              <p:par>
                                <p:cTn id="94" presetID="22" presetClass="entr" presetSubtype="1"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wipe(up)">
                                      <p:cBhvr>
                                        <p:cTn id="96" dur="400"/>
                                        <p:tgtEl>
                                          <p:spTgt spid="36"/>
                                        </p:tgtEl>
                                      </p:cBhvr>
                                    </p:animEffect>
                                  </p:childTnLst>
                                </p:cTn>
                              </p:par>
                            </p:childTnLst>
                          </p:cTn>
                        </p:par>
                        <p:par>
                          <p:cTn id="97" fill="hold">
                            <p:stCondLst>
                              <p:cond delay="14000"/>
                            </p:stCondLst>
                            <p:childTnLst>
                              <p:par>
                                <p:cTn id="98" presetID="42" presetClass="entr" presetSubtype="0" fill="hold" grpId="0"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750"/>
                                        <p:tgtEl>
                                          <p:spTgt spid="51"/>
                                        </p:tgtEl>
                                      </p:cBhvr>
                                    </p:animEffect>
                                    <p:anim calcmode="lin" valueType="num">
                                      <p:cBhvr>
                                        <p:cTn id="101" dur="750" fill="hold"/>
                                        <p:tgtEl>
                                          <p:spTgt spid="51"/>
                                        </p:tgtEl>
                                        <p:attrNameLst>
                                          <p:attrName>ppt_x</p:attrName>
                                        </p:attrNameLst>
                                      </p:cBhvr>
                                      <p:tavLst>
                                        <p:tav tm="0">
                                          <p:val>
                                            <p:strVal val="#ppt_x"/>
                                          </p:val>
                                        </p:tav>
                                        <p:tav tm="100000">
                                          <p:val>
                                            <p:strVal val="#ppt_x"/>
                                          </p:val>
                                        </p:tav>
                                      </p:tavLst>
                                    </p:anim>
                                    <p:anim calcmode="lin" valueType="num">
                                      <p:cBhvr>
                                        <p:cTn id="102" dur="750" fill="hold"/>
                                        <p:tgtEl>
                                          <p:spTgt spid="51"/>
                                        </p:tgtEl>
                                        <p:attrNameLst>
                                          <p:attrName>ppt_y</p:attrName>
                                        </p:attrNameLst>
                                      </p:cBhvr>
                                      <p:tavLst>
                                        <p:tav tm="0">
                                          <p:val>
                                            <p:strVal val="#ppt_y+.1"/>
                                          </p:val>
                                        </p:tav>
                                        <p:tav tm="100000">
                                          <p:val>
                                            <p:strVal val="#ppt_y"/>
                                          </p:val>
                                        </p:tav>
                                      </p:tavLst>
                                    </p:anim>
                                  </p:childTnLst>
                                </p:cTn>
                              </p:par>
                            </p:childTnLst>
                          </p:cTn>
                        </p:par>
                        <p:par>
                          <p:cTn id="103" fill="hold">
                            <p:stCondLst>
                              <p:cond delay="15000"/>
                            </p:stCondLst>
                            <p:childTnLst>
                              <p:par>
                                <p:cTn id="104" presetID="10" presetClass="entr" presetSubtype="0"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400"/>
                                        <p:tgtEl>
                                          <p:spTgt spid="52"/>
                                        </p:tgtEl>
                                      </p:cBhvr>
                                    </p:animEffect>
                                  </p:childTnLst>
                                </p:cTn>
                              </p:par>
                            </p:childTnLst>
                          </p:cTn>
                        </p:par>
                        <p:par>
                          <p:cTn id="107" fill="hold">
                            <p:stCondLst>
                              <p:cond delay="15500"/>
                            </p:stCondLst>
                            <p:childTnLst>
                              <p:par>
                                <p:cTn id="108" presetID="22" presetClass="entr" presetSubtype="1" fill="hold" grpId="0" nodeType="afterEffect">
                                  <p:stCondLst>
                                    <p:cond delay="0"/>
                                  </p:stCondLst>
                                  <p:childTnLst>
                                    <p:set>
                                      <p:cBhvr>
                                        <p:cTn id="109" dur="1" fill="hold">
                                          <p:stCondLst>
                                            <p:cond delay="0"/>
                                          </p:stCondLst>
                                        </p:cTn>
                                        <p:tgtEl>
                                          <p:spTgt spid="53"/>
                                        </p:tgtEl>
                                        <p:attrNameLst>
                                          <p:attrName>style.visibility</p:attrName>
                                        </p:attrNameLst>
                                      </p:cBhvr>
                                      <p:to>
                                        <p:strVal val="visible"/>
                                      </p:to>
                                    </p:set>
                                    <p:animEffect transition="in" filter="wipe(up)">
                                      <p:cBhvr>
                                        <p:cTn id="110" dur="400"/>
                                        <p:tgtEl>
                                          <p:spTgt spid="53"/>
                                        </p:tgtEl>
                                      </p:cBhvr>
                                    </p:animEffect>
                                  </p:childTnLst>
                                </p:cTn>
                              </p:par>
                            </p:childTnLst>
                          </p:cTn>
                        </p:par>
                        <p:par>
                          <p:cTn id="111" fill="hold">
                            <p:stCondLst>
                              <p:cond delay="16000"/>
                            </p:stCondLst>
                            <p:childTnLst>
                              <p:par>
                                <p:cTn id="112" presetID="22" presetClass="entr" presetSubtype="1" fill="hold" grpId="0" nodeType="afterEffect">
                                  <p:stCondLst>
                                    <p:cond delay="0"/>
                                  </p:stCondLst>
                                  <p:childTnLst>
                                    <p:set>
                                      <p:cBhvr>
                                        <p:cTn id="113" dur="1" fill="hold">
                                          <p:stCondLst>
                                            <p:cond delay="0"/>
                                          </p:stCondLst>
                                        </p:cTn>
                                        <p:tgtEl>
                                          <p:spTgt spid="54"/>
                                        </p:tgtEl>
                                        <p:attrNameLst>
                                          <p:attrName>style.visibility</p:attrName>
                                        </p:attrNameLst>
                                      </p:cBhvr>
                                      <p:to>
                                        <p:strVal val="visible"/>
                                      </p:to>
                                    </p:set>
                                    <p:animEffect transition="in" filter="wipe(up)">
                                      <p:cBhvr>
                                        <p:cTn id="114" dur="400"/>
                                        <p:tgtEl>
                                          <p:spTgt spid="54"/>
                                        </p:tgtEl>
                                      </p:cBhvr>
                                    </p:animEffect>
                                  </p:childTnLst>
                                </p:cTn>
                              </p:par>
                            </p:childTnLst>
                          </p:cTn>
                        </p:par>
                        <p:par>
                          <p:cTn id="115" fill="hold">
                            <p:stCondLst>
                              <p:cond delay="16500"/>
                            </p:stCondLst>
                            <p:childTnLst>
                              <p:par>
                                <p:cTn id="116" presetID="22" presetClass="entr" presetSubtype="1" fill="hold" grpId="0" nodeType="after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wipe(up)">
                                      <p:cBhvr>
                                        <p:cTn id="118" dur="400"/>
                                        <p:tgtEl>
                                          <p:spTgt spid="55"/>
                                        </p:tgtEl>
                                      </p:cBhvr>
                                    </p:animEffect>
                                  </p:childTnLst>
                                </p:cTn>
                              </p:par>
                            </p:childTnLst>
                          </p:cTn>
                        </p:par>
                        <p:par>
                          <p:cTn id="119" fill="hold">
                            <p:stCondLst>
                              <p:cond delay="17000"/>
                            </p:stCondLst>
                            <p:childTnLst>
                              <p:par>
                                <p:cTn id="120" presetID="22" presetClass="entr" presetSubtype="1" fill="hold" grpId="0" nodeType="after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wipe(up)">
                                      <p:cBhvr>
                                        <p:cTn id="122" dur="400"/>
                                        <p:tgtEl>
                                          <p:spTgt spid="56"/>
                                        </p:tgtEl>
                                      </p:cBhvr>
                                    </p:animEffect>
                                  </p:childTnLst>
                                </p:cTn>
                              </p:par>
                            </p:childTnLst>
                          </p:cTn>
                        </p:par>
                        <p:par>
                          <p:cTn id="123" fill="hold">
                            <p:stCondLst>
                              <p:cond delay="17500"/>
                            </p:stCondLst>
                            <p:childTnLst>
                              <p:par>
                                <p:cTn id="124" presetID="21" presetClass="entr" presetSubtype="1"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heel(1)">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P spid="41" grpId="0" animBg="1"/>
      <p:bldP spid="42" grpId="0"/>
      <p:bldP spid="43" grpId="0" animBg="1"/>
      <p:bldP spid="44" grpId="0"/>
      <p:bldP spid="45" grpId="0" animBg="1"/>
      <p:bldP spid="46" grpId="0"/>
      <p:bldP spid="47" grpId="0" animBg="1"/>
      <p:bldP spid="48" grpId="0"/>
      <p:bldP spid="49" grpId="0" animBg="1"/>
      <p:bldP spid="50" grpId="0"/>
      <p:bldP spid="51" grpId="0" animBg="1"/>
      <p:bldP spid="52" grpId="0"/>
      <p:bldP spid="53" grpId="0"/>
      <p:bldP spid="54" grpId="0"/>
      <p:bldP spid="55" grpId="0"/>
      <p:bldP spid="56"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56372"/>
            <a:chOff x="516805" y="297241"/>
            <a:chExt cx="822771" cy="856372"/>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43873" y="422131"/>
              <a:ext cx="561371"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荣誉奖项</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130423" y="-4180143"/>
            <a:ext cx="358548" cy="13135433"/>
          </a:xfrm>
          <a:prstGeom prst="rect">
            <a:avLst/>
          </a:prstGeom>
        </p:spPr>
      </p:pic>
      <p:cxnSp>
        <p:nvCxnSpPr>
          <p:cNvPr id="10" name="直接连接符 9"/>
          <p:cNvCxnSpPr/>
          <p:nvPr/>
        </p:nvCxnSpPr>
        <p:spPr>
          <a:xfrm>
            <a:off x="5981464" y="2269660"/>
            <a:ext cx="0" cy="102083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937353" y="2269660"/>
            <a:ext cx="0" cy="123200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8017501" y="2269660"/>
            <a:ext cx="0" cy="123200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a:off x="10053538" y="2269660"/>
            <a:ext cx="0" cy="102083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909390" y="2269660"/>
            <a:ext cx="0" cy="1020839"/>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椭圆 14"/>
          <p:cNvSpPr/>
          <p:nvPr/>
        </p:nvSpPr>
        <p:spPr>
          <a:xfrm>
            <a:off x="5369474" y="2889671"/>
            <a:ext cx="1223983" cy="122398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椭圆 15"/>
          <p:cNvSpPr/>
          <p:nvPr/>
        </p:nvSpPr>
        <p:spPr>
          <a:xfrm>
            <a:off x="7405511" y="3253923"/>
            <a:ext cx="1223983" cy="122398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7" name="椭圆 16"/>
          <p:cNvSpPr/>
          <p:nvPr/>
        </p:nvSpPr>
        <p:spPr>
          <a:xfrm>
            <a:off x="3333438" y="3253923"/>
            <a:ext cx="1223983" cy="122398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椭圆 17"/>
          <p:cNvSpPr/>
          <p:nvPr/>
        </p:nvSpPr>
        <p:spPr>
          <a:xfrm>
            <a:off x="9441548" y="2749713"/>
            <a:ext cx="1223983" cy="122398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9" name="椭圆 18"/>
          <p:cNvSpPr/>
          <p:nvPr/>
        </p:nvSpPr>
        <p:spPr>
          <a:xfrm>
            <a:off x="1297400" y="2749713"/>
            <a:ext cx="1223983" cy="1223983"/>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0913" y="3079205"/>
            <a:ext cx="636955" cy="63695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33716" y="3547435"/>
            <a:ext cx="636955" cy="63695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62986" y="3205887"/>
            <a:ext cx="636955" cy="63695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13864" y="3572065"/>
            <a:ext cx="636955" cy="63695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49901" y="3079205"/>
            <a:ext cx="636955" cy="63695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43"/>
          <p:cNvSpPr txBox="1"/>
          <p:nvPr/>
        </p:nvSpPr>
        <p:spPr>
          <a:xfrm>
            <a:off x="1244339" y="4477905"/>
            <a:ext cx="2005677" cy="379656"/>
          </a:xfrm>
          <a:prstGeom prst="rect">
            <a:avLst/>
          </a:prstGeom>
          <a:noFill/>
        </p:spPr>
        <p:txBody>
          <a:bodyPr wrap="none" rtlCol="0">
            <a:spAutoFit/>
          </a:bodyPr>
          <a:lstStyle/>
          <a:p>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2002</a:t>
            </a:r>
            <a:r>
              <a:rPr lang="zh-CN" altLang="en-US"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年</a:t>
            </a:r>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endPar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26" name="TextBox 44"/>
          <p:cNvSpPr txBox="1"/>
          <p:nvPr/>
        </p:nvSpPr>
        <p:spPr>
          <a:xfrm>
            <a:off x="1205244" y="5095835"/>
            <a:ext cx="971741" cy="748795"/>
          </a:xfrm>
          <a:prstGeom prst="rect">
            <a:avLst/>
          </a:prstGeom>
          <a:noFill/>
        </p:spPr>
        <p:txBody>
          <a:bodyPr wrap="none" rtlCol="0">
            <a:spAutoFit/>
          </a:bodyPr>
          <a:lstStyle/>
          <a:p>
            <a:r>
              <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XX</a:t>
            </a:r>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市五一</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劳动奖章</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27" name="TextBox 45"/>
          <p:cNvSpPr txBox="1"/>
          <p:nvPr/>
        </p:nvSpPr>
        <p:spPr>
          <a:xfrm>
            <a:off x="3242059" y="4737342"/>
            <a:ext cx="2066591" cy="379656"/>
          </a:xfrm>
          <a:prstGeom prst="rect">
            <a:avLst/>
          </a:prstGeom>
          <a:noFill/>
        </p:spPr>
        <p:txBody>
          <a:bodyPr wrap="none" rtlCol="0">
            <a:spAutoFit/>
          </a:bodyPr>
          <a:lstStyle/>
          <a:p>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2008</a:t>
            </a:r>
            <a:r>
              <a:rPr lang="zh-CN" altLang="en-US"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年</a:t>
            </a:r>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endPar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28" name="TextBox 46"/>
          <p:cNvSpPr txBox="1"/>
          <p:nvPr/>
        </p:nvSpPr>
        <p:spPr>
          <a:xfrm>
            <a:off x="3202964" y="5355272"/>
            <a:ext cx="971741" cy="748795"/>
          </a:xfrm>
          <a:prstGeom prst="rect">
            <a:avLst/>
          </a:prstGeom>
          <a:noFill/>
        </p:spPr>
        <p:txBody>
          <a:bodyPr wrap="none" rtlCol="0">
            <a:spAutoFit/>
          </a:bodyPr>
          <a:lstStyle/>
          <a:p>
            <a:r>
              <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XX</a:t>
            </a:r>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市五一</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劳动奖章</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29" name="TextBox 47"/>
          <p:cNvSpPr txBox="1"/>
          <p:nvPr/>
        </p:nvSpPr>
        <p:spPr>
          <a:xfrm>
            <a:off x="5286170" y="4328414"/>
            <a:ext cx="2161169" cy="379656"/>
          </a:xfrm>
          <a:prstGeom prst="rect">
            <a:avLst/>
          </a:prstGeom>
          <a:noFill/>
        </p:spPr>
        <p:txBody>
          <a:bodyPr wrap="none" rtlCol="0">
            <a:spAutoFit/>
          </a:bodyPr>
          <a:lstStyle/>
          <a:p>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2010</a:t>
            </a:r>
            <a:r>
              <a:rPr lang="zh-CN" altLang="en-US"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年</a:t>
            </a:r>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endPar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0" name="TextBox 48"/>
          <p:cNvSpPr txBox="1"/>
          <p:nvPr/>
        </p:nvSpPr>
        <p:spPr>
          <a:xfrm>
            <a:off x="5247075" y="4946344"/>
            <a:ext cx="971741" cy="748795"/>
          </a:xfrm>
          <a:prstGeom prst="rect">
            <a:avLst/>
          </a:prstGeom>
          <a:noFill/>
        </p:spPr>
        <p:txBody>
          <a:bodyPr wrap="none" rtlCol="0">
            <a:spAutoFit/>
          </a:bodyPr>
          <a:lstStyle/>
          <a:p>
            <a:r>
              <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XX</a:t>
            </a:r>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市五一</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劳动奖章</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1" name="TextBox 49"/>
          <p:cNvSpPr txBox="1"/>
          <p:nvPr/>
        </p:nvSpPr>
        <p:spPr>
          <a:xfrm>
            <a:off x="7416994" y="4737341"/>
            <a:ext cx="1944763" cy="379656"/>
          </a:xfrm>
          <a:prstGeom prst="rect">
            <a:avLst/>
          </a:prstGeom>
          <a:noFill/>
        </p:spPr>
        <p:txBody>
          <a:bodyPr wrap="none" rtlCol="0">
            <a:spAutoFit/>
          </a:bodyPr>
          <a:lstStyle/>
          <a:p>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2012---</a:t>
            </a:r>
            <a:endPar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2" name="TextBox 50"/>
          <p:cNvSpPr txBox="1"/>
          <p:nvPr/>
        </p:nvSpPr>
        <p:spPr>
          <a:xfrm>
            <a:off x="7377899" y="5355271"/>
            <a:ext cx="971741" cy="748795"/>
          </a:xfrm>
          <a:prstGeom prst="rect">
            <a:avLst/>
          </a:prstGeom>
          <a:noFill/>
        </p:spPr>
        <p:txBody>
          <a:bodyPr wrap="none" rtlCol="0">
            <a:spAutoFit/>
          </a:bodyPr>
          <a:lstStyle/>
          <a:p>
            <a:r>
              <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XX</a:t>
            </a:r>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市五一</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劳动奖章</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3" name="TextBox 51"/>
          <p:cNvSpPr txBox="1"/>
          <p:nvPr/>
        </p:nvSpPr>
        <p:spPr>
          <a:xfrm>
            <a:off x="9480643" y="4245565"/>
            <a:ext cx="2031325" cy="379656"/>
          </a:xfrm>
          <a:prstGeom prst="rect">
            <a:avLst/>
          </a:prstGeom>
          <a:noFill/>
        </p:spPr>
        <p:txBody>
          <a:bodyPr wrap="none" rtlCol="0">
            <a:spAutoFit/>
          </a:bodyPr>
          <a:lstStyle/>
          <a:p>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2015</a:t>
            </a:r>
            <a:r>
              <a:rPr lang="zh-CN" altLang="en-US"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年</a:t>
            </a:r>
            <a:r>
              <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endParaRPr lang="en-US" altLang="zh-CN" sz="1865" dirty="0">
              <a:solidFill>
                <a:srgbClr val="13CCE0"/>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4" name="TextBox 52"/>
          <p:cNvSpPr txBox="1"/>
          <p:nvPr/>
        </p:nvSpPr>
        <p:spPr>
          <a:xfrm>
            <a:off x="9441548" y="4863495"/>
            <a:ext cx="971741" cy="748795"/>
          </a:xfrm>
          <a:prstGeom prst="rect">
            <a:avLst/>
          </a:prstGeom>
          <a:noFill/>
        </p:spPr>
        <p:txBody>
          <a:bodyPr wrap="none" rtlCol="0">
            <a:spAutoFit/>
          </a:bodyPr>
          <a:lstStyle/>
          <a:p>
            <a:r>
              <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XX</a:t>
            </a:r>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市五一</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r>
              <a:rPr lang="zh-CN" altLang="en-US" sz="2135" dirty="0">
                <a:latin typeface="方正兰亭细黑_GBK_M" panose="02010600010101010101" pitchFamily="2" charset="2"/>
                <a:ea typeface="方正兰亭细黑_GBK_M" panose="02010600010101010101" pitchFamily="2" charset="2"/>
                <a:cs typeface="方正兰亭细黑_GBK_M" panose="02010600010101010101" pitchFamily="2" charset="2"/>
              </a:rPr>
              <a:t>劳动奖章</a:t>
            </a:r>
            <a:endParaRPr lang="en-US" altLang="zh-CN" sz="2135" dirty="0">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35" name="文本框 34"/>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2000"/>
                                        <p:tgtEl>
                                          <p:spTgt spid="7"/>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3000"/>
                            </p:stCondLst>
                            <p:childTnLst>
                              <p:par>
                                <p:cTn id="19" presetID="45"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800"/>
                                        <p:tgtEl>
                                          <p:spTgt spid="24"/>
                                        </p:tgtEl>
                                      </p:cBhvr>
                                    </p:animEffect>
                                    <p:anim calcmode="lin" valueType="num">
                                      <p:cBhvr>
                                        <p:cTn id="22" dur="800" fill="hold"/>
                                        <p:tgtEl>
                                          <p:spTgt spid="24"/>
                                        </p:tgtEl>
                                        <p:attrNameLst>
                                          <p:attrName>ppt_w</p:attrName>
                                        </p:attrNameLst>
                                      </p:cBhvr>
                                      <p:tavLst>
                                        <p:tav tm="0" fmla="#ppt_w*sin(2.5*pi*$)">
                                          <p:val>
                                            <p:fltVal val="0"/>
                                          </p:val>
                                        </p:tav>
                                        <p:tav tm="100000">
                                          <p:val>
                                            <p:fltVal val="1"/>
                                          </p:val>
                                        </p:tav>
                                      </p:tavLst>
                                    </p:anim>
                                    <p:anim calcmode="lin" valueType="num">
                                      <p:cBhvr>
                                        <p:cTn id="23" dur="800" fill="hold"/>
                                        <p:tgtEl>
                                          <p:spTgt spid="24"/>
                                        </p:tgtEl>
                                        <p:attrNameLst>
                                          <p:attrName>ppt_h</p:attrName>
                                        </p:attrNameLst>
                                      </p:cBhvr>
                                      <p:tavLst>
                                        <p:tav tm="0">
                                          <p:val>
                                            <p:strVal val="#ppt_h"/>
                                          </p:val>
                                        </p:tav>
                                        <p:tav tm="100000">
                                          <p:val>
                                            <p:strVal val="#ppt_h"/>
                                          </p:val>
                                        </p:tav>
                                      </p:tavLst>
                                    </p:anim>
                                  </p:childTnLst>
                                </p:cTn>
                              </p:par>
                            </p:childTnLst>
                          </p:cTn>
                        </p:par>
                        <p:par>
                          <p:cTn id="24" fill="hold">
                            <p:stCondLst>
                              <p:cond delay="4000"/>
                            </p:stCondLst>
                            <p:childTnLst>
                              <p:par>
                                <p:cTn id="25" presetID="2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450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5000"/>
                            </p:stCondLst>
                            <p:childTnLst>
                              <p:par>
                                <p:cTn id="35" presetID="45"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800"/>
                                        <p:tgtEl>
                                          <p:spTgt spid="23"/>
                                        </p:tgtEl>
                                      </p:cBhvr>
                                    </p:animEffect>
                                    <p:anim calcmode="lin" valueType="num">
                                      <p:cBhvr>
                                        <p:cTn id="38" dur="800" fill="hold"/>
                                        <p:tgtEl>
                                          <p:spTgt spid="23"/>
                                        </p:tgtEl>
                                        <p:attrNameLst>
                                          <p:attrName>ppt_w</p:attrName>
                                        </p:attrNameLst>
                                      </p:cBhvr>
                                      <p:tavLst>
                                        <p:tav tm="0" fmla="#ppt_w*sin(2.5*pi*$)">
                                          <p:val>
                                            <p:fltVal val="0"/>
                                          </p:val>
                                        </p:tav>
                                        <p:tav tm="100000">
                                          <p:val>
                                            <p:fltVal val="1"/>
                                          </p:val>
                                        </p:tav>
                                      </p:tavLst>
                                    </p:anim>
                                    <p:anim calcmode="lin" valueType="num">
                                      <p:cBhvr>
                                        <p:cTn id="39" dur="800" fill="hold"/>
                                        <p:tgtEl>
                                          <p:spTgt spid="23"/>
                                        </p:tgtEl>
                                        <p:attrNameLst>
                                          <p:attrName>ppt_h</p:attrName>
                                        </p:attrNameLst>
                                      </p:cBhvr>
                                      <p:tavLst>
                                        <p:tav tm="0">
                                          <p:val>
                                            <p:strVal val="#ppt_h"/>
                                          </p:val>
                                        </p:tav>
                                        <p:tav tm="100000">
                                          <p:val>
                                            <p:strVal val="#ppt_h"/>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65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7000"/>
                            </p:stCondLst>
                            <p:childTnLst>
                              <p:par>
                                <p:cTn id="51" presetID="45"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800"/>
                                        <p:tgtEl>
                                          <p:spTgt spid="22"/>
                                        </p:tgtEl>
                                      </p:cBhvr>
                                    </p:animEffect>
                                    <p:anim calcmode="lin" valueType="num">
                                      <p:cBhvr>
                                        <p:cTn id="54" dur="800" fill="hold"/>
                                        <p:tgtEl>
                                          <p:spTgt spid="22"/>
                                        </p:tgtEl>
                                        <p:attrNameLst>
                                          <p:attrName>ppt_w</p:attrName>
                                        </p:attrNameLst>
                                      </p:cBhvr>
                                      <p:tavLst>
                                        <p:tav tm="0" fmla="#ppt_w*sin(2.5*pi*$)">
                                          <p:val>
                                            <p:fltVal val="0"/>
                                          </p:val>
                                        </p:tav>
                                        <p:tav tm="100000">
                                          <p:val>
                                            <p:fltVal val="1"/>
                                          </p:val>
                                        </p:tav>
                                      </p:tavLst>
                                    </p:anim>
                                    <p:anim calcmode="lin" valueType="num">
                                      <p:cBhvr>
                                        <p:cTn id="55" dur="800" fill="hold"/>
                                        <p:tgtEl>
                                          <p:spTgt spid="22"/>
                                        </p:tgtEl>
                                        <p:attrNameLst>
                                          <p:attrName>ppt_h</p:attrName>
                                        </p:attrNameLst>
                                      </p:cBhvr>
                                      <p:tavLst>
                                        <p:tav tm="0">
                                          <p:val>
                                            <p:strVal val="#ppt_h"/>
                                          </p:val>
                                        </p:tav>
                                        <p:tav tm="100000">
                                          <p:val>
                                            <p:strVal val="#ppt_h"/>
                                          </p:val>
                                        </p:tav>
                                      </p:tavLst>
                                    </p:anim>
                                  </p:childTnLst>
                                </p:cTn>
                              </p:par>
                            </p:childTnLst>
                          </p:cTn>
                        </p:par>
                        <p:par>
                          <p:cTn id="56" fill="hold">
                            <p:stCondLst>
                              <p:cond delay="8000"/>
                            </p:stCondLst>
                            <p:childTnLst>
                              <p:par>
                                <p:cTn id="57" presetID="22" presetClass="entr" presetSubtype="1"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par>
                          <p:cTn id="60" fill="hold">
                            <p:stCondLst>
                              <p:cond delay="8500"/>
                            </p:stCondLst>
                            <p:childTnLst>
                              <p:par>
                                <p:cTn id="61" presetID="5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childTnLst>
                          </p:cTn>
                        </p:par>
                        <p:par>
                          <p:cTn id="66" fill="hold">
                            <p:stCondLst>
                              <p:cond delay="9000"/>
                            </p:stCondLst>
                            <p:childTnLst>
                              <p:par>
                                <p:cTn id="67" presetID="45"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800"/>
                                        <p:tgtEl>
                                          <p:spTgt spid="21"/>
                                        </p:tgtEl>
                                      </p:cBhvr>
                                    </p:animEffect>
                                    <p:anim calcmode="lin" valueType="num">
                                      <p:cBhvr>
                                        <p:cTn id="70" dur="800" fill="hold"/>
                                        <p:tgtEl>
                                          <p:spTgt spid="21"/>
                                        </p:tgtEl>
                                        <p:attrNameLst>
                                          <p:attrName>ppt_w</p:attrName>
                                        </p:attrNameLst>
                                      </p:cBhvr>
                                      <p:tavLst>
                                        <p:tav tm="0" fmla="#ppt_w*sin(2.5*pi*$)">
                                          <p:val>
                                            <p:fltVal val="0"/>
                                          </p:val>
                                        </p:tav>
                                        <p:tav tm="100000">
                                          <p:val>
                                            <p:fltVal val="1"/>
                                          </p:val>
                                        </p:tav>
                                      </p:tavLst>
                                    </p:anim>
                                    <p:anim calcmode="lin" valueType="num">
                                      <p:cBhvr>
                                        <p:cTn id="71" dur="800" fill="hold"/>
                                        <p:tgtEl>
                                          <p:spTgt spid="21"/>
                                        </p:tgtEl>
                                        <p:attrNameLst>
                                          <p:attrName>ppt_h</p:attrName>
                                        </p:attrNameLst>
                                      </p:cBhvr>
                                      <p:tavLst>
                                        <p:tav tm="0">
                                          <p:val>
                                            <p:strVal val="#ppt_h"/>
                                          </p:val>
                                        </p:tav>
                                        <p:tav tm="100000">
                                          <p:val>
                                            <p:strVal val="#ppt_h"/>
                                          </p:val>
                                        </p:tav>
                                      </p:tavLst>
                                    </p:anim>
                                  </p:childTnLst>
                                </p:cTn>
                              </p:par>
                            </p:childTnLst>
                          </p:cTn>
                        </p:par>
                        <p:par>
                          <p:cTn id="72" fill="hold">
                            <p:stCondLst>
                              <p:cond delay="10000"/>
                            </p:stCondLst>
                            <p:childTnLst>
                              <p:par>
                                <p:cTn id="73" presetID="22" presetClass="entr" presetSubtype="1"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up)">
                                      <p:cBhvr>
                                        <p:cTn id="75" dur="500"/>
                                        <p:tgtEl>
                                          <p:spTgt spid="14"/>
                                        </p:tgtEl>
                                      </p:cBhvr>
                                    </p:animEffect>
                                  </p:childTnLst>
                                </p:cTn>
                              </p:par>
                            </p:childTnLst>
                          </p:cTn>
                        </p:par>
                        <p:par>
                          <p:cTn id="76" fill="hold">
                            <p:stCondLst>
                              <p:cond delay="10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11000"/>
                            </p:stCondLst>
                            <p:childTnLst>
                              <p:par>
                                <p:cTn id="83" presetID="45" presetClass="entr" presetSubtype="0"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800"/>
                                        <p:tgtEl>
                                          <p:spTgt spid="20"/>
                                        </p:tgtEl>
                                      </p:cBhvr>
                                    </p:animEffect>
                                    <p:anim calcmode="lin" valueType="num">
                                      <p:cBhvr>
                                        <p:cTn id="86" dur="800" fill="hold"/>
                                        <p:tgtEl>
                                          <p:spTgt spid="20"/>
                                        </p:tgtEl>
                                        <p:attrNameLst>
                                          <p:attrName>ppt_w</p:attrName>
                                        </p:attrNameLst>
                                      </p:cBhvr>
                                      <p:tavLst>
                                        <p:tav tm="0" fmla="#ppt_w*sin(2.5*pi*$)">
                                          <p:val>
                                            <p:fltVal val="0"/>
                                          </p:val>
                                        </p:tav>
                                        <p:tav tm="100000">
                                          <p:val>
                                            <p:fltVal val="1"/>
                                          </p:val>
                                        </p:tav>
                                      </p:tavLst>
                                    </p:anim>
                                    <p:anim calcmode="lin" valueType="num">
                                      <p:cBhvr>
                                        <p:cTn id="87" dur="800" fill="hold"/>
                                        <p:tgtEl>
                                          <p:spTgt spid="20"/>
                                        </p:tgtEl>
                                        <p:attrNameLst>
                                          <p:attrName>ppt_h</p:attrName>
                                        </p:attrNameLst>
                                      </p:cBhvr>
                                      <p:tavLst>
                                        <p:tav tm="0">
                                          <p:val>
                                            <p:strVal val="#ppt_h"/>
                                          </p:val>
                                        </p:tav>
                                        <p:tav tm="100000">
                                          <p:val>
                                            <p:strVal val="#ppt_h"/>
                                          </p:val>
                                        </p:tav>
                                      </p:tavLst>
                                    </p:anim>
                                  </p:childTnLst>
                                </p:cTn>
                              </p:par>
                              <p:par>
                                <p:cTn id="88" presetID="12" presetClass="entr" presetSubtype="4"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p:tgtEl>
                                          <p:spTgt spid="26"/>
                                        </p:tgtEl>
                                        <p:attrNameLst>
                                          <p:attrName>ppt_y</p:attrName>
                                        </p:attrNameLst>
                                      </p:cBhvr>
                                      <p:tavLst>
                                        <p:tav tm="0">
                                          <p:val>
                                            <p:strVal val="#ppt_y+#ppt_h*1.125000"/>
                                          </p:val>
                                        </p:tav>
                                        <p:tav tm="100000">
                                          <p:val>
                                            <p:strVal val="#ppt_y"/>
                                          </p:val>
                                        </p:tav>
                                      </p:tavLst>
                                    </p:anim>
                                    <p:animEffect transition="in" filter="wipe(up)">
                                      <p:cBhvr>
                                        <p:cTn id="91" dur="500"/>
                                        <p:tgtEl>
                                          <p:spTgt spid="26"/>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500"/>
                                        <p:tgtEl>
                                          <p:spTgt spid="25"/>
                                        </p:tgtEl>
                                        <p:attrNameLst>
                                          <p:attrName>ppt_y</p:attrName>
                                        </p:attrNameLst>
                                      </p:cBhvr>
                                      <p:tavLst>
                                        <p:tav tm="0">
                                          <p:val>
                                            <p:strVal val="#ppt_y+#ppt_h*1.125000"/>
                                          </p:val>
                                        </p:tav>
                                        <p:tav tm="100000">
                                          <p:val>
                                            <p:strVal val="#ppt_y"/>
                                          </p:val>
                                        </p:tav>
                                      </p:tavLst>
                                    </p:anim>
                                    <p:animEffect transition="in" filter="wipe(up)">
                                      <p:cBhvr>
                                        <p:cTn id="95" dur="500"/>
                                        <p:tgtEl>
                                          <p:spTgt spid="25"/>
                                        </p:tgtEl>
                                      </p:cBhvr>
                                    </p:animEffect>
                                  </p:childTnLst>
                                </p:cTn>
                              </p:par>
                              <p:par>
                                <p:cTn id="96" presetID="12" presetClass="entr" presetSubtype="4"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additive="base">
                                        <p:cTn id="98" dur="500"/>
                                        <p:tgtEl>
                                          <p:spTgt spid="28"/>
                                        </p:tgtEl>
                                        <p:attrNameLst>
                                          <p:attrName>ppt_y</p:attrName>
                                        </p:attrNameLst>
                                      </p:cBhvr>
                                      <p:tavLst>
                                        <p:tav tm="0">
                                          <p:val>
                                            <p:strVal val="#ppt_y+#ppt_h*1.125000"/>
                                          </p:val>
                                        </p:tav>
                                        <p:tav tm="100000">
                                          <p:val>
                                            <p:strVal val="#ppt_y"/>
                                          </p:val>
                                        </p:tav>
                                      </p:tavLst>
                                    </p:anim>
                                    <p:animEffect transition="in" filter="wipe(up)">
                                      <p:cBhvr>
                                        <p:cTn id="99" dur="500"/>
                                        <p:tgtEl>
                                          <p:spTgt spid="28"/>
                                        </p:tgtEl>
                                      </p:cBhvr>
                                    </p:animEffect>
                                  </p:childTnLst>
                                </p:cTn>
                              </p:par>
                              <p:par>
                                <p:cTn id="100" presetID="12" presetClass="entr" presetSubtype="4"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p:tgtEl>
                                          <p:spTgt spid="27"/>
                                        </p:tgtEl>
                                        <p:attrNameLst>
                                          <p:attrName>ppt_y</p:attrName>
                                        </p:attrNameLst>
                                      </p:cBhvr>
                                      <p:tavLst>
                                        <p:tav tm="0">
                                          <p:val>
                                            <p:strVal val="#ppt_y+#ppt_h*1.125000"/>
                                          </p:val>
                                        </p:tav>
                                        <p:tav tm="100000">
                                          <p:val>
                                            <p:strVal val="#ppt_y"/>
                                          </p:val>
                                        </p:tav>
                                      </p:tavLst>
                                    </p:anim>
                                    <p:animEffect transition="in" filter="wipe(up)">
                                      <p:cBhvr>
                                        <p:cTn id="103" dur="500"/>
                                        <p:tgtEl>
                                          <p:spTgt spid="27"/>
                                        </p:tgtEl>
                                      </p:cBhvr>
                                    </p:animEffect>
                                  </p:childTnLst>
                                </p:cTn>
                              </p:par>
                              <p:par>
                                <p:cTn id="104" presetID="12" presetClass="entr" presetSubtype="4"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500"/>
                                        <p:tgtEl>
                                          <p:spTgt spid="30"/>
                                        </p:tgtEl>
                                        <p:attrNameLst>
                                          <p:attrName>ppt_y</p:attrName>
                                        </p:attrNameLst>
                                      </p:cBhvr>
                                      <p:tavLst>
                                        <p:tav tm="0">
                                          <p:val>
                                            <p:strVal val="#ppt_y+#ppt_h*1.125000"/>
                                          </p:val>
                                        </p:tav>
                                        <p:tav tm="100000">
                                          <p:val>
                                            <p:strVal val="#ppt_y"/>
                                          </p:val>
                                        </p:tav>
                                      </p:tavLst>
                                    </p:anim>
                                    <p:animEffect transition="in" filter="wipe(up)">
                                      <p:cBhvr>
                                        <p:cTn id="107" dur="500"/>
                                        <p:tgtEl>
                                          <p:spTgt spid="30"/>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additive="base">
                                        <p:cTn id="110" dur="500"/>
                                        <p:tgtEl>
                                          <p:spTgt spid="29"/>
                                        </p:tgtEl>
                                        <p:attrNameLst>
                                          <p:attrName>ppt_y</p:attrName>
                                        </p:attrNameLst>
                                      </p:cBhvr>
                                      <p:tavLst>
                                        <p:tav tm="0">
                                          <p:val>
                                            <p:strVal val="#ppt_y+#ppt_h*1.125000"/>
                                          </p:val>
                                        </p:tav>
                                        <p:tav tm="100000">
                                          <p:val>
                                            <p:strVal val="#ppt_y"/>
                                          </p:val>
                                        </p:tav>
                                      </p:tavLst>
                                    </p:anim>
                                    <p:animEffect transition="in" filter="wipe(up)">
                                      <p:cBhvr>
                                        <p:cTn id="111" dur="500"/>
                                        <p:tgtEl>
                                          <p:spTgt spid="29"/>
                                        </p:tgtEl>
                                      </p:cBhvr>
                                    </p:animEffect>
                                  </p:childTnLst>
                                </p:cTn>
                              </p:par>
                              <p:par>
                                <p:cTn id="112" presetID="12" presetClass="entr" presetSubtype="4" fill="hold" grpId="0" nodeType="withEffect">
                                  <p:stCondLst>
                                    <p:cond delay="0"/>
                                  </p:stCondLst>
                                  <p:childTnLst>
                                    <p:set>
                                      <p:cBhvr>
                                        <p:cTn id="113" dur="1" fill="hold">
                                          <p:stCondLst>
                                            <p:cond delay="0"/>
                                          </p:stCondLst>
                                        </p:cTn>
                                        <p:tgtEl>
                                          <p:spTgt spid="32"/>
                                        </p:tgtEl>
                                        <p:attrNameLst>
                                          <p:attrName>style.visibility</p:attrName>
                                        </p:attrNameLst>
                                      </p:cBhvr>
                                      <p:to>
                                        <p:strVal val="visible"/>
                                      </p:to>
                                    </p:set>
                                    <p:anim calcmode="lin" valueType="num">
                                      <p:cBhvr additive="base">
                                        <p:cTn id="114" dur="500"/>
                                        <p:tgtEl>
                                          <p:spTgt spid="32"/>
                                        </p:tgtEl>
                                        <p:attrNameLst>
                                          <p:attrName>ppt_y</p:attrName>
                                        </p:attrNameLst>
                                      </p:cBhvr>
                                      <p:tavLst>
                                        <p:tav tm="0">
                                          <p:val>
                                            <p:strVal val="#ppt_y+#ppt_h*1.125000"/>
                                          </p:val>
                                        </p:tav>
                                        <p:tav tm="100000">
                                          <p:val>
                                            <p:strVal val="#ppt_y"/>
                                          </p:val>
                                        </p:tav>
                                      </p:tavLst>
                                    </p:anim>
                                    <p:animEffect transition="in" filter="wipe(up)">
                                      <p:cBhvr>
                                        <p:cTn id="115" dur="500"/>
                                        <p:tgtEl>
                                          <p:spTgt spid="32"/>
                                        </p:tgtEl>
                                      </p:cBhvr>
                                    </p:animEffect>
                                  </p:childTnLst>
                                </p:cTn>
                              </p:par>
                              <p:par>
                                <p:cTn id="116" presetID="12" presetClass="entr" presetSubtype="4"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 calcmode="lin" valueType="num">
                                      <p:cBhvr additive="base">
                                        <p:cTn id="118" dur="500"/>
                                        <p:tgtEl>
                                          <p:spTgt spid="31"/>
                                        </p:tgtEl>
                                        <p:attrNameLst>
                                          <p:attrName>ppt_y</p:attrName>
                                        </p:attrNameLst>
                                      </p:cBhvr>
                                      <p:tavLst>
                                        <p:tav tm="0">
                                          <p:val>
                                            <p:strVal val="#ppt_y+#ppt_h*1.125000"/>
                                          </p:val>
                                        </p:tav>
                                        <p:tav tm="100000">
                                          <p:val>
                                            <p:strVal val="#ppt_y"/>
                                          </p:val>
                                        </p:tav>
                                      </p:tavLst>
                                    </p:anim>
                                    <p:animEffect transition="in" filter="wipe(up)">
                                      <p:cBhvr>
                                        <p:cTn id="119" dur="500"/>
                                        <p:tgtEl>
                                          <p:spTgt spid="31"/>
                                        </p:tgtEl>
                                      </p:cBhvr>
                                    </p:animEffect>
                                  </p:childTnLst>
                                </p:cTn>
                              </p:par>
                              <p:par>
                                <p:cTn id="120" presetID="12" presetClass="entr" presetSubtype="4" fill="hold" grpId="0" nodeType="withEffect">
                                  <p:stCondLst>
                                    <p:cond delay="0"/>
                                  </p:stCondLst>
                                  <p:childTnLst>
                                    <p:set>
                                      <p:cBhvr>
                                        <p:cTn id="121" dur="1" fill="hold">
                                          <p:stCondLst>
                                            <p:cond delay="0"/>
                                          </p:stCondLst>
                                        </p:cTn>
                                        <p:tgtEl>
                                          <p:spTgt spid="34"/>
                                        </p:tgtEl>
                                        <p:attrNameLst>
                                          <p:attrName>style.visibility</p:attrName>
                                        </p:attrNameLst>
                                      </p:cBhvr>
                                      <p:to>
                                        <p:strVal val="visible"/>
                                      </p:to>
                                    </p:set>
                                    <p:anim calcmode="lin" valueType="num">
                                      <p:cBhvr additive="base">
                                        <p:cTn id="122" dur="500"/>
                                        <p:tgtEl>
                                          <p:spTgt spid="34"/>
                                        </p:tgtEl>
                                        <p:attrNameLst>
                                          <p:attrName>ppt_y</p:attrName>
                                        </p:attrNameLst>
                                      </p:cBhvr>
                                      <p:tavLst>
                                        <p:tav tm="0">
                                          <p:val>
                                            <p:strVal val="#ppt_y+#ppt_h*1.125000"/>
                                          </p:val>
                                        </p:tav>
                                        <p:tav tm="100000">
                                          <p:val>
                                            <p:strVal val="#ppt_y"/>
                                          </p:val>
                                        </p:tav>
                                      </p:tavLst>
                                    </p:anim>
                                    <p:animEffect transition="in" filter="wipe(up)">
                                      <p:cBhvr>
                                        <p:cTn id="123" dur="500"/>
                                        <p:tgtEl>
                                          <p:spTgt spid="34"/>
                                        </p:tgtEl>
                                      </p:cBhvr>
                                    </p:animEffect>
                                  </p:childTnLst>
                                </p:cTn>
                              </p:par>
                              <p:par>
                                <p:cTn id="124" presetID="12" presetClass="entr" presetSubtype="4"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 calcmode="lin" valueType="num">
                                      <p:cBhvr additive="base">
                                        <p:cTn id="126" dur="500"/>
                                        <p:tgtEl>
                                          <p:spTgt spid="33"/>
                                        </p:tgtEl>
                                        <p:attrNameLst>
                                          <p:attrName>ppt_y</p:attrName>
                                        </p:attrNameLst>
                                      </p:cBhvr>
                                      <p:tavLst>
                                        <p:tav tm="0">
                                          <p:val>
                                            <p:strVal val="#ppt_y+#ppt_h*1.125000"/>
                                          </p:val>
                                        </p:tav>
                                        <p:tav tm="100000">
                                          <p:val>
                                            <p:strVal val="#ppt_y"/>
                                          </p:val>
                                        </p:tav>
                                      </p:tavLst>
                                    </p:anim>
                                    <p:animEffect transition="in" filter="wipe(up)">
                                      <p:cBhvr>
                                        <p:cTn id="127" dur="500"/>
                                        <p:tgtEl>
                                          <p:spTgt spid="33"/>
                                        </p:tgtEl>
                                      </p:cBhvr>
                                    </p:animEffect>
                                  </p:childTnLst>
                                </p:cTn>
                              </p:par>
                            </p:childTnLst>
                          </p:cTn>
                        </p:par>
                        <p:par>
                          <p:cTn id="128" fill="hold">
                            <p:stCondLst>
                              <p:cond delay="12000"/>
                            </p:stCondLst>
                            <p:childTnLst>
                              <p:par>
                                <p:cTn id="129" presetID="21" presetClass="entr" presetSubtype="1" fill="hold" grpId="0"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wheel(1)">
                                      <p:cBhvr>
                                        <p:cTn id="1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5" grpId="0"/>
      <p:bldP spid="26" grpId="0"/>
      <p:bldP spid="27" grpId="0"/>
      <p:bldP spid="28" grpId="0"/>
      <p:bldP spid="29" grpId="0"/>
      <p:bldP spid="30" grpId="0"/>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56372"/>
            <a:chOff x="516805" y="297241"/>
            <a:chExt cx="822771" cy="856372"/>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43873" y="422131"/>
              <a:ext cx="561371"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语言能力</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5704703" y="1388940"/>
            <a:ext cx="358548" cy="3580326"/>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2254762" y="2460063"/>
            <a:ext cx="358548" cy="3580326"/>
          </a:xfrm>
          <a:prstGeom prst="rect">
            <a:avLst/>
          </a:prstGeom>
        </p:spPr>
      </p:pic>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9655771" y="2460063"/>
            <a:ext cx="358548" cy="3580326"/>
          </a:xfrm>
          <a:prstGeom prst="rect">
            <a:avLst/>
          </a:prstGeom>
        </p:spPr>
      </p:pic>
      <p:sp>
        <p:nvSpPr>
          <p:cNvPr id="9" name="椭圆 8"/>
          <p:cNvSpPr/>
          <p:nvPr/>
        </p:nvSpPr>
        <p:spPr>
          <a:xfrm>
            <a:off x="5282509" y="1849014"/>
            <a:ext cx="1107747" cy="11077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Freeform 168"/>
          <p:cNvSpPr>
            <a:spLocks noEditPoints="1"/>
          </p:cNvSpPr>
          <p:nvPr/>
        </p:nvSpPr>
        <p:spPr bwMode="auto">
          <a:xfrm>
            <a:off x="5560157" y="2072721"/>
            <a:ext cx="552451" cy="615951"/>
          </a:xfrm>
          <a:custGeom>
            <a:avLst/>
            <a:gdLst>
              <a:gd name="T0" fmla="*/ 55 w 110"/>
              <a:gd name="T1" fmla="*/ 41 h 123"/>
              <a:gd name="T2" fmla="*/ 75 w 110"/>
              <a:gd name="T3" fmla="*/ 31 h 123"/>
              <a:gd name="T4" fmla="*/ 99 w 110"/>
              <a:gd name="T5" fmla="*/ 86 h 123"/>
              <a:gd name="T6" fmla="*/ 97 w 110"/>
              <a:gd name="T7" fmla="*/ 88 h 123"/>
              <a:gd name="T8" fmla="*/ 101 w 110"/>
              <a:gd name="T9" fmla="*/ 96 h 123"/>
              <a:gd name="T10" fmla="*/ 94 w 110"/>
              <a:gd name="T11" fmla="*/ 99 h 123"/>
              <a:gd name="T12" fmla="*/ 90 w 110"/>
              <a:gd name="T13" fmla="*/ 91 h 123"/>
              <a:gd name="T14" fmla="*/ 87 w 110"/>
              <a:gd name="T15" fmla="*/ 93 h 123"/>
              <a:gd name="T16" fmla="*/ 55 w 110"/>
              <a:gd name="T17" fmla="*/ 41 h 123"/>
              <a:gd name="T18" fmla="*/ 0 w 110"/>
              <a:gd name="T19" fmla="*/ 108 h 123"/>
              <a:gd name="T20" fmla="*/ 3 w 110"/>
              <a:gd name="T21" fmla="*/ 115 h 123"/>
              <a:gd name="T22" fmla="*/ 31 w 110"/>
              <a:gd name="T23" fmla="*/ 105 h 123"/>
              <a:gd name="T24" fmla="*/ 30 w 110"/>
              <a:gd name="T25" fmla="*/ 121 h 123"/>
              <a:gd name="T26" fmla="*/ 110 w 110"/>
              <a:gd name="T27" fmla="*/ 105 h 123"/>
              <a:gd name="T28" fmla="*/ 108 w 110"/>
              <a:gd name="T29" fmla="*/ 98 h 123"/>
              <a:gd name="T30" fmla="*/ 36 w 110"/>
              <a:gd name="T31" fmla="*/ 113 h 123"/>
              <a:gd name="T32" fmla="*/ 55 w 110"/>
              <a:gd name="T33" fmla="*/ 96 h 123"/>
              <a:gd name="T34" fmla="*/ 52 w 110"/>
              <a:gd name="T35" fmla="*/ 89 h 123"/>
              <a:gd name="T36" fmla="*/ 0 w 110"/>
              <a:gd name="T37" fmla="*/ 108 h 123"/>
              <a:gd name="T38" fmla="*/ 60 w 110"/>
              <a:gd name="T39" fmla="*/ 9 h 123"/>
              <a:gd name="T40" fmla="*/ 53 w 110"/>
              <a:gd name="T41" fmla="*/ 36 h 123"/>
              <a:gd name="T42" fmla="*/ 72 w 110"/>
              <a:gd name="T43" fmla="*/ 26 h 123"/>
              <a:gd name="T44" fmla="*/ 66 w 110"/>
              <a:gd name="T45" fmla="*/ 15 h 123"/>
              <a:gd name="T46" fmla="*/ 71 w 110"/>
              <a:gd name="T47" fmla="*/ 12 h 123"/>
              <a:gd name="T48" fmla="*/ 86 w 110"/>
              <a:gd name="T49" fmla="*/ 51 h 123"/>
              <a:gd name="T50" fmla="*/ 93 w 110"/>
              <a:gd name="T51" fmla="*/ 48 h 123"/>
              <a:gd name="T52" fmla="*/ 77 w 110"/>
              <a:gd name="T53" fmla="*/ 5 h 123"/>
              <a:gd name="T54" fmla="*/ 75 w 110"/>
              <a:gd name="T55" fmla="*/ 2 h 123"/>
              <a:gd name="T56" fmla="*/ 72 w 110"/>
              <a:gd name="T57" fmla="*/ 3 h 123"/>
              <a:gd name="T58" fmla="*/ 60 w 110"/>
              <a:gd name="T59" fmla="*/ 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0" h="123">
                <a:moveTo>
                  <a:pt x="55" y="41"/>
                </a:moveTo>
                <a:cubicBezTo>
                  <a:pt x="75" y="31"/>
                  <a:pt x="75" y="31"/>
                  <a:pt x="75" y="31"/>
                </a:cubicBezTo>
                <a:cubicBezTo>
                  <a:pt x="99" y="86"/>
                  <a:pt x="99" y="86"/>
                  <a:pt x="99" y="86"/>
                </a:cubicBezTo>
                <a:cubicBezTo>
                  <a:pt x="97" y="88"/>
                  <a:pt x="97" y="88"/>
                  <a:pt x="97" y="88"/>
                </a:cubicBezTo>
                <a:cubicBezTo>
                  <a:pt x="101" y="96"/>
                  <a:pt x="101" y="96"/>
                  <a:pt x="101" y="96"/>
                </a:cubicBezTo>
                <a:cubicBezTo>
                  <a:pt x="94" y="99"/>
                  <a:pt x="94" y="99"/>
                  <a:pt x="94" y="99"/>
                </a:cubicBezTo>
                <a:cubicBezTo>
                  <a:pt x="90" y="91"/>
                  <a:pt x="90" y="91"/>
                  <a:pt x="90" y="91"/>
                </a:cubicBezTo>
                <a:cubicBezTo>
                  <a:pt x="87" y="93"/>
                  <a:pt x="87" y="93"/>
                  <a:pt x="87" y="93"/>
                </a:cubicBezTo>
                <a:cubicBezTo>
                  <a:pt x="55" y="41"/>
                  <a:pt x="55" y="41"/>
                  <a:pt x="55" y="41"/>
                </a:cubicBezTo>
                <a:close/>
                <a:moveTo>
                  <a:pt x="0" y="108"/>
                </a:moveTo>
                <a:cubicBezTo>
                  <a:pt x="3" y="115"/>
                  <a:pt x="3" y="115"/>
                  <a:pt x="3" y="115"/>
                </a:cubicBezTo>
                <a:cubicBezTo>
                  <a:pt x="31" y="105"/>
                  <a:pt x="31" y="105"/>
                  <a:pt x="31" y="105"/>
                </a:cubicBezTo>
                <a:cubicBezTo>
                  <a:pt x="23" y="112"/>
                  <a:pt x="19" y="119"/>
                  <a:pt x="30" y="121"/>
                </a:cubicBezTo>
                <a:cubicBezTo>
                  <a:pt x="44" y="123"/>
                  <a:pt x="110" y="105"/>
                  <a:pt x="110" y="105"/>
                </a:cubicBezTo>
                <a:cubicBezTo>
                  <a:pt x="108" y="98"/>
                  <a:pt x="108" y="98"/>
                  <a:pt x="108" y="98"/>
                </a:cubicBezTo>
                <a:cubicBezTo>
                  <a:pt x="108" y="98"/>
                  <a:pt x="49" y="115"/>
                  <a:pt x="36" y="113"/>
                </a:cubicBezTo>
                <a:cubicBezTo>
                  <a:pt x="33" y="112"/>
                  <a:pt x="55" y="96"/>
                  <a:pt x="55" y="96"/>
                </a:cubicBezTo>
                <a:cubicBezTo>
                  <a:pt x="52" y="89"/>
                  <a:pt x="52" y="89"/>
                  <a:pt x="52" y="89"/>
                </a:cubicBezTo>
                <a:cubicBezTo>
                  <a:pt x="0" y="108"/>
                  <a:pt x="0" y="108"/>
                  <a:pt x="0" y="108"/>
                </a:cubicBezTo>
                <a:close/>
                <a:moveTo>
                  <a:pt x="60" y="9"/>
                </a:moveTo>
                <a:cubicBezTo>
                  <a:pt x="48" y="0"/>
                  <a:pt x="40" y="12"/>
                  <a:pt x="53" y="36"/>
                </a:cubicBezTo>
                <a:cubicBezTo>
                  <a:pt x="72" y="26"/>
                  <a:pt x="72" y="26"/>
                  <a:pt x="72" y="26"/>
                </a:cubicBezTo>
                <a:cubicBezTo>
                  <a:pt x="70" y="21"/>
                  <a:pt x="68" y="18"/>
                  <a:pt x="66" y="15"/>
                </a:cubicBezTo>
                <a:cubicBezTo>
                  <a:pt x="71" y="12"/>
                  <a:pt x="71" y="12"/>
                  <a:pt x="71" y="12"/>
                </a:cubicBezTo>
                <a:cubicBezTo>
                  <a:pt x="86" y="51"/>
                  <a:pt x="86" y="51"/>
                  <a:pt x="86" y="51"/>
                </a:cubicBezTo>
                <a:cubicBezTo>
                  <a:pt x="93" y="48"/>
                  <a:pt x="93" y="48"/>
                  <a:pt x="93" y="48"/>
                </a:cubicBezTo>
                <a:cubicBezTo>
                  <a:pt x="77" y="5"/>
                  <a:pt x="77" y="5"/>
                  <a:pt x="77" y="5"/>
                </a:cubicBezTo>
                <a:cubicBezTo>
                  <a:pt x="75" y="2"/>
                  <a:pt x="75" y="2"/>
                  <a:pt x="75" y="2"/>
                </a:cubicBezTo>
                <a:cubicBezTo>
                  <a:pt x="72" y="3"/>
                  <a:pt x="72" y="3"/>
                  <a:pt x="72" y="3"/>
                </a:cubicBezTo>
                <a:lnTo>
                  <a:pt x="60" y="9"/>
                </a:lnTo>
                <a:close/>
              </a:path>
            </a:pathLst>
          </a:custGeom>
          <a:solidFill>
            <a:srgbClr val="13CCE0"/>
          </a:solidFill>
          <a:ln>
            <a:noFill/>
          </a:ln>
        </p:spPr>
        <p:txBody>
          <a:bodyPr vert="horz" wrap="square" lIns="121920" tIns="60960" rIns="121920" bIns="60960" numCol="1" anchor="t" anchorCtr="0" compatLnSpc="1"/>
          <a:lstStyle/>
          <a:p>
            <a:endParaRPr lang="zh-CN" altLang="en-US" sz="2400">
              <a:solidFill>
                <a:srgbClr val="E93F30"/>
              </a:solidFill>
            </a:endParaRPr>
          </a:p>
        </p:txBody>
      </p:sp>
      <p:sp>
        <p:nvSpPr>
          <p:cNvPr id="13" name="TextBox 24"/>
          <p:cNvSpPr txBox="1"/>
          <p:nvPr/>
        </p:nvSpPr>
        <p:spPr>
          <a:xfrm>
            <a:off x="4767820" y="2912379"/>
            <a:ext cx="2137124" cy="1200329"/>
          </a:xfrm>
          <a:prstGeom prst="rect">
            <a:avLst/>
          </a:prstGeom>
          <a:noFill/>
        </p:spPr>
        <p:txBody>
          <a:bodyPr wrap="none" rtlCol="0">
            <a:spAutoFit/>
          </a:bodyPr>
          <a:lstStyle/>
          <a:p>
            <a:r>
              <a:rPr lang="en-US" altLang="zh-CN" sz="7200" dirty="0">
                <a:solidFill>
                  <a:srgbClr val="13CCE0"/>
                </a:solidFill>
                <a:latin typeface="Kozuka Gothic Pro R" pitchFamily="34" charset="-128"/>
                <a:ea typeface="Kozuka Gothic Pro R" pitchFamily="34" charset="-128"/>
              </a:rPr>
              <a:t>C</a:t>
            </a:r>
            <a:r>
              <a:rPr lang="en-US" altLang="zh-CN" sz="3200" dirty="0">
                <a:solidFill>
                  <a:srgbClr val="13CCE0"/>
                </a:solidFill>
                <a:latin typeface="Kozuka Gothic Pro R" pitchFamily="34" charset="-128"/>
                <a:ea typeface="Kozuka Gothic Pro R" pitchFamily="34" charset="-128"/>
              </a:rPr>
              <a:t>HINESE</a:t>
            </a:r>
            <a:endParaRPr lang="zh-CN" altLang="en-US" sz="3200" dirty="0">
              <a:solidFill>
                <a:srgbClr val="13CCE0"/>
              </a:solidFill>
              <a:latin typeface="Kozuka Gothic Pro R" pitchFamily="34" charset="-128"/>
              <a:ea typeface="Kozuka Gothic Pro R" pitchFamily="34" charset="-128"/>
            </a:endParaRPr>
          </a:p>
        </p:txBody>
      </p:sp>
      <p:sp>
        <p:nvSpPr>
          <p:cNvPr id="14" name="TextBox 40"/>
          <p:cNvSpPr txBox="1"/>
          <p:nvPr/>
        </p:nvSpPr>
        <p:spPr>
          <a:xfrm>
            <a:off x="4767820" y="4250226"/>
            <a:ext cx="2733441" cy="461665"/>
          </a:xfrm>
          <a:prstGeom prst="rect">
            <a:avLst/>
          </a:prstGeom>
          <a:noFill/>
        </p:spPr>
        <p:txBody>
          <a:bodyPr wrap="none" rtlCol="0">
            <a:spAutoFit/>
          </a:bodyPr>
          <a:lstStyle/>
          <a:p>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汉语</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普通话水平测试</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1</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级甲等</a:t>
            </a:r>
            <a:endPar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15" name="椭圆 14"/>
          <p:cNvSpPr/>
          <p:nvPr/>
        </p:nvSpPr>
        <p:spPr>
          <a:xfrm>
            <a:off x="1766239" y="2912379"/>
            <a:ext cx="1107747" cy="11077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Freeform 176"/>
          <p:cNvSpPr>
            <a:spLocks noEditPoints="1"/>
          </p:cNvSpPr>
          <p:nvPr/>
        </p:nvSpPr>
        <p:spPr bwMode="auto">
          <a:xfrm>
            <a:off x="2043888" y="3219226"/>
            <a:ext cx="605367" cy="575733"/>
          </a:xfrm>
          <a:custGeom>
            <a:avLst/>
            <a:gdLst>
              <a:gd name="T0" fmla="*/ 93 w 121"/>
              <a:gd name="T1" fmla="*/ 56 h 115"/>
              <a:gd name="T2" fmla="*/ 90 w 121"/>
              <a:gd name="T3" fmla="*/ 60 h 115"/>
              <a:gd name="T4" fmla="*/ 86 w 121"/>
              <a:gd name="T5" fmla="*/ 40 h 115"/>
              <a:gd name="T6" fmla="*/ 82 w 121"/>
              <a:gd name="T7" fmla="*/ 82 h 115"/>
              <a:gd name="T8" fmla="*/ 75 w 121"/>
              <a:gd name="T9" fmla="*/ 89 h 115"/>
              <a:gd name="T10" fmla="*/ 69 w 121"/>
              <a:gd name="T11" fmla="*/ 44 h 115"/>
              <a:gd name="T12" fmla="*/ 59 w 121"/>
              <a:gd name="T13" fmla="*/ 28 h 115"/>
              <a:gd name="T14" fmla="*/ 82 w 121"/>
              <a:gd name="T15" fmla="*/ 13 h 115"/>
              <a:gd name="T16" fmla="*/ 59 w 121"/>
              <a:gd name="T17" fmla="*/ 10 h 115"/>
              <a:gd name="T18" fmla="*/ 116 w 121"/>
              <a:gd name="T19" fmla="*/ 0 h 115"/>
              <a:gd name="T20" fmla="*/ 113 w 121"/>
              <a:gd name="T21" fmla="*/ 21 h 115"/>
              <a:gd name="T22" fmla="*/ 121 w 121"/>
              <a:gd name="T23" fmla="*/ 23 h 115"/>
              <a:gd name="T24" fmla="*/ 121 w 121"/>
              <a:gd name="T25" fmla="*/ 28 h 115"/>
              <a:gd name="T26" fmla="*/ 110 w 121"/>
              <a:gd name="T27" fmla="*/ 39 h 115"/>
              <a:gd name="T28" fmla="*/ 93 w 121"/>
              <a:gd name="T29" fmla="*/ 42 h 115"/>
              <a:gd name="T30" fmla="*/ 5 w 121"/>
              <a:gd name="T31" fmla="*/ 40 h 115"/>
              <a:gd name="T32" fmla="*/ 56 w 121"/>
              <a:gd name="T33" fmla="*/ 37 h 115"/>
              <a:gd name="T34" fmla="*/ 5 w 121"/>
              <a:gd name="T35" fmla="*/ 40 h 115"/>
              <a:gd name="T36" fmla="*/ 7 w 121"/>
              <a:gd name="T37" fmla="*/ 49 h 115"/>
              <a:gd name="T38" fmla="*/ 29 w 121"/>
              <a:gd name="T39" fmla="*/ 64 h 115"/>
              <a:gd name="T40" fmla="*/ 52 w 121"/>
              <a:gd name="T41" fmla="*/ 108 h 115"/>
              <a:gd name="T42" fmla="*/ 58 w 121"/>
              <a:gd name="T43" fmla="*/ 46 h 115"/>
              <a:gd name="T44" fmla="*/ 42 w 121"/>
              <a:gd name="T45" fmla="*/ 98 h 115"/>
              <a:gd name="T46" fmla="*/ 44 w 121"/>
              <a:gd name="T47" fmla="*/ 107 h 115"/>
              <a:gd name="T48" fmla="*/ 42 w 121"/>
              <a:gd name="T49" fmla="*/ 98 h 115"/>
              <a:gd name="T50" fmla="*/ 51 w 121"/>
              <a:gd name="T51" fmla="*/ 11 h 115"/>
              <a:gd name="T52" fmla="*/ 39 w 121"/>
              <a:gd name="T53" fmla="*/ 7 h 115"/>
              <a:gd name="T54" fmla="*/ 36 w 121"/>
              <a:gd name="T55" fmla="*/ 8 h 115"/>
              <a:gd name="T56" fmla="*/ 16 w 121"/>
              <a:gd name="T57" fmla="*/ 25 h 115"/>
              <a:gd name="T58" fmla="*/ 12 w 121"/>
              <a:gd name="T59" fmla="*/ 12 h 115"/>
              <a:gd name="T60" fmla="*/ 12 w 121"/>
              <a:gd name="T61" fmla="*/ 26 h 115"/>
              <a:gd name="T62" fmla="*/ 7 w 121"/>
              <a:gd name="T63" fmla="*/ 13 h 115"/>
              <a:gd name="T64" fmla="*/ 4 w 121"/>
              <a:gd name="T65" fmla="*/ 3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15">
                <a:moveTo>
                  <a:pt x="93" y="42"/>
                </a:moveTo>
                <a:cubicBezTo>
                  <a:pt x="93" y="56"/>
                  <a:pt x="93" y="56"/>
                  <a:pt x="93" y="56"/>
                </a:cubicBezTo>
                <a:cubicBezTo>
                  <a:pt x="93" y="58"/>
                  <a:pt x="92" y="60"/>
                  <a:pt x="90" y="60"/>
                </a:cubicBezTo>
                <a:cubicBezTo>
                  <a:pt x="90" y="60"/>
                  <a:pt x="90" y="60"/>
                  <a:pt x="90" y="60"/>
                </a:cubicBezTo>
                <a:cubicBezTo>
                  <a:pt x="88" y="60"/>
                  <a:pt x="86" y="58"/>
                  <a:pt x="86" y="56"/>
                </a:cubicBezTo>
                <a:cubicBezTo>
                  <a:pt x="86" y="40"/>
                  <a:pt x="86" y="40"/>
                  <a:pt x="86" y="40"/>
                </a:cubicBezTo>
                <a:cubicBezTo>
                  <a:pt x="85" y="42"/>
                  <a:pt x="84" y="43"/>
                  <a:pt x="82" y="44"/>
                </a:cubicBezTo>
                <a:cubicBezTo>
                  <a:pt x="82" y="82"/>
                  <a:pt x="82" y="82"/>
                  <a:pt x="82" y="82"/>
                </a:cubicBezTo>
                <a:cubicBezTo>
                  <a:pt x="82" y="86"/>
                  <a:pt x="79" y="89"/>
                  <a:pt x="75" y="89"/>
                </a:cubicBezTo>
                <a:cubicBezTo>
                  <a:pt x="75" y="89"/>
                  <a:pt x="75" y="89"/>
                  <a:pt x="75" y="89"/>
                </a:cubicBezTo>
                <a:cubicBezTo>
                  <a:pt x="72" y="89"/>
                  <a:pt x="69" y="86"/>
                  <a:pt x="69" y="82"/>
                </a:cubicBezTo>
                <a:cubicBezTo>
                  <a:pt x="69" y="44"/>
                  <a:pt x="69" y="44"/>
                  <a:pt x="69" y="44"/>
                </a:cubicBezTo>
                <a:cubicBezTo>
                  <a:pt x="63" y="42"/>
                  <a:pt x="59" y="36"/>
                  <a:pt x="59" y="29"/>
                </a:cubicBezTo>
                <a:cubicBezTo>
                  <a:pt x="59" y="29"/>
                  <a:pt x="59" y="28"/>
                  <a:pt x="59" y="28"/>
                </a:cubicBezTo>
                <a:cubicBezTo>
                  <a:pt x="59" y="16"/>
                  <a:pt x="59" y="16"/>
                  <a:pt x="59" y="16"/>
                </a:cubicBezTo>
                <a:cubicBezTo>
                  <a:pt x="82" y="13"/>
                  <a:pt x="82" y="13"/>
                  <a:pt x="82" y="13"/>
                </a:cubicBezTo>
                <a:cubicBezTo>
                  <a:pt x="84" y="10"/>
                  <a:pt x="84" y="10"/>
                  <a:pt x="84" y="10"/>
                </a:cubicBezTo>
                <a:cubicBezTo>
                  <a:pt x="59" y="10"/>
                  <a:pt x="59" y="10"/>
                  <a:pt x="59" y="10"/>
                </a:cubicBezTo>
                <a:cubicBezTo>
                  <a:pt x="59" y="6"/>
                  <a:pt x="59" y="6"/>
                  <a:pt x="59" y="6"/>
                </a:cubicBezTo>
                <a:cubicBezTo>
                  <a:pt x="116" y="0"/>
                  <a:pt x="116" y="0"/>
                  <a:pt x="116" y="0"/>
                </a:cubicBezTo>
                <a:cubicBezTo>
                  <a:pt x="121" y="16"/>
                  <a:pt x="121" y="16"/>
                  <a:pt x="121" y="16"/>
                </a:cubicBezTo>
                <a:cubicBezTo>
                  <a:pt x="113" y="21"/>
                  <a:pt x="113" y="21"/>
                  <a:pt x="113" y="21"/>
                </a:cubicBezTo>
                <a:cubicBezTo>
                  <a:pt x="112" y="24"/>
                  <a:pt x="112" y="24"/>
                  <a:pt x="112" y="24"/>
                </a:cubicBezTo>
                <a:cubicBezTo>
                  <a:pt x="121" y="23"/>
                  <a:pt x="121" y="23"/>
                  <a:pt x="121" y="23"/>
                </a:cubicBezTo>
                <a:cubicBezTo>
                  <a:pt x="121" y="28"/>
                  <a:pt x="121" y="28"/>
                  <a:pt x="121" y="28"/>
                </a:cubicBezTo>
                <a:cubicBezTo>
                  <a:pt x="121" y="28"/>
                  <a:pt x="121" y="28"/>
                  <a:pt x="121" y="28"/>
                </a:cubicBezTo>
                <a:cubicBezTo>
                  <a:pt x="121" y="28"/>
                  <a:pt x="121" y="28"/>
                  <a:pt x="121" y="28"/>
                </a:cubicBezTo>
                <a:cubicBezTo>
                  <a:pt x="121" y="34"/>
                  <a:pt x="116" y="39"/>
                  <a:pt x="110" y="39"/>
                </a:cubicBezTo>
                <a:cubicBezTo>
                  <a:pt x="107" y="39"/>
                  <a:pt x="105" y="38"/>
                  <a:pt x="103" y="37"/>
                </a:cubicBezTo>
                <a:cubicBezTo>
                  <a:pt x="101" y="40"/>
                  <a:pt x="97" y="42"/>
                  <a:pt x="93" y="42"/>
                </a:cubicBezTo>
                <a:cubicBezTo>
                  <a:pt x="93" y="42"/>
                  <a:pt x="93" y="42"/>
                  <a:pt x="93" y="42"/>
                </a:cubicBezTo>
                <a:close/>
                <a:moveTo>
                  <a:pt x="5" y="40"/>
                </a:moveTo>
                <a:cubicBezTo>
                  <a:pt x="54" y="30"/>
                  <a:pt x="54" y="30"/>
                  <a:pt x="54" y="30"/>
                </a:cubicBezTo>
                <a:cubicBezTo>
                  <a:pt x="56" y="37"/>
                  <a:pt x="56" y="37"/>
                  <a:pt x="56" y="37"/>
                </a:cubicBezTo>
                <a:cubicBezTo>
                  <a:pt x="6" y="47"/>
                  <a:pt x="6" y="47"/>
                  <a:pt x="6" y="47"/>
                </a:cubicBezTo>
                <a:cubicBezTo>
                  <a:pt x="5" y="40"/>
                  <a:pt x="5" y="40"/>
                  <a:pt x="5" y="40"/>
                </a:cubicBezTo>
                <a:close/>
                <a:moveTo>
                  <a:pt x="56" y="40"/>
                </a:moveTo>
                <a:cubicBezTo>
                  <a:pt x="7" y="49"/>
                  <a:pt x="7" y="49"/>
                  <a:pt x="7" y="49"/>
                </a:cubicBezTo>
                <a:cubicBezTo>
                  <a:pt x="7" y="52"/>
                  <a:pt x="7" y="54"/>
                  <a:pt x="8" y="56"/>
                </a:cubicBezTo>
                <a:cubicBezTo>
                  <a:pt x="16" y="56"/>
                  <a:pt x="23" y="59"/>
                  <a:pt x="29" y="64"/>
                </a:cubicBezTo>
                <a:cubicBezTo>
                  <a:pt x="32" y="79"/>
                  <a:pt x="28" y="104"/>
                  <a:pt x="37" y="111"/>
                </a:cubicBezTo>
                <a:cubicBezTo>
                  <a:pt x="42" y="115"/>
                  <a:pt x="49" y="114"/>
                  <a:pt x="52" y="108"/>
                </a:cubicBezTo>
                <a:cubicBezTo>
                  <a:pt x="57" y="97"/>
                  <a:pt x="44" y="76"/>
                  <a:pt x="42" y="62"/>
                </a:cubicBezTo>
                <a:cubicBezTo>
                  <a:pt x="45" y="54"/>
                  <a:pt x="51" y="49"/>
                  <a:pt x="58" y="46"/>
                </a:cubicBezTo>
                <a:cubicBezTo>
                  <a:pt x="57" y="44"/>
                  <a:pt x="57" y="42"/>
                  <a:pt x="56" y="40"/>
                </a:cubicBezTo>
                <a:close/>
                <a:moveTo>
                  <a:pt x="42" y="98"/>
                </a:moveTo>
                <a:cubicBezTo>
                  <a:pt x="45" y="98"/>
                  <a:pt x="47" y="99"/>
                  <a:pt x="48" y="102"/>
                </a:cubicBezTo>
                <a:cubicBezTo>
                  <a:pt x="48" y="104"/>
                  <a:pt x="47" y="107"/>
                  <a:pt x="44" y="107"/>
                </a:cubicBezTo>
                <a:cubicBezTo>
                  <a:pt x="42" y="108"/>
                  <a:pt x="39" y="106"/>
                  <a:pt x="39" y="104"/>
                </a:cubicBezTo>
                <a:cubicBezTo>
                  <a:pt x="38" y="101"/>
                  <a:pt x="40" y="99"/>
                  <a:pt x="42" y="98"/>
                </a:cubicBezTo>
                <a:close/>
                <a:moveTo>
                  <a:pt x="54" y="26"/>
                </a:moveTo>
                <a:cubicBezTo>
                  <a:pt x="51" y="11"/>
                  <a:pt x="51" y="11"/>
                  <a:pt x="51" y="11"/>
                </a:cubicBezTo>
                <a:cubicBezTo>
                  <a:pt x="50" y="8"/>
                  <a:pt x="46" y="6"/>
                  <a:pt x="42" y="6"/>
                </a:cubicBezTo>
                <a:cubicBezTo>
                  <a:pt x="39" y="7"/>
                  <a:pt x="39" y="7"/>
                  <a:pt x="39" y="7"/>
                </a:cubicBezTo>
                <a:cubicBezTo>
                  <a:pt x="39" y="13"/>
                  <a:pt x="39" y="13"/>
                  <a:pt x="39" y="13"/>
                </a:cubicBezTo>
                <a:cubicBezTo>
                  <a:pt x="36" y="8"/>
                  <a:pt x="36" y="8"/>
                  <a:pt x="36" y="8"/>
                </a:cubicBezTo>
                <a:cubicBezTo>
                  <a:pt x="14" y="12"/>
                  <a:pt x="14" y="12"/>
                  <a:pt x="14" y="12"/>
                </a:cubicBezTo>
                <a:cubicBezTo>
                  <a:pt x="16" y="25"/>
                  <a:pt x="16" y="25"/>
                  <a:pt x="16" y="25"/>
                </a:cubicBezTo>
                <a:cubicBezTo>
                  <a:pt x="16" y="26"/>
                  <a:pt x="16" y="26"/>
                  <a:pt x="16" y="26"/>
                </a:cubicBezTo>
                <a:cubicBezTo>
                  <a:pt x="12" y="12"/>
                  <a:pt x="12" y="12"/>
                  <a:pt x="12" y="12"/>
                </a:cubicBezTo>
                <a:cubicBezTo>
                  <a:pt x="10" y="13"/>
                  <a:pt x="10" y="13"/>
                  <a:pt x="10" y="13"/>
                </a:cubicBezTo>
                <a:cubicBezTo>
                  <a:pt x="12" y="26"/>
                  <a:pt x="12" y="26"/>
                  <a:pt x="12" y="26"/>
                </a:cubicBezTo>
                <a:cubicBezTo>
                  <a:pt x="11" y="26"/>
                  <a:pt x="11" y="26"/>
                  <a:pt x="11" y="26"/>
                </a:cubicBezTo>
                <a:cubicBezTo>
                  <a:pt x="7" y="13"/>
                  <a:pt x="7" y="13"/>
                  <a:pt x="7" y="13"/>
                </a:cubicBezTo>
                <a:cubicBezTo>
                  <a:pt x="3" y="14"/>
                  <a:pt x="0" y="18"/>
                  <a:pt x="1" y="21"/>
                </a:cubicBezTo>
                <a:cubicBezTo>
                  <a:pt x="4" y="36"/>
                  <a:pt x="4" y="36"/>
                  <a:pt x="4" y="36"/>
                </a:cubicBezTo>
                <a:lnTo>
                  <a:pt x="54" y="26"/>
                </a:lnTo>
                <a:close/>
              </a:path>
            </a:pathLst>
          </a:custGeom>
          <a:solidFill>
            <a:srgbClr val="13CCE0"/>
          </a:solidFill>
          <a:ln>
            <a:noFill/>
          </a:ln>
        </p:spPr>
        <p:txBody>
          <a:bodyPr vert="horz" wrap="square" lIns="121920" tIns="60960" rIns="121920" bIns="60960" numCol="1" anchor="t" anchorCtr="0" compatLnSpc="1"/>
          <a:lstStyle/>
          <a:p>
            <a:endParaRPr lang="zh-CN" altLang="en-US" sz="2400">
              <a:solidFill>
                <a:srgbClr val="E93F30"/>
              </a:solidFill>
            </a:endParaRPr>
          </a:p>
        </p:txBody>
      </p:sp>
      <p:sp>
        <p:nvSpPr>
          <p:cNvPr id="17" name="TextBox 31"/>
          <p:cNvSpPr txBox="1"/>
          <p:nvPr/>
        </p:nvSpPr>
        <p:spPr>
          <a:xfrm>
            <a:off x="967026" y="4020126"/>
            <a:ext cx="2759089" cy="1077218"/>
          </a:xfrm>
          <a:prstGeom prst="rect">
            <a:avLst/>
          </a:prstGeom>
          <a:noFill/>
        </p:spPr>
        <p:txBody>
          <a:bodyPr wrap="none" rtlCol="0">
            <a:spAutoFit/>
          </a:bodyPr>
          <a:lstStyle/>
          <a:p>
            <a:r>
              <a:rPr lang="en-US" altLang="zh-CN" sz="6400" dirty="0">
                <a:solidFill>
                  <a:srgbClr val="13CCE0"/>
                </a:solidFill>
                <a:latin typeface="Kozuka Gothic Pro R" pitchFamily="34" charset="-128"/>
                <a:ea typeface="Kozuka Gothic Pro R" pitchFamily="34" charset="-128"/>
              </a:rPr>
              <a:t>C</a:t>
            </a:r>
            <a:r>
              <a:rPr lang="en-US" altLang="zh-CN" sz="3200" dirty="0">
                <a:solidFill>
                  <a:srgbClr val="13CCE0"/>
                </a:solidFill>
                <a:latin typeface="Kozuka Gothic Pro R" pitchFamily="34" charset="-128"/>
                <a:ea typeface="Kozuka Gothic Pro R" pitchFamily="34" charset="-128"/>
              </a:rPr>
              <a:t>ANTONESE</a:t>
            </a:r>
            <a:endParaRPr lang="zh-CN" altLang="en-US" sz="3200" dirty="0">
              <a:solidFill>
                <a:srgbClr val="13CCE0"/>
              </a:solidFill>
              <a:latin typeface="Kozuka Gothic Pro R" pitchFamily="34" charset="-128"/>
              <a:ea typeface="Kozuka Gothic Pro R" pitchFamily="34" charset="-128"/>
            </a:endParaRPr>
          </a:p>
        </p:txBody>
      </p:sp>
      <p:sp>
        <p:nvSpPr>
          <p:cNvPr id="18" name="TextBox 43"/>
          <p:cNvSpPr txBox="1"/>
          <p:nvPr/>
        </p:nvSpPr>
        <p:spPr>
          <a:xfrm>
            <a:off x="1314067" y="5200433"/>
            <a:ext cx="2012089" cy="461665"/>
          </a:xfrm>
          <a:prstGeom prst="rect">
            <a:avLst/>
          </a:prstGeom>
          <a:noFill/>
        </p:spPr>
        <p:txBody>
          <a:bodyPr wrap="none" rtlCol="0">
            <a:spAutoFit/>
          </a:bodyPr>
          <a:lstStyle/>
          <a:p>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粤语</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能够满足正常交流</a:t>
            </a:r>
            <a:endPar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19" name="椭圆 18"/>
          <p:cNvSpPr/>
          <p:nvPr/>
        </p:nvSpPr>
        <p:spPr>
          <a:xfrm>
            <a:off x="9313467" y="2923980"/>
            <a:ext cx="1107747" cy="11077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0" name="Freeform 175"/>
          <p:cNvSpPr>
            <a:spLocks noEditPoints="1"/>
          </p:cNvSpPr>
          <p:nvPr/>
        </p:nvSpPr>
        <p:spPr bwMode="auto">
          <a:xfrm>
            <a:off x="9620749" y="3162470"/>
            <a:ext cx="575733" cy="630767"/>
          </a:xfrm>
          <a:custGeom>
            <a:avLst/>
            <a:gdLst>
              <a:gd name="T0" fmla="*/ 165 w 272"/>
              <a:gd name="T1" fmla="*/ 0 h 298"/>
              <a:gd name="T2" fmla="*/ 246 w 272"/>
              <a:gd name="T3" fmla="*/ 47 h 298"/>
              <a:gd name="T4" fmla="*/ 153 w 272"/>
              <a:gd name="T5" fmla="*/ 201 h 298"/>
              <a:gd name="T6" fmla="*/ 108 w 272"/>
              <a:gd name="T7" fmla="*/ 229 h 298"/>
              <a:gd name="T8" fmla="*/ 66 w 272"/>
              <a:gd name="T9" fmla="*/ 232 h 298"/>
              <a:gd name="T10" fmla="*/ 71 w 272"/>
              <a:gd name="T11" fmla="*/ 153 h 298"/>
              <a:gd name="T12" fmla="*/ 165 w 272"/>
              <a:gd name="T13" fmla="*/ 0 h 298"/>
              <a:gd name="T14" fmla="*/ 165 w 272"/>
              <a:gd name="T15" fmla="*/ 0 h 298"/>
              <a:gd name="T16" fmla="*/ 243 w 272"/>
              <a:gd name="T17" fmla="*/ 293 h 298"/>
              <a:gd name="T18" fmla="*/ 248 w 272"/>
              <a:gd name="T19" fmla="*/ 262 h 298"/>
              <a:gd name="T20" fmla="*/ 158 w 272"/>
              <a:gd name="T21" fmla="*/ 260 h 298"/>
              <a:gd name="T22" fmla="*/ 272 w 272"/>
              <a:gd name="T23" fmla="*/ 253 h 298"/>
              <a:gd name="T24" fmla="*/ 272 w 272"/>
              <a:gd name="T25" fmla="*/ 241 h 298"/>
              <a:gd name="T26" fmla="*/ 239 w 272"/>
              <a:gd name="T27" fmla="*/ 239 h 298"/>
              <a:gd name="T28" fmla="*/ 269 w 272"/>
              <a:gd name="T29" fmla="*/ 234 h 298"/>
              <a:gd name="T30" fmla="*/ 257 w 272"/>
              <a:gd name="T31" fmla="*/ 210 h 298"/>
              <a:gd name="T32" fmla="*/ 175 w 272"/>
              <a:gd name="T33" fmla="*/ 201 h 298"/>
              <a:gd name="T34" fmla="*/ 172 w 272"/>
              <a:gd name="T35" fmla="*/ 224 h 298"/>
              <a:gd name="T36" fmla="*/ 208 w 272"/>
              <a:gd name="T37" fmla="*/ 232 h 298"/>
              <a:gd name="T38" fmla="*/ 0 w 272"/>
              <a:gd name="T39" fmla="*/ 243 h 298"/>
              <a:gd name="T40" fmla="*/ 2 w 272"/>
              <a:gd name="T41" fmla="*/ 265 h 298"/>
              <a:gd name="T42" fmla="*/ 137 w 272"/>
              <a:gd name="T43" fmla="*/ 279 h 298"/>
              <a:gd name="T44" fmla="*/ 85 w 272"/>
              <a:gd name="T45" fmla="*/ 281 h 298"/>
              <a:gd name="T46" fmla="*/ 87 w 272"/>
              <a:gd name="T47" fmla="*/ 298 h 298"/>
              <a:gd name="T48" fmla="*/ 243 w 272"/>
              <a:gd name="T49" fmla="*/ 293 h 298"/>
              <a:gd name="T50" fmla="*/ 243 w 272"/>
              <a:gd name="T51" fmla="*/ 293 h 298"/>
              <a:gd name="T52" fmla="*/ 106 w 272"/>
              <a:gd name="T53" fmla="*/ 213 h 298"/>
              <a:gd name="T54" fmla="*/ 137 w 272"/>
              <a:gd name="T55" fmla="*/ 191 h 298"/>
              <a:gd name="T56" fmla="*/ 87 w 272"/>
              <a:gd name="T57" fmla="*/ 163 h 298"/>
              <a:gd name="T58" fmla="*/ 85 w 272"/>
              <a:gd name="T59" fmla="*/ 198 h 298"/>
              <a:gd name="T60" fmla="*/ 106 w 272"/>
              <a:gd name="T61" fmla="*/ 213 h 298"/>
              <a:gd name="T62" fmla="*/ 106 w 272"/>
              <a:gd name="T63" fmla="*/ 213 h 298"/>
              <a:gd name="T64" fmla="*/ 217 w 272"/>
              <a:gd name="T65" fmla="*/ 47 h 298"/>
              <a:gd name="T66" fmla="*/ 142 w 272"/>
              <a:gd name="T67" fmla="*/ 172 h 298"/>
              <a:gd name="T68" fmla="*/ 151 w 272"/>
              <a:gd name="T69" fmla="*/ 177 h 298"/>
              <a:gd name="T70" fmla="*/ 224 w 272"/>
              <a:gd name="T71" fmla="*/ 52 h 298"/>
              <a:gd name="T72" fmla="*/ 217 w 272"/>
              <a:gd name="T73" fmla="*/ 47 h 298"/>
              <a:gd name="T74" fmla="*/ 217 w 272"/>
              <a:gd name="T75" fmla="*/ 47 h 298"/>
              <a:gd name="T76" fmla="*/ 170 w 272"/>
              <a:gd name="T77" fmla="*/ 19 h 298"/>
              <a:gd name="T78" fmla="*/ 97 w 272"/>
              <a:gd name="T79" fmla="*/ 144 h 298"/>
              <a:gd name="T80" fmla="*/ 111 w 272"/>
              <a:gd name="T81" fmla="*/ 153 h 298"/>
              <a:gd name="T82" fmla="*/ 186 w 272"/>
              <a:gd name="T83" fmla="*/ 28 h 298"/>
              <a:gd name="T84" fmla="*/ 170 w 272"/>
              <a:gd name="T85" fmla="*/ 1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98">
                <a:moveTo>
                  <a:pt x="165" y="0"/>
                </a:moveTo>
                <a:lnTo>
                  <a:pt x="246" y="47"/>
                </a:lnTo>
                <a:lnTo>
                  <a:pt x="153" y="201"/>
                </a:lnTo>
                <a:lnTo>
                  <a:pt x="108" y="229"/>
                </a:lnTo>
                <a:lnTo>
                  <a:pt x="66" y="232"/>
                </a:lnTo>
                <a:lnTo>
                  <a:pt x="71" y="153"/>
                </a:lnTo>
                <a:lnTo>
                  <a:pt x="165" y="0"/>
                </a:lnTo>
                <a:lnTo>
                  <a:pt x="165" y="0"/>
                </a:lnTo>
                <a:close/>
                <a:moveTo>
                  <a:pt x="243" y="293"/>
                </a:moveTo>
                <a:lnTo>
                  <a:pt x="248" y="262"/>
                </a:lnTo>
                <a:lnTo>
                  <a:pt x="158" y="260"/>
                </a:lnTo>
                <a:lnTo>
                  <a:pt x="272" y="253"/>
                </a:lnTo>
                <a:lnTo>
                  <a:pt x="272" y="241"/>
                </a:lnTo>
                <a:lnTo>
                  <a:pt x="239" y="239"/>
                </a:lnTo>
                <a:lnTo>
                  <a:pt x="269" y="234"/>
                </a:lnTo>
                <a:lnTo>
                  <a:pt x="257" y="210"/>
                </a:lnTo>
                <a:lnTo>
                  <a:pt x="175" y="201"/>
                </a:lnTo>
                <a:lnTo>
                  <a:pt x="172" y="224"/>
                </a:lnTo>
                <a:lnTo>
                  <a:pt x="208" y="232"/>
                </a:lnTo>
                <a:lnTo>
                  <a:pt x="0" y="243"/>
                </a:lnTo>
                <a:lnTo>
                  <a:pt x="2" y="265"/>
                </a:lnTo>
                <a:lnTo>
                  <a:pt x="137" y="279"/>
                </a:lnTo>
                <a:lnTo>
                  <a:pt x="85" y="281"/>
                </a:lnTo>
                <a:lnTo>
                  <a:pt x="87" y="298"/>
                </a:lnTo>
                <a:lnTo>
                  <a:pt x="243" y="293"/>
                </a:lnTo>
                <a:lnTo>
                  <a:pt x="243" y="293"/>
                </a:lnTo>
                <a:close/>
                <a:moveTo>
                  <a:pt x="106" y="213"/>
                </a:moveTo>
                <a:lnTo>
                  <a:pt x="137" y="191"/>
                </a:lnTo>
                <a:lnTo>
                  <a:pt x="87" y="163"/>
                </a:lnTo>
                <a:lnTo>
                  <a:pt x="85" y="198"/>
                </a:lnTo>
                <a:lnTo>
                  <a:pt x="106" y="213"/>
                </a:lnTo>
                <a:lnTo>
                  <a:pt x="106" y="213"/>
                </a:lnTo>
                <a:close/>
                <a:moveTo>
                  <a:pt x="217" y="47"/>
                </a:moveTo>
                <a:lnTo>
                  <a:pt x="142" y="172"/>
                </a:lnTo>
                <a:lnTo>
                  <a:pt x="151" y="177"/>
                </a:lnTo>
                <a:lnTo>
                  <a:pt x="224" y="52"/>
                </a:lnTo>
                <a:lnTo>
                  <a:pt x="217" y="47"/>
                </a:lnTo>
                <a:lnTo>
                  <a:pt x="217" y="47"/>
                </a:lnTo>
                <a:close/>
                <a:moveTo>
                  <a:pt x="170" y="19"/>
                </a:moveTo>
                <a:lnTo>
                  <a:pt x="97" y="144"/>
                </a:lnTo>
                <a:lnTo>
                  <a:pt x="111" y="153"/>
                </a:lnTo>
                <a:lnTo>
                  <a:pt x="186" y="28"/>
                </a:lnTo>
                <a:lnTo>
                  <a:pt x="170" y="19"/>
                </a:lnTo>
                <a:close/>
              </a:path>
            </a:pathLst>
          </a:custGeom>
          <a:solidFill>
            <a:srgbClr val="13CCE0"/>
          </a:solidFill>
          <a:ln>
            <a:noFill/>
          </a:ln>
        </p:spPr>
        <p:txBody>
          <a:bodyPr vert="horz" wrap="square" lIns="121920" tIns="60960" rIns="121920" bIns="60960" numCol="1" anchor="t" anchorCtr="0" compatLnSpc="1"/>
          <a:lstStyle/>
          <a:p>
            <a:endParaRPr lang="zh-CN" altLang="en-US" sz="2400">
              <a:solidFill>
                <a:srgbClr val="E93F30"/>
              </a:solidFill>
            </a:endParaRPr>
          </a:p>
        </p:txBody>
      </p:sp>
      <p:sp>
        <p:nvSpPr>
          <p:cNvPr id="21" name="TextBox 38"/>
          <p:cNvSpPr txBox="1"/>
          <p:nvPr/>
        </p:nvSpPr>
        <p:spPr>
          <a:xfrm>
            <a:off x="8981919" y="4000104"/>
            <a:ext cx="1853392" cy="1200329"/>
          </a:xfrm>
          <a:prstGeom prst="rect">
            <a:avLst/>
          </a:prstGeom>
          <a:noFill/>
        </p:spPr>
        <p:txBody>
          <a:bodyPr wrap="none" rtlCol="0">
            <a:spAutoFit/>
          </a:bodyPr>
          <a:lstStyle/>
          <a:p>
            <a:r>
              <a:rPr lang="en-US" altLang="zh-CN" sz="7200" dirty="0">
                <a:solidFill>
                  <a:srgbClr val="13CCE0"/>
                </a:solidFill>
                <a:latin typeface="Kozuka Gothic Pro R" pitchFamily="34" charset="-128"/>
                <a:ea typeface="Kozuka Gothic Pro R" pitchFamily="34" charset="-128"/>
              </a:rPr>
              <a:t>E</a:t>
            </a:r>
            <a:r>
              <a:rPr lang="en-US" altLang="zh-CN" sz="2665" dirty="0">
                <a:solidFill>
                  <a:srgbClr val="13CCE0"/>
                </a:solidFill>
                <a:latin typeface="Kozuka Gothic Pro R" pitchFamily="34" charset="-128"/>
                <a:ea typeface="Kozuka Gothic Pro R" pitchFamily="34" charset="-128"/>
              </a:rPr>
              <a:t>NGLISH</a:t>
            </a:r>
            <a:endParaRPr lang="zh-CN" altLang="en-US" sz="3200" dirty="0">
              <a:solidFill>
                <a:srgbClr val="13CCE0"/>
              </a:solidFill>
              <a:latin typeface="Kozuka Gothic Pro R" pitchFamily="34" charset="-128"/>
              <a:ea typeface="Kozuka Gothic Pro R" pitchFamily="34" charset="-128"/>
            </a:endParaRPr>
          </a:p>
        </p:txBody>
      </p:sp>
      <p:sp>
        <p:nvSpPr>
          <p:cNvPr id="22" name="TextBox 41"/>
          <p:cNvSpPr txBox="1"/>
          <p:nvPr/>
        </p:nvSpPr>
        <p:spPr>
          <a:xfrm>
            <a:off x="8052177" y="5200433"/>
            <a:ext cx="3712876" cy="461665"/>
          </a:xfrm>
          <a:prstGeom prst="rect">
            <a:avLst/>
          </a:prstGeom>
          <a:noFill/>
        </p:spPr>
        <p:txBody>
          <a:bodyPr wrap="none" rtlCol="0">
            <a:spAutoFit/>
          </a:bodyPr>
          <a:lstStyle/>
          <a:p>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英语</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新</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TOEFL</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考试</a:t>
            </a:r>
            <a:r>
              <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120</a:t>
            </a:r>
            <a:r>
              <a:rPr lang="zh-CN" altLang="en-US"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分</a:t>
            </a:r>
            <a:endParaRPr lang="en-US" altLang="zh-CN" sz="2400" dirty="0">
              <a:solidFill>
                <a:schemeClr val="tx1">
                  <a:lumMod val="75000"/>
                  <a:lumOff val="2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23" name="文本框 22"/>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1500"/>
                            </p:stCondLst>
                            <p:childTnLst>
                              <p:par>
                                <p:cTn id="34" presetID="1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ppt_x</p:attrName>
                                        </p:attrNameLst>
                                      </p:cBhvr>
                                      <p:tavLst>
                                        <p:tav tm="0">
                                          <p:val>
                                            <p:strVal val="#ppt_x-#ppt_w*1.125000"/>
                                          </p:val>
                                        </p:tav>
                                        <p:tav tm="100000">
                                          <p:val>
                                            <p:strVal val="#ppt_x"/>
                                          </p:val>
                                        </p:tav>
                                      </p:tavLst>
                                    </p:anim>
                                    <p:animEffect transition="in" filter="wipe(right)">
                                      <p:cBhvr>
                                        <p:cTn id="37" dur="500"/>
                                        <p:tgtEl>
                                          <p:spTgt spid="13"/>
                                        </p:tgtEl>
                                      </p:cBhvr>
                                    </p:animEffect>
                                  </p:childTnLst>
                                </p:cTn>
                              </p:par>
                            </p:childTnLst>
                          </p:cTn>
                        </p:par>
                        <p:par>
                          <p:cTn id="38" fill="hold">
                            <p:stCondLst>
                              <p:cond delay="2000"/>
                            </p:stCondLst>
                            <p:childTnLst>
                              <p:par>
                                <p:cTn id="39" presetID="1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p:tgtEl>
                                          <p:spTgt spid="14"/>
                                        </p:tgtEl>
                                        <p:attrNameLst>
                                          <p:attrName>ppt_x</p:attrName>
                                        </p:attrNameLst>
                                      </p:cBhvr>
                                      <p:tavLst>
                                        <p:tav tm="0">
                                          <p:val>
                                            <p:strVal val="#ppt_x-#ppt_w*1.125000"/>
                                          </p:val>
                                        </p:tav>
                                        <p:tav tm="100000">
                                          <p:val>
                                            <p:strVal val="#ppt_x"/>
                                          </p:val>
                                        </p:tav>
                                      </p:tavLst>
                                    </p:anim>
                                    <p:animEffect transition="in" filter="wipe(right)">
                                      <p:cBhvr>
                                        <p:cTn id="42" dur="500"/>
                                        <p:tgtEl>
                                          <p:spTgt spid="14"/>
                                        </p:tgtEl>
                                      </p:cBhvr>
                                    </p:animEffect>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strVal val="#ppt_x"/>
                                          </p:val>
                                        </p:tav>
                                        <p:tav tm="100000">
                                          <p:val>
                                            <p:strVal val="#ppt_x"/>
                                          </p:val>
                                        </p:tav>
                                      </p:tavLst>
                                    </p:anim>
                                    <p:anim calcmode="lin" valueType="num">
                                      <p:cBhvr>
                                        <p:cTn id="48" dur="5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ppt_x</p:attrName>
                                        </p:attrNameLst>
                                      </p:cBhvr>
                                      <p:tavLst>
                                        <p:tav tm="0">
                                          <p:val>
                                            <p:strVal val="#ppt_x-#ppt_w*1.125000"/>
                                          </p:val>
                                        </p:tav>
                                        <p:tav tm="100000">
                                          <p:val>
                                            <p:strVal val="#ppt_x"/>
                                          </p:val>
                                        </p:tav>
                                      </p:tavLst>
                                    </p:anim>
                                    <p:animEffect transition="in" filter="wipe(right)">
                                      <p:cBhvr>
                                        <p:cTn id="59" dur="500"/>
                                        <p:tgtEl>
                                          <p:spTgt spid="17"/>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childTnLst>
                          </p:cTn>
                        </p:par>
                        <p:par>
                          <p:cTn id="64" fill="hold">
                            <p:stCondLst>
                              <p:cond delay="4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45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5000"/>
                            </p:stCondLst>
                            <p:childTnLst>
                              <p:par>
                                <p:cTn id="77" presetID="1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ppt_x</p:attrName>
                                        </p:attrNameLst>
                                      </p:cBhvr>
                                      <p:tavLst>
                                        <p:tav tm="0">
                                          <p:val>
                                            <p:strVal val="#ppt_x-#ppt_w*1.125000"/>
                                          </p:val>
                                        </p:tav>
                                        <p:tav tm="100000">
                                          <p:val>
                                            <p:strVal val="#ppt_x"/>
                                          </p:val>
                                        </p:tav>
                                      </p:tavLst>
                                    </p:anim>
                                    <p:animEffect transition="in" filter="wipe(right)">
                                      <p:cBhvr>
                                        <p:cTn id="80" dur="500"/>
                                        <p:tgtEl>
                                          <p:spTgt spid="21"/>
                                        </p:tgtEl>
                                      </p:cBhvr>
                                    </p:animEffect>
                                  </p:childTnLst>
                                </p:cTn>
                              </p:par>
                              <p:par>
                                <p:cTn id="81" presetID="1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p:tgtEl>
                                          <p:spTgt spid="22"/>
                                        </p:tgtEl>
                                        <p:attrNameLst>
                                          <p:attrName>ppt_x</p:attrName>
                                        </p:attrNameLst>
                                      </p:cBhvr>
                                      <p:tavLst>
                                        <p:tav tm="0">
                                          <p:val>
                                            <p:strVal val="#ppt_x-#ppt_w*1.125000"/>
                                          </p:val>
                                        </p:tav>
                                        <p:tav tm="100000">
                                          <p:val>
                                            <p:strVal val="#ppt_x"/>
                                          </p:val>
                                        </p:tav>
                                      </p:tavLst>
                                    </p:anim>
                                    <p:animEffect transition="in" filter="wipe(right)">
                                      <p:cBhvr>
                                        <p:cTn id="84" dur="500"/>
                                        <p:tgtEl>
                                          <p:spTgt spid="22"/>
                                        </p:tgtEl>
                                      </p:cBhvr>
                                    </p:animEffect>
                                  </p:childTnLst>
                                </p:cTn>
                              </p:par>
                            </p:childTnLst>
                          </p:cTn>
                        </p:par>
                        <p:par>
                          <p:cTn id="85" fill="hold">
                            <p:stCondLst>
                              <p:cond delay="5500"/>
                            </p:stCondLst>
                            <p:childTnLst>
                              <p:par>
                                <p:cTn id="86" presetID="21" presetClass="entr" presetSubtype="1"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heel(1)">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p:bldP spid="14" grpId="0"/>
      <p:bldP spid="15" grpId="0" animBg="1"/>
      <p:bldP spid="16" grpId="0" animBg="1"/>
      <p:bldP spid="17" grpId="0"/>
      <p:bldP spid="18" grpId="0"/>
      <p:bldP spid="19" grpId="0" animBg="1"/>
      <p:bldP spid="20" grpId="0" animBg="1"/>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4013908" y="2230768"/>
            <a:ext cx="358548" cy="3580326"/>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7758581">
            <a:off x="2787938" y="486608"/>
            <a:ext cx="358548" cy="8126115"/>
          </a:xfrm>
          <a:prstGeom prst="rect">
            <a:avLst/>
          </a:prstGeom>
        </p:spPr>
      </p:pic>
      <p:sp>
        <p:nvSpPr>
          <p:cNvPr id="4" name="椭圆 3"/>
          <p:cNvSpPr/>
          <p:nvPr/>
        </p:nvSpPr>
        <p:spPr>
          <a:xfrm>
            <a:off x="3137217" y="1858044"/>
            <a:ext cx="2293467" cy="229346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5" name="矩形 4"/>
          <p:cNvSpPr/>
          <p:nvPr/>
        </p:nvSpPr>
        <p:spPr>
          <a:xfrm>
            <a:off x="3569471" y="2106390"/>
            <a:ext cx="1321196" cy="1796774"/>
          </a:xfrm>
          <a:prstGeom prst="rect">
            <a:avLst/>
          </a:prstGeom>
        </p:spPr>
        <p:txBody>
          <a:bodyPr wrap="none" anchor="ctr">
            <a:spAutoFit/>
          </a:bodyPr>
          <a:lstStyle/>
          <a:p>
            <a:pPr algn="ctr">
              <a:lnSpc>
                <a:spcPct val="150000"/>
              </a:lnSpc>
            </a:pPr>
            <a:r>
              <a:rPr lang="en-US" altLang="zh-CN"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12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a:off x="5898324" y="-669845"/>
            <a:ext cx="358548" cy="8126115"/>
          </a:xfrm>
          <a:prstGeom prst="rect">
            <a:avLst/>
          </a:prstGeom>
        </p:spPr>
      </p:pic>
      <p:sp>
        <p:nvSpPr>
          <p:cNvPr id="9" name="矩形 8"/>
          <p:cNvSpPr/>
          <p:nvPr/>
        </p:nvSpPr>
        <p:spPr>
          <a:xfrm>
            <a:off x="6877435" y="3750844"/>
            <a:ext cx="1965923" cy="1421928"/>
          </a:xfrm>
          <a:prstGeom prst="rect">
            <a:avLst/>
          </a:prstGeom>
        </p:spPr>
        <p:txBody>
          <a:bodyPr wrap="none" anchor="ctr">
            <a:spAutoFit/>
          </a:bodyPr>
          <a:lstStyle/>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知识技能</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解决问题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40030">
              <a:lnSpc>
                <a:spcPct val="120000"/>
              </a:lnSpc>
              <a:buFont typeface="Arial" panose="020B0604020202020204" pitchFamily="34" charset="0"/>
              <a:buChar cha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责任与义务</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685413" y="2793579"/>
            <a:ext cx="2646878" cy="903645"/>
          </a:xfrm>
          <a:prstGeom prst="rect">
            <a:avLst/>
          </a:prstGeom>
        </p:spPr>
        <p:txBody>
          <a:bodyPr wrap="none" anchor="ctr">
            <a:spAutoFit/>
          </a:bodyPr>
          <a:lstStyle/>
          <a:p>
            <a:pPr>
              <a:lnSpc>
                <a:spcPct val="120000"/>
              </a:lnSpc>
            </a:pPr>
            <a:r>
              <a:rPr lang="zh-CN" altLang="en-US" sz="4800" b="1" dirty="0">
                <a:solidFill>
                  <a:srgbClr val="13CCE0"/>
                </a:solidFill>
                <a:latin typeface="微软雅黑" panose="020B0503020204020204" pitchFamily="34" charset="-122"/>
                <a:ea typeface="微软雅黑" panose="020B0503020204020204" pitchFamily="34" charset="-122"/>
              </a:rPr>
              <a:t>岗位认知</a:t>
            </a:r>
            <a:endParaRPr lang="zh-CN" altLang="en-US" sz="4800" b="1" dirty="0">
              <a:solidFill>
                <a:srgbClr val="13CCE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2000"/>
                                        <p:tgtEl>
                                          <p:spTgt spid="2"/>
                                        </p:tgtEl>
                                      </p:cBhvr>
                                    </p:animEffect>
                                  </p:childTnLst>
                                </p:cTn>
                              </p:par>
                              <p:par>
                                <p:cTn id="11" presetID="22"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2000"/>
                                        <p:tgtEl>
                                          <p:spTgt spid="10"/>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6805" y="297241"/>
            <a:ext cx="822771" cy="856372"/>
            <a:chOff x="516805" y="297241"/>
            <a:chExt cx="822771" cy="856372"/>
          </a:xfrm>
        </p:grpSpPr>
        <p:sp>
          <p:nvSpPr>
            <p:cNvPr id="3" name="椭圆 2"/>
            <p:cNvSpPr/>
            <p:nvPr/>
          </p:nvSpPr>
          <p:spPr>
            <a:xfrm>
              <a:off x="516805" y="297241"/>
              <a:ext cx="822771" cy="822771"/>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a:p>
          </p:txBody>
        </p:sp>
        <p:sp>
          <p:nvSpPr>
            <p:cNvPr id="4" name="矩形 3"/>
            <p:cNvSpPr/>
            <p:nvPr/>
          </p:nvSpPr>
          <p:spPr>
            <a:xfrm>
              <a:off x="619026" y="422131"/>
              <a:ext cx="611065" cy="731482"/>
            </a:xfrm>
            <a:prstGeom prst="rect">
              <a:avLst/>
            </a:prstGeom>
          </p:spPr>
          <p:txBody>
            <a:bodyPr wrap="none" anchor="ctr">
              <a:spAutoFit/>
            </a:bodyPr>
            <a:lstStyle/>
            <a:p>
              <a:pPr algn="ctr">
                <a:lnSpc>
                  <a:spcPct val="150000"/>
                </a:lnSpc>
              </a:pPr>
              <a:r>
                <a:rPr lang="en-US" altLang="zh-CN"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4800" baseline="12000" dirty="0">
                <a:solidFill>
                  <a:srgbClr val="13CCE0"/>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5" name="矩形 4"/>
          <p:cNvSpPr/>
          <p:nvPr/>
        </p:nvSpPr>
        <p:spPr>
          <a:xfrm>
            <a:off x="1421709" y="627569"/>
            <a:ext cx="1415772"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知识技能</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860196" y="2773834"/>
            <a:ext cx="358548" cy="4392974"/>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3370916" y="2773834"/>
            <a:ext cx="358548" cy="4392974"/>
          </a:xfrm>
          <a:prstGeom prst="rect">
            <a:avLst/>
          </a:prstGeom>
        </p:spPr>
      </p:pic>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5787717" y="2774397"/>
            <a:ext cx="358548" cy="4392974"/>
          </a:xfrm>
          <a:prstGeom prst="rect">
            <a:avLst/>
          </a:prstGeom>
        </p:spPr>
      </p:pic>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8189725" y="2774397"/>
            <a:ext cx="358548" cy="4392974"/>
          </a:xfrm>
          <a:prstGeom prst="rect">
            <a:avLst/>
          </a:prstGeom>
        </p:spPr>
      </p:pic>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0800000">
            <a:off x="10605369" y="2780016"/>
            <a:ext cx="358548" cy="4392974"/>
          </a:xfrm>
          <a:prstGeom prst="rect">
            <a:avLst/>
          </a:prstGeom>
        </p:spPr>
      </p:pic>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5966991" y="31197"/>
            <a:ext cx="358548" cy="4392974"/>
          </a:xfrm>
          <a:prstGeom prst="rect">
            <a:avLst/>
          </a:prstGeom>
        </p:spPr>
      </p:pic>
      <p:sp>
        <p:nvSpPr>
          <p:cNvPr id="12" name="矩形 11"/>
          <p:cNvSpPr/>
          <p:nvPr/>
        </p:nvSpPr>
        <p:spPr>
          <a:xfrm>
            <a:off x="4597865" y="1531666"/>
            <a:ext cx="2738250" cy="497957"/>
          </a:xfrm>
          <a:prstGeom prst="rect">
            <a:avLst/>
          </a:prstGeom>
        </p:spPr>
        <p:txBody>
          <a:bodyPr wrap="none" anchor="ctr">
            <a:spAutoFit/>
          </a:bodyPr>
          <a:lstStyle/>
          <a:p>
            <a:pPr algn="just">
              <a:lnSpc>
                <a:spcPct val="120000"/>
              </a:lnSpc>
            </a:pPr>
            <a:r>
              <a:rPr lang="zh-CN" altLang="en-US" sz="2400" dirty="0">
                <a:solidFill>
                  <a:srgbClr val="13CCE0"/>
                </a:solidFill>
                <a:latin typeface="微软雅黑" panose="020B0503020204020204" pitchFamily="34" charset="-122"/>
                <a:ea typeface="微软雅黑" panose="020B0503020204020204" pitchFamily="34" charset="-122"/>
              </a:rPr>
              <a:t>知识能力 素质修养</a:t>
            </a:r>
            <a:endParaRPr lang="zh-CN" altLang="en-US" sz="2400" dirty="0">
              <a:solidFill>
                <a:srgbClr val="13CCE0"/>
              </a:solidFill>
              <a:latin typeface="微软雅黑" panose="020B0503020204020204" pitchFamily="34" charset="-122"/>
              <a:ea typeface="微软雅黑" panose="020B0503020204020204" pitchFamily="34" charset="-122"/>
            </a:endParaRPr>
          </a:p>
        </p:txBody>
      </p:sp>
      <p:sp>
        <p:nvSpPr>
          <p:cNvPr id="13" name="椭圆 12"/>
          <p:cNvSpPr/>
          <p:nvPr/>
        </p:nvSpPr>
        <p:spPr>
          <a:xfrm>
            <a:off x="1987854" y="3184970"/>
            <a:ext cx="849627" cy="84962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矩形 13"/>
          <p:cNvSpPr/>
          <p:nvPr/>
        </p:nvSpPr>
        <p:spPr>
          <a:xfrm>
            <a:off x="860195" y="4445732"/>
            <a:ext cx="2770532" cy="486223"/>
          </a:xfrm>
          <a:prstGeom prst="rect">
            <a:avLst/>
          </a:prstGeom>
        </p:spPr>
        <p:txBody>
          <a:bodyPr wrap="square">
            <a:spAutoFit/>
          </a:bodyPr>
          <a:lstStyle/>
          <a:p>
            <a:pPr algn="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人力资源知识技能</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2204239" y="3317396"/>
            <a:ext cx="393056" cy="584775"/>
          </a:xfrm>
          <a:prstGeom prst="rect">
            <a:avLst/>
          </a:prstGeom>
          <a:noFill/>
        </p:spPr>
        <p:txBody>
          <a:bodyPr wrap="none" rtlCol="0" anchor="ctr">
            <a:spAutoFit/>
          </a:bodyPr>
          <a:lstStyle/>
          <a:p>
            <a:pPr algn="ctr"/>
            <a:r>
              <a:rPr lang="en-US" altLang="zh-CN" sz="3200" dirty="0">
                <a:solidFill>
                  <a:srgbClr val="13CCE0"/>
                </a:solidFill>
                <a:latin typeface="Impact" panose="020B0806030902050204" pitchFamily="34" charset="0"/>
                <a:ea typeface="汉仪菱心体简" panose="02010609000101010101" pitchFamily="49" charset="-122"/>
              </a:rPr>
              <a:t>A</a:t>
            </a:r>
            <a:endParaRPr lang="zh-CN" altLang="en-US" sz="3200" dirty="0">
              <a:solidFill>
                <a:srgbClr val="13CCE0"/>
              </a:solidFill>
              <a:latin typeface="Impact" panose="020B0806030902050204" pitchFamily="34" charset="0"/>
              <a:ea typeface="汉仪菱心体简" panose="02010609000101010101" pitchFamily="49" charset="-122"/>
            </a:endParaRPr>
          </a:p>
        </p:txBody>
      </p:sp>
      <p:sp>
        <p:nvSpPr>
          <p:cNvPr id="16" name="椭圆 15"/>
          <p:cNvSpPr/>
          <p:nvPr/>
        </p:nvSpPr>
        <p:spPr>
          <a:xfrm>
            <a:off x="4533193" y="3184970"/>
            <a:ext cx="849627" cy="84962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7" name="矩形 16"/>
          <p:cNvSpPr/>
          <p:nvPr/>
        </p:nvSpPr>
        <p:spPr>
          <a:xfrm>
            <a:off x="3506647" y="4445732"/>
            <a:ext cx="2770532" cy="880113"/>
          </a:xfrm>
          <a:prstGeom prst="rect">
            <a:avLst/>
          </a:prstGeom>
        </p:spPr>
        <p:txBody>
          <a:bodyPr wrap="square">
            <a:spAutoFit/>
          </a:bodyPr>
          <a:lstStyle/>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专业的知识与技能</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较强的应用能力</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4752661" y="3317396"/>
            <a:ext cx="410690" cy="584775"/>
          </a:xfrm>
          <a:prstGeom prst="rect">
            <a:avLst/>
          </a:prstGeom>
          <a:noFill/>
        </p:spPr>
        <p:txBody>
          <a:bodyPr wrap="none" rtlCol="0" anchor="ctr">
            <a:spAutoFit/>
          </a:bodyPr>
          <a:lstStyle/>
          <a:p>
            <a:pPr algn="ctr"/>
            <a:r>
              <a:rPr lang="en-US" altLang="zh-CN" sz="3200" dirty="0">
                <a:solidFill>
                  <a:srgbClr val="13CCE0"/>
                </a:solidFill>
                <a:latin typeface="Impact" panose="020B0806030902050204" pitchFamily="34" charset="0"/>
                <a:ea typeface="汉仪菱心体简" panose="02010609000101010101" pitchFamily="49" charset="-122"/>
              </a:rPr>
              <a:t>B</a:t>
            </a:r>
            <a:endParaRPr lang="zh-CN" altLang="en-US" sz="3200" dirty="0">
              <a:solidFill>
                <a:srgbClr val="13CCE0"/>
              </a:solidFill>
              <a:latin typeface="Impact" panose="020B0806030902050204" pitchFamily="34" charset="0"/>
              <a:ea typeface="汉仪菱心体简" panose="02010609000101010101" pitchFamily="49" charset="-122"/>
            </a:endParaRPr>
          </a:p>
        </p:txBody>
      </p:sp>
      <p:sp>
        <p:nvSpPr>
          <p:cNvPr id="19" name="椭圆 18"/>
          <p:cNvSpPr/>
          <p:nvPr/>
        </p:nvSpPr>
        <p:spPr>
          <a:xfrm>
            <a:off x="9307509" y="3180727"/>
            <a:ext cx="849627" cy="84962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0" name="椭圆 19"/>
          <p:cNvSpPr/>
          <p:nvPr/>
        </p:nvSpPr>
        <p:spPr>
          <a:xfrm>
            <a:off x="6938692" y="3184971"/>
            <a:ext cx="849627" cy="84962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1" name="矩形 20"/>
          <p:cNvSpPr/>
          <p:nvPr/>
        </p:nvSpPr>
        <p:spPr>
          <a:xfrm>
            <a:off x="8296756" y="4464603"/>
            <a:ext cx="2770532" cy="880113"/>
          </a:xfrm>
          <a:prstGeom prst="rect">
            <a:avLst/>
          </a:prstGeom>
        </p:spPr>
        <p:txBody>
          <a:bodyPr wrap="square">
            <a:spAutoFit/>
          </a:bodyPr>
          <a:lstStyle/>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全面的知识结构</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人文素质修养</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5950849" y="4445731"/>
            <a:ext cx="2770532" cy="880113"/>
          </a:xfrm>
          <a:prstGeom prst="rect">
            <a:avLst/>
          </a:prstGeom>
        </p:spPr>
        <p:txBody>
          <a:bodyPr wrap="square">
            <a:spAutoFit/>
          </a:bodyPr>
          <a:lstStyle/>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良好的心态与持之</a:t>
            </a:r>
            <a:endParaRPr lang="en-US" altLang="zh-CN" sz="2135"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以恒的毅力</a:t>
            </a:r>
            <a:endPar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9"/>
          <p:cNvSpPr txBox="1"/>
          <p:nvPr/>
        </p:nvSpPr>
        <p:spPr>
          <a:xfrm>
            <a:off x="7157361" y="3317396"/>
            <a:ext cx="412292" cy="584775"/>
          </a:xfrm>
          <a:prstGeom prst="rect">
            <a:avLst/>
          </a:prstGeom>
          <a:noFill/>
        </p:spPr>
        <p:txBody>
          <a:bodyPr wrap="none" rtlCol="0" anchor="ctr">
            <a:spAutoFit/>
          </a:bodyPr>
          <a:lstStyle/>
          <a:p>
            <a:pPr algn="ctr"/>
            <a:r>
              <a:rPr lang="en-US" altLang="zh-CN" sz="3200" dirty="0">
                <a:solidFill>
                  <a:srgbClr val="13CCE0"/>
                </a:solidFill>
                <a:latin typeface="Impact" panose="020B0806030902050204" pitchFamily="34" charset="0"/>
                <a:ea typeface="汉仪菱心体简" panose="02010609000101010101" pitchFamily="49" charset="-122"/>
              </a:rPr>
              <a:t>C</a:t>
            </a:r>
            <a:endParaRPr lang="zh-CN" altLang="en-US" sz="3200" dirty="0">
              <a:solidFill>
                <a:srgbClr val="13CCE0"/>
              </a:solidFill>
              <a:latin typeface="Impact" panose="020B0806030902050204" pitchFamily="34" charset="0"/>
              <a:ea typeface="汉仪菱心体简" panose="02010609000101010101" pitchFamily="49" charset="-122"/>
            </a:endParaRPr>
          </a:p>
        </p:txBody>
      </p:sp>
      <p:sp>
        <p:nvSpPr>
          <p:cNvPr id="24" name="文本框 9"/>
          <p:cNvSpPr txBox="1"/>
          <p:nvPr/>
        </p:nvSpPr>
        <p:spPr>
          <a:xfrm>
            <a:off x="9526177" y="3313153"/>
            <a:ext cx="412292" cy="584775"/>
          </a:xfrm>
          <a:prstGeom prst="rect">
            <a:avLst/>
          </a:prstGeom>
          <a:noFill/>
        </p:spPr>
        <p:txBody>
          <a:bodyPr wrap="none" rtlCol="0" anchor="ctr">
            <a:spAutoFit/>
          </a:bodyPr>
          <a:lstStyle/>
          <a:p>
            <a:pPr algn="ctr"/>
            <a:r>
              <a:rPr lang="en-US" altLang="zh-CN" sz="3200" dirty="0">
                <a:solidFill>
                  <a:srgbClr val="13CCE0"/>
                </a:solidFill>
                <a:latin typeface="Impact" panose="020B0806030902050204" pitchFamily="34" charset="0"/>
                <a:ea typeface="汉仪菱心体简" panose="02010609000101010101" pitchFamily="49" charset="-122"/>
              </a:rPr>
              <a:t>D</a:t>
            </a:r>
            <a:endParaRPr lang="zh-CN" altLang="en-US" sz="3200" dirty="0">
              <a:solidFill>
                <a:srgbClr val="13CCE0"/>
              </a:solidFill>
              <a:latin typeface="Impact" panose="020B0806030902050204" pitchFamily="34" charset="0"/>
              <a:ea typeface="汉仪菱心体简" panose="02010609000101010101" pitchFamily="49" charset="-122"/>
            </a:endParaRPr>
          </a:p>
        </p:txBody>
      </p:sp>
      <p:sp>
        <p:nvSpPr>
          <p:cNvPr id="25" name="文本框 24"/>
          <p:cNvSpPr txBox="1"/>
          <p:nvPr/>
        </p:nvSpPr>
        <p:spPr>
          <a:xfrm>
            <a:off x="13277850" y="-1619250"/>
            <a:ext cx="877163" cy="369332"/>
          </a:xfrm>
          <a:prstGeom prst="rect">
            <a:avLst/>
          </a:prstGeom>
          <a:noFill/>
        </p:spPr>
        <p:txBody>
          <a:bodyPr wrap="none" rtlCol="0">
            <a:spAutoFit/>
          </a:bodyPr>
          <a:lstStyle/>
          <a:p>
            <a:r>
              <a:rPr lang="zh-CN" altLang="en-US" dirty="0">
                <a:solidFill>
                  <a:schemeClr val="bg1"/>
                </a:solidFill>
              </a:rPr>
              <a:t>延迟符</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750" fill="hold"/>
                                        <p:tgtEl>
                                          <p:spTgt spid="12"/>
                                        </p:tgtEl>
                                        <p:attrNameLst>
                                          <p:attrName>ppt_x</p:attrName>
                                        </p:attrNameLst>
                                      </p:cBhvr>
                                      <p:tavLst>
                                        <p:tav tm="0">
                                          <p:val>
                                            <p:strVal val="0-#ppt_w/2"/>
                                          </p:val>
                                        </p:tav>
                                        <p:tav tm="100000">
                                          <p:val>
                                            <p:strVal val="#ppt_x"/>
                                          </p:val>
                                        </p:tav>
                                      </p:tavLst>
                                    </p:anim>
                                    <p:anim calcmode="lin" valueType="num">
                                      <p:cBhvr additive="base">
                                        <p:cTn id="15"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1500"/>
                            </p:stCondLst>
                            <p:childTnLst>
                              <p:par>
                                <p:cTn id="51" presetID="22" presetClass="entr" presetSubtype="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strVal val="#ppt_x"/>
                                          </p:val>
                                        </p:tav>
                                        <p:tav tm="100000">
                                          <p:val>
                                            <p:strVal val="#ppt_x"/>
                                          </p:val>
                                        </p:tav>
                                      </p:tavLst>
                                    </p:anim>
                                    <p:anim calcmode="lin" valueType="num">
                                      <p:cBhvr>
                                        <p:cTn id="59" dur="5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anim calcmode="lin" valueType="num">
                                      <p:cBhvr>
                                        <p:cTn id="73" dur="500" fill="hold"/>
                                        <p:tgtEl>
                                          <p:spTgt spid="20"/>
                                        </p:tgtEl>
                                        <p:attrNameLst>
                                          <p:attrName>ppt_x</p:attrName>
                                        </p:attrNameLst>
                                      </p:cBhvr>
                                      <p:tavLst>
                                        <p:tav tm="0">
                                          <p:val>
                                            <p:strVal val="#ppt_x"/>
                                          </p:val>
                                        </p:tav>
                                        <p:tav tm="100000">
                                          <p:val>
                                            <p:strVal val="#ppt_x"/>
                                          </p:val>
                                        </p:tav>
                                      </p:tavLst>
                                    </p:anim>
                                    <p:anim calcmode="lin" valueType="num">
                                      <p:cBhvr>
                                        <p:cTn id="74" dur="500" fill="hold"/>
                                        <p:tgtEl>
                                          <p:spTgt spid="20"/>
                                        </p:tgtEl>
                                        <p:attrNameLst>
                                          <p:attrName>ppt_y</p:attrName>
                                        </p:attrNameLst>
                                      </p:cBhvr>
                                      <p:tavLst>
                                        <p:tav tm="0">
                                          <p:val>
                                            <p:strVal val="#ppt_y+.1"/>
                                          </p:val>
                                        </p:tav>
                                        <p:tav tm="100000">
                                          <p:val>
                                            <p:strVal val="#ppt_y"/>
                                          </p:val>
                                        </p:tav>
                                      </p:tavLst>
                                    </p:anim>
                                  </p:childTnLst>
                                </p:cTn>
                              </p:par>
                            </p:childTnLst>
                          </p:cTn>
                        </p:par>
                        <p:par>
                          <p:cTn id="75" fill="hold">
                            <p:stCondLst>
                              <p:cond delay="3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par>
                          <p:cTn id="84" fill="hold">
                            <p:stCondLst>
                              <p:cond delay="4000"/>
                            </p:stCondLst>
                            <p:childTnLst>
                              <p:par>
                                <p:cTn id="85" presetID="42" presetClass="entr" presetSubtype="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anim calcmode="lin" valueType="num">
                                      <p:cBhvr>
                                        <p:cTn id="88" dur="500" fill="hold"/>
                                        <p:tgtEl>
                                          <p:spTgt spid="19"/>
                                        </p:tgtEl>
                                        <p:attrNameLst>
                                          <p:attrName>ppt_x</p:attrName>
                                        </p:attrNameLst>
                                      </p:cBhvr>
                                      <p:tavLst>
                                        <p:tav tm="0">
                                          <p:val>
                                            <p:strVal val="#ppt_x"/>
                                          </p:val>
                                        </p:tav>
                                        <p:tav tm="100000">
                                          <p:val>
                                            <p:strVal val="#ppt_x"/>
                                          </p:val>
                                        </p:tav>
                                      </p:tavLst>
                                    </p:anim>
                                    <p:anim calcmode="lin" valueType="num">
                                      <p:cBhvr>
                                        <p:cTn id="89" dur="500" fill="hold"/>
                                        <p:tgtEl>
                                          <p:spTgt spid="19"/>
                                        </p:tgtEl>
                                        <p:attrNameLst>
                                          <p:attrName>ppt_y</p:attrName>
                                        </p:attrNameLst>
                                      </p:cBhvr>
                                      <p:tavLst>
                                        <p:tav tm="0">
                                          <p:val>
                                            <p:strVal val="#ppt_y+.1"/>
                                          </p:val>
                                        </p:tav>
                                        <p:tav tm="100000">
                                          <p:val>
                                            <p:strVal val="#ppt_y"/>
                                          </p:val>
                                        </p:tav>
                                      </p:tavLst>
                                    </p:anim>
                                  </p:childTnLst>
                                </p:cTn>
                              </p:par>
                            </p:childTnLst>
                          </p:cTn>
                        </p:par>
                        <p:par>
                          <p:cTn id="90" fill="hold">
                            <p:stCondLst>
                              <p:cond delay="4500"/>
                            </p:stCondLst>
                            <p:childTnLst>
                              <p:par>
                                <p:cTn id="91" presetID="53" presetClass="entr" presetSubtype="16"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Effect transition="in" filter="fade">
                                      <p:cBhvr>
                                        <p:cTn id="95" dur="500"/>
                                        <p:tgtEl>
                                          <p:spTgt spid="2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left)">
                                      <p:cBhvr>
                                        <p:cTn id="98" dur="500"/>
                                        <p:tgtEl>
                                          <p:spTgt spid="21"/>
                                        </p:tgtEl>
                                      </p:cBhvr>
                                    </p:animEffect>
                                  </p:childTnLst>
                                </p:cTn>
                              </p:par>
                            </p:childTnLst>
                          </p:cTn>
                        </p:par>
                        <p:par>
                          <p:cTn id="99" fill="hold">
                            <p:stCondLst>
                              <p:cond delay="5000"/>
                            </p:stCondLst>
                            <p:childTnLst>
                              <p:par>
                                <p:cTn id="100" presetID="21" presetClass="entr" presetSubtype="1"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heel(1)">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15" grpId="0"/>
      <p:bldP spid="16" grpId="0" animBg="1"/>
      <p:bldP spid="17" grpId="0"/>
      <p:bldP spid="18" grpId="0"/>
      <p:bldP spid="19" grpId="0" animBg="1"/>
      <p:bldP spid="20" grpId="0" animBg="1"/>
      <p:bldP spid="21" grpId="0"/>
      <p:bldP spid="22" grpId="0"/>
      <p:bldP spid="23" grpId="0"/>
      <p:bldP spid="24" grpId="0"/>
      <p:bldP spid="25" grpId="0"/>
    </p:bldLst>
  </p:timing>
</p:sld>
</file>

<file path=ppt/tags/tag1.xml><?xml version="1.0" encoding="utf-8"?>
<p:tagLst xmlns:p="http://schemas.openxmlformats.org/presentationml/2006/main">
  <p:tag name="ISPRING_ULTRA_SCORM_COURSE_ID" val="348E087E-817C-4862-9800-D59DA13ABB3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MidiE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HCAfUmJRWTYbhgAALdDAAAXAAAAdW5pdmVyc2FsL3VuaXZlcnNhbC5wbmftXHlYU9e2p7VFb6tQrt7KnLa2ilYZRAGZcq0CAioiaq1Ioo2CihARJJBRSwVLA6kioKJJBRHFIVrUCJm01MSKGAEpQ0iixpgAGQgJJJDpnRNE0Nr37nvv9nv3fo8//EzO3mf9fr+11l57nY998t2a1RHT3nN+z8bGZlrkiuVrbWzeDbOxmZQ9xRa44pW/6SPgv7fS10Z8YXP5gWs38OWdpKWrltrYXCW9b9z6LvD9L3tWfJVuY2NXD/57i4s8t83GZtnKyOVL12XBFAI4tRL1lUUdOhuy3/7WL9NXHXWMWckjno/o3L/c4eNr3236aNUVj7mr9BUbci795czGS0sPO7uYV544sivC7sfzX899Kyo6Oc2EFzVe3Isa8G1DqRZjGjeni6io/ntHOzCNm3wVrCNDV5J4bvQwqFlNQlHZ5mHl9TZYkKbnAvVtgJxNV+agi7Q9iKuslTfGZjB8QhzBq48z/Qd5uKQKmQuS4SByAC9tWcCxQ/vlm0UWExw7Gbyy/7oTRuZmbg8Gv1z5G8KeKY6ADsdiZ4Hfb3USQ7SFWtuRibtC8gvZCy3fw41fY+NRNE0yaGD/Yt988qHYGeAU9MJ/2Y8Ad6unNvtVeFiVzg2PtTokjlhuVXrWMewtUM4qn5GJZV/PAONu4ycprKLg0ZNH3POP3nTHA0w1m935I/DtM/4xVEWIriudXgpD79T1N3ipPt3Z9U3adE7KCn8Ex2rw2uB9X54chlFcT4479KnpWpoLp2AFrWIEdZNBqGOhUsw/nKH5py6vc/ubFfPhiU8bo15OKTrzVXfmOiv435OPLPpcUDjCcMeqI4mV/NgRFpcimy9mBM2zUv1xceSJ4tSIET3XZkfWNCvOWTnv/+3TnRsmQP7ZIHUhw7ft8Vcwzw5HZKqw0iAeQ+ymajcZeRbs5+LFCrgo65J4cbLbGPh5AmIzo/cy/ekHHR1ZjblN+46+hD9rFqBEuLQMhhux7TKfPcZxgCqGFEOp6k5St5oLYQ/G9KwZozZcyuHwfw1zyZH5kFq6x2jGWewiOPzGsE778pm4k6vjx91Bc3Us5Yj68JJ7xcmqfb116IGejuRIaloAsmGp9hPASvQ4KyXLnqylNSe7Pmh58hFayO1+Pp6wW+FBjCCKmnas2LZJE7zanzqOtNe03GXgjdWX/Q/Z9cSNZ2xbfzq+e7Fd2wXn5ZMH5o5FyRSd8+ThJa1z3qPdH7g9qnqDMbsg3keB52LGAtADd56al1rZFjA/SPUHI3L63T8YIXoG/gE17tTynOHxSitv75FtQBf4f4Eb7+LmLQEZnzM5LqdDx0d4p7drXTFMXLCGMpZOj9iLHO0AV6nD38Qka9Yb1SrpKpbe5PtGhhWI3Ng3+g430y289U3WShK2Oa5/A6W0ADmj/tyb1C7rCX7zQP3AiWkVb6S1vtW7+k3O8O5F/4Gp7KjXBsCkIgX3372uuzkQYtaL1YvtpIo9r1GXrMkKqlvRsHXdK/EomSRWyMoVea96hg6sN6HfIqEnJxl61odYPT4AoqrQgfMBAUI7TnKbAj5OkC4HYtyCkp5CcZqu1qhPcF8dTiVxbupZOqZXIcmtoG3XBwkxEyV0AmQC5F8BBDMkKaU2uh/RDo7vtjDKWmkmkqHmXB9adgTfeXOaOPzMKKIixCCvoX8Jy5Z0Tv0kkl5T5p26rM7J90/uHkcNdGLUd2aiqKzhHuVPIHceXq49WV/KNkoE9fZQBkaFEdHpBiXdSy5Q4XVKkkVP4mH7iyhdIUPPitTZ+8saXjSbl5C43s5vs+uavYcPemGfyHy0aM6K4buzSAxF7dgsk4pg6czIrsMbxRC2ZAk36ZAwnReS1s6IRTi65fT2D41NHe6lwss8Y/h64iNTemjfrUlpDxnzEXsSzK4HRudk1jhTDgeSkdgPk5wXevGToIYOmmnzgbL60eFOi8PwZAjWu/BYqcJsUBH4vL/dXPIiA/xrksjZz5steyt7nXhFeNatbqeR2KYmwk09X4r3Z88z//zZzcUvp1NxiuQ0RnBxDL6/SC2derJkJHsUiZlALxMAI+ezD7qnThvJic5GeU/rBWB25RwKdqGZcaDlRXoJ5M17sqPsocY9xuxJVYiR9KB3VD7pP6pkW8x6je1q7ih7QxF0qAgw3AyGQ58+efVLXRjZ6byngB1gp1phrJ1UtXXUDs6soZDqJXOHZmn3pI/qyYwJGVjn6hmzwNR1oMV7lMdlGNM5oiHOIE+CuhDMtyS+owNAJhYHbCJ3TrIP/mD8QH7zjuxdQBLQxTzITezICrke3zQZqr8dsJncOZPVd1CfbLPZ84UHLgEc3fMrJOdD9I9z1G02Nze/vEUKtQyBCBiRQfjKLTuCkc4LkLmAz/pT2La3JAtHockE81DARuFUq+P22XiSXvh+Q7FtQ9kTILQktt0tyaiPq1NbRX+HnoFPftz/Yr2mrieoZxIcJgOTgS6WxP7wlsT7lcnBVpJv33QdJdnaeuFL8ZZs3y4gP8cNLI4MlEtK4UKmtjmaLiVjPIUFTqNlIIHaBsOk6IDHrl/GysnaVh2wVWf9GXXrUs9AG1yE09FFAisdi1llsd2QiN1NIqnVV2FjOBsGoBYNlA4x9+XRAYqKTt2KTXFiBAZLJJEGql+Wu+vV6uPbjvwmkiNCxjDuecxLmWVldWXu+vDYnS4jWbXq/ML8KP5dq/3dUcWx6zrDrUa2xFUTy5v9RgJXtnb7jOJhXQXEtAMFrBGByKwQsbqvct35YM1rEyLIVpD2o/Mqzj2iA6XBQCcRjGI6Ca+taIKbWuEJGF7gGPZ5pNh3OVe2hMOrIqN75ASVC6Jbv7tJfWMOOetppw4GHT8VMeVSOE+yY9io4cENwpPjgGgxuJ64JEIGfsipPK/ARxtMWbDL6mm/SkDsQArxlNhr/Yl9ZJ3vOBGJ1hkBawGlPXxz78ENBKzZRaTndBiMDWxjw3XVr+P8gqPfhV/TPv3eC/YqMt0kW2LOMvb7hnOnBJo/Oau+sZUBH3CqHPVcoVMY22JSqS5vrt2rICgyeaEGeRmlMlPvF+n/m2MgBCO/6s/lRS0mOr/ACkyc4UY4qhNDLPoOKMkhg+hj+DhjyC+ytE3feVpcE6bjcDv10E85XH52buyod7j4s7L+3pmhFqMGWeidhyzK6AQm7HV0s5wMtS0ot24W69x886N6WvGOTOFHgeOCeePwmJxrBcQXk53CKlO2jbnwv86X1mgv5jXDE3tCloIQuQkhRmCxF78c24PXM83DvXQkwcBPooTZXmzRO0Igvev/vTqERGb/vc/pbIuBLTJ1UEwdSntLnz0KLJ8H+F36je6QFusC5I2hX0CDWzHwFK5TXqYr396w63fLMwb7dHra8rd+2/6qt4bmx7bnvrrgiznTt5yqHmNT3bzn7Ytx61/K3rTeeXUuXH8QvkXSzEb9dmne2IKfN21OvWMjS3NKdWUtKXR4h1H3oG79OLTKJ9u88y+XxWaUvWp/oWNYW6NH3apxcVq/M8CJWN6bOENwdryMRSenhjft881PfY2QbYWszimMdv5VMjmxGQJiOX/deHW5Rbc96lLDm1Kqx7kvqv7XLTMS/CtkfhN0J+j+O9KlISKadAxpCB1sNekYFdOfdUr4e6aKY7HaemAzV5aJjM+Vd2bCgw1Sbah2w+9RuMRywnAVAT2oAAuRSxgy7vcKM2fB4x55oA1/hvcyj1fIMEINWTAnVP0djWEf8ntzfGAXiQlW/6IUYlQ4DYF0QJsHNT6JF+aR3yAc6DFS4RM5NUF3gu7/BV2Oxz20qd/Lsvf1nkCA0wnSgn/XmOCeTqccmvTeFU8xgjmOdw9QsrQd5Vf2vt73NQ4/92fXGvryoK7cGY8H/UJvcLn6P6ejUxwzqyGWw8VFJWPwbi3j+h7ZdUJLc8yYpaDZ1gDs2/gSqNPHCfRSdf0Yj8JfQc/HupW8pJm50hrNnitjIUYsBF2+Lm8ccJE1jIHzx9Gzpkbr1jH23G1g/M7ZRU9QmqD0T6BE+76wHKq/bZ8JMckiUCN/P1ThVHxTG8HUdp22a9prNoGHUxVdxapBUmFM9CAP4diKfm11CGQQCnuv5F5HEnFXyGt3p2bMwBnVXNxZ2b3X77rrEcgqkennN6k7yjfFvEYS6Ih8DrHEbirvQ5df0833qZDpo0uUdb2Xa6CB1IHiVx1Fl3nUQZZDsp8druH9VeAigoZiHq1BG0p/NyswnKfet9w+gYke2O3qRjgDo6FeI+Ey9H3JtQcTCTxB6f8HpZ3E8ottbBOfnWDwX2A6M/GXnQmQCZAJkAmQCZAJkAmQCZAJkAmQCZAJkAmQCZAJkH9JEBh+SJJck/cpk5k2a+wqGaOsFbggGWngqy8Uv9T6mw4vETHgcRtl8ZewWr+cFc1K+Wwi/4dUDvF/dq7yv3Ews0vdc4GqBD/b3Pj5f3eacwz1XmyFDMU2CATSUF2tICK0/7BgcmjfAYEAJRI8yEoQDxS0LYEhh7NH3txaQGNcq1jPQeTysM99Z3a2cwyFXDmEgpffy7o/F8V8n1Tuxej7WanDq3RPv1fsYgjVdS0862tOv/WAp6AqcWvF7e0cUik5aSeDt12RJ75OkS7x6vm5QlYFNXXr36a7UINM2P1liCFLVALHJ3Sw5jbTDhT8NfbI4+1Gcnr37ckQIu/6IuGckMGNYumeDkpf1pNYbaZhfhPTChbAjCPkDumv8tJdR+/8+T5OJ5hJEGVVNGsWVHK7zqnTa+/HvF3X53EC9kjxiQmb+gvBLCUo8Rp/Qjp4AE0/+AyFl6IeuNOMLK47Ri7n1moeBPGwRjGE0MCv3Qw3Pp0pMg64izwtOOMA3DJQZnFX1krJAhrbpKAFDwarUEKIeM0wEhE8CB4n1XDjzTQfISo40XJDrdkUOshQ+ZMRjAfqulIR4XgqJ+kYRfpSqDHyZ63hTsMPZOTckOcLiZQ4NAvhGEZalFsJH66Ed5q6eKaufdxzyxDBbqQlRrNPRsHWDGKcmDt8nDJ0/P1plzbf16P88EwudUB/HZLzRG/2cVdacHYI71XLtg7gpSYfuwQVu0DdrkbICQx1qHgJh8/pdc/p1pvVGiceRq/vMBRAko16MddNVYPt2h4oSQpTFkhX8JjP9oEp9q44ec9Z0eewEu3J6G6f0q1GmO4nFutcrHYFYrOzaAPlNGoH1k+YHfq+9hPo7Jm+ZmaBw54hHNRQAzU8T4r2tJjm590DKEXU95iqaesv60ScLPnejyAqXyEKzJdSVRAeZrB4co8Fml1OMEX6TAZPX3tq74xVEFLVD2QM4JQZzeleldyTX6BTwcRKMTpoGsyB5XnNGs9K7uYSNVfWkg47Gqu1Tdh2q4uE7E6JFvsOlSxzLJ1TQDAQ8rpFEv1FgVqh112FxF3QXRBuqBUSXPJICawHakV/SgOF77ia+3gJht1j8Iwbzgo+qO0CdL6ARpskcPN2rEWzgjcNWBB1CYPwvUfPSBOiSLUrKUP3k55qYN8CyJUO850otTQLorNYfXx/HuXXu5JIsWjvtmAj6rhtY4/pgQExf70lxTUoX3lKZ2rWJZzVqrPAc7CdISZtC/3Cl1T3kHfOSmFRpCUj8OddnJbnabsAvRfbSlnaSr2hvqHEyugnnORz+Hc8HIy2e0aInIGkO3RL0yuap5TMt9ztHyDylEGuV25u3mmMLyTmWTyRHI9NJtrVg7HaHIjxsXJISmEPNpmLzEqV2ZOlWolWVmqPHe9llsQOmz8O0a1F39/KNTvPr5TaAjXlFCzrycGyftTGqd1Dpc0IT76+tpCSjjZrvPOFPy76xq3TIgnqTsGIa97ltpGCeRCqNAuBDTau7NJgVzVVWkXLG838gMFkq+rUVo9Au/ZoL2aGYhYONcjr9g2D4LRNNbQCFdUOa2XS68TzhTV4ME1oEfSM1RtyoOwucSG2GMhfjkR/J/ZSoxZTH7eCxz7qnv6ef/9AWEG5vyy4Qoa/G4V0GcyR6dMGweAnE781wEU+dkpo0V6syNFDV681I1MglmBOg1q1cxDfyj/SQXARKxocUBbRr3qp2mR4K5PBkrR95kbdhxXJTYMA4TqIW0RrUnghdANbfr6KnJ+zFeBZr2OTJ7tnPd59tIuG5ZsJKvYqa4LKXaA0nHhx111LQynZBSjCA05whK+J1beuOXkjoKUYwQaXjW3B0mS/LYVbd0PXfIY4GrRu2vauY2rV11MPituysXTXKdzHx8xuRBUcz5EMCJGDN5bVWPxyfXYoCQyTdxCxLQRvNPFLLG6FFibkiws6vgtU2c9l7e4Wp2F/k7J83jmr66DD8pbtAohKDO7VgVi2hBZp9W6T2XdbKdtPHP2+axDxrDXECSzzAJUrmk5ei3YDk34RflpzL7AnHiiKhpAMPLMrYT7L2cSB37q2Gzv4zHEZ9yFGz+quLbUTEc7vsgxqU45Yc7Iv2pbI+9YN2uYyhNB21wI70MbSMjWtERJFRQDDRznUpWhwY9+zF6ApgppaoHdoqgWWgKEd2Ofb0OyRzIO1mhXd/E/BzysXch66DNWVvzClNdyOi7ZaejSOXSKhYTjLAJ7zVbC0+GVWicxqE7/lhVxNFOVjTMh/boIyt85fiISjDdbVnkgdpymYk9R4FrqawOTNXjWy9rGPJ0EOsecEV2oDS5oRq3canc+0Ab3Hh2Yx1IzQNZHwWrlvTQlHV0Cr5NogS0PddQSNUX+ivFuRx4GUQQTV0FD2WDSOq/2fquLtKsR8NdteRHhRX4LVv0xX676tOgrjAi6ZWwDP0QbOC2/aMpWMMIJvaGbqhBiVchlk+GE8w2JSiUzDVMtwh8ExYqsnLtjTkjvQATkNFKxo8IAmlmJ17MqfjBXDFRL+oAVjGdVWwk5ETHGzYLBBUSrKSK4O3Y0I/SsBnjWve/F8oNje09dWtXkjZoT0nVJhk3Tx7IH4pHqp49eXpQiIob3DQNS5kSKhH/ZNByLqSPmsToWul+mz+PYEMb8HWR3DYwKrM0Ts63vhtvrlYqZKvOvmM5EjC1lKF5lShwyShhJYPSiVSNGMQnqHTtcmqNBt/PCHvU6qIPci/PzHc5q54iuWCpGBAymAiGXClhgoTrEAuhN7vxKS5GXVud21Tc01tvDDuw151iI6M01//GKFFj+SA1VUgqlXrcsFKjsB3FRY/cXUX6RQUrxfvvC9bmlNBtAI1EA/JARgHxh7qOYeJdL8HJkJvvJR2xhs7KtPgs8+0OtSv304q/aQVn3TnzX1jrn3IIzqc7KQ17WSBI+yan4PWB3NiAe9e1YIS4X+If6A1N6BWh7O02zu+6kSdEPtbopZWyVOp5TGZmw1vhslTj7kXkgW1/xkHqJYhu7rpfU0y22I8bZSR7DoxLJwws4pzy41cxvCzpC4lWqn4+Lkg56WANMOo0pNe0B6sihEucaaUEBJBAm4t7ksj+g2taRPAvbuVJ0ABTeGPN0exaMDY8c5Ij+CHFIm8s33NHKQRk5HUsWCyTyfR66FO8SGEpUv68deqvEelaEw3Qw54/ADLQriNfNwqHvMyAqde2Z0hwL3Jf77Xow9/VSvE2QU2LjgxC6iQzyMQ3jTwSAVQ7MAIf0h/NqTPhNePZPgw4KYKl+YS/NltWuyCoEAwcBGMd6b9VviMPPp9kheLcDwK2Cv87ojZXhUyL6JzShrnnI3vpJU+r0jXDoLtxJ2VoNd4EAFhO2/FCBR3WkBu7vNuQ1GpvJgRFOZ2ml11R4y70QUAYvHTmuqd1D09eYPizU02qK3+zd0iyWfrDadN4i57rzDZMyvvWDbHM1JLMaLsmZx2jQrXzSZ4URKNPoyIiFrRojkHjZK+tURqPa0/R32jm6I+QlE6PqQA4WwcMawaCBB6cKF19IMK2Z9hCwOhXnuwjJJca5iNQL2LPm7LDew274zN3SuNNiFv12VV6V/RgH65Srz1Kq4AJVXV1FMaLafjVsh2Zc9mMy+YdBALZqAm018trmXzUqxeXYJb6ARgvAMsJk2FcScrL24QMUALCnzxNwld+ZYNmfNcFs9AEpu4p0YFohMAoFBZDEH4GeLcVxEM8na9tM6t+/OniloT72TDvsF6PxP4HrjRYGGznIVToURT6nTXSXh5HIc2NafgbwP3iHjejgTD6djcU1qbi6Xlpcjg5iaIKdMV5+q/XKszxxdMGL5wTnkrK9RvBCdXMnQPKA5ivyFJe6TwFFt4sufPADPj6inWZ9fkn0HHwbBCKYBffjY70WAv0MhdnnL+rSQKD+NkpsJofHWx5uN9Ks5hQ/Cm5rAN1c4qHfAazcFBaZ0UVmFTFbgL2xnDnYmq5dabdPKrqIKBZoqRabF/pjdAccbxw1gbG0iw1Yvv/zFlm/+A1BLAwQUAAIACABwgH1JPhPYuk0AAABrAAAAGwAAAHVuaXZlcnNhbC91bml2ZXJzYWwucG5nLnhtbLOxr8jNUShLLSrOzM+zVTLUM1Cyt+PlsikoSi3LTC1XqACKGekZQICSQqWtkgkStzwzpSQDqMLAxBwhmJGamZ5RYqtkbmEKF9QHmgkAUEsBAgAAFAACAAgAyJ2IR6kBxHb7AgAAsAgAABQAAAAAAAAAAQAAAAAAAAAAAHVuaXZlcnNhbC9wbGF5ZXIueG1sUEsBAgAAFAACAAgAcIB9SYlFZNhuGAAAt0MAABcAAAAAAAAAAAAAAAAALQMAAHVuaXZlcnNhbC91bml2ZXJzYWwucG5nUEsBAgAAFAACAAgAcIB9ST4T2LpNAAAAawAAABsAAAAAAAAAAQAAAAAA0BsAAHVuaXZlcnNhbC91bml2ZXJzYWwucG5nLnhtbFBLBQYAAAAAAwADANAAAABWHAAAAAA="/>
  <p:tag name="ISPRING_PRESENTATION_TITLE" val="时尚简约蓝色个人简历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2026</Words>
  <Application>WPS 演示</Application>
  <PresentationFormat>宽屏</PresentationFormat>
  <Paragraphs>529</Paragraphs>
  <Slides>22</Slides>
  <Notes>22</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22</vt:i4>
      </vt:variant>
    </vt:vector>
  </HeadingPairs>
  <TitlesOfParts>
    <vt:vector size="49" baseType="lpstr">
      <vt:lpstr>Arial</vt:lpstr>
      <vt:lpstr>宋体</vt:lpstr>
      <vt:lpstr>Wingdings</vt:lpstr>
      <vt:lpstr>方正韵动中黑简体</vt:lpstr>
      <vt:lpstr>方正兰亭黑简体</vt:lpstr>
      <vt:lpstr>方正兰亭特黑简体</vt:lpstr>
      <vt:lpstr>微软雅黑</vt:lpstr>
      <vt:lpstr>Impact</vt:lpstr>
      <vt:lpstr>方正正中黑简体</vt:lpstr>
      <vt:lpstr>Kozuka Gothic Pro R</vt:lpstr>
      <vt:lpstr>MS Mincho</vt:lpstr>
      <vt:lpstr>方正兰亭黑_GBK</vt:lpstr>
      <vt:lpstr>方正兰亭细黑_GBK</vt:lpstr>
      <vt:lpstr>汉仪菱心体简</vt:lpstr>
      <vt:lpstr>方正兰亭细黑_GBK_M</vt:lpstr>
      <vt:lpstr>Calibri</vt:lpstr>
      <vt:lpstr>Arial Unicode MS</vt:lpstr>
      <vt:lpstr>Calibri Light</vt:lpstr>
      <vt:lpstr>张海山锐线体简</vt:lpstr>
      <vt:lpstr>Kozuka Gothic Pro R</vt:lpstr>
      <vt:lpstr>张海山锐线体简</vt:lpstr>
      <vt:lpstr>方正兰亭细黑_GBK_M</vt:lpstr>
      <vt:lpstr>方正正中黑简体</vt:lpstr>
      <vt:lpstr>方正韵动中黑简体</vt:lpstr>
      <vt:lpstr>汉仪菱心体简</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时尚简约蓝色个人简历PPT模板</dc:title>
  <dc:creator>Administrator</dc:creator>
  <cp:lastModifiedBy>YWP-09-09</cp:lastModifiedBy>
  <cp:revision>779</cp:revision>
  <dcterms:created xsi:type="dcterms:W3CDTF">2015-12-03T13:43:00Z</dcterms:created>
  <dcterms:modified xsi:type="dcterms:W3CDTF">2020-03-18T09:45:30Z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2052-11.1.0.9141</vt:lpwstr>
  </property>
</Properties>
</file>