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7" r:id="rId3"/>
    <p:sldId id="258" r:id="rId4"/>
    <p:sldId id="259" r:id="rId5"/>
    <p:sldId id="260" r:id="rId6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1958E1-8DBB-42DD-91A8-7EB07E30C6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0B355-4E92-400D-BEBE-D39AD22C02C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AB46E-225C-4FD9-A051-47A16B53DAF0}" type="slidenum">
              <a:rPr lang="en-US" altLang="zh-CN" smtClean="0">
                <a:solidFill>
                  <a:prstClr val="black"/>
                </a:solidFill>
              </a:rPr>
            </a:fld>
            <a:endParaRPr lang="en-US" altLang="zh-CN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1FDE0A-CF1C-44F5-AEFB-11C4A44B755A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B43C17-4733-4853-8702-FBE969EF0352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C7E866-019D-4504-B992-6AFC78392FAF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DD910-BE06-42A8-8276-856FD7AB0F0D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A90BE9-1A35-45C0-B49B-78DBB56E75B3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016CD-C911-4D67-AC54-21B583DF54E8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标题和内容在文本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4E8F07C-B4B6-47DF-9812-8F3092B766EF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BB803DC-95C2-460B-A23D-136E5AD1D952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547B83-0246-46D2-83DE-7659513749BD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FFF294-D79F-404F-9789-ED37DC246AF9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9E1E13-313E-4D37-BBAF-976BCF9ABDA2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16DC7F-FD1B-49E9-B15D-8981A261672F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441010-80B8-48C0-96B4-0F1C3ECC7BC0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3DA380-3262-4DEE-A863-74FD32024B90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420D5A-CBC7-4C13-8E2C-E755D817196F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DA9DD6-50B1-4F0B-8D58-81156D95BF82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83E141-B948-4CBB-9500-F8950E524A87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5D260D-51DA-4886-84B3-96055D39ABE8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E32D23-B7CC-41A8-8A05-F51F20F640B2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81471C-87F5-4B9D-A131-0464D13057F7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983488-1F29-4C83-BE43-04AABBCF59F5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529632-43C0-4912-90FA-5B213565DA06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CA3F60-7098-4CFA-B342-3659D3331B9C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C877F2-8A1A-46DF-96E1-F84002BC8CAA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2979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D7103E7-6368-454D-A1B3-34E847FD3A53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2979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2979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D5B3372-897A-488E-AE9D-1BF819C3B354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random/>
  </p:transition>
  <p:timing>
    <p:tnLst>
      <p:par>
        <p:cTn id="1" dur="indefinite" restart="never" nodeType="tmRoot"/>
      </p:par>
    </p:tnLst>
  </p:timing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audio2.wav"/><Relationship Id="rId1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3.wav"/><Relationship Id="rId1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4.wav"/><Relationship Id="rId2" Type="http://schemas.openxmlformats.org/officeDocument/2006/relationships/audio" Target="../media/audio1.wav"/><Relationship Id="rId1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988840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8800" b="1" kern="10" dirty="0">
                <a:ln w="1905"/>
                <a:gradFill>
                  <a:gsLst>
                    <a:gs pos="0">
                      <a:srgbClr val="2D2D8A">
                        <a:shade val="20000"/>
                        <a:satMod val="200000"/>
                      </a:srgbClr>
                    </a:gs>
                    <a:gs pos="78000">
                      <a:srgbClr val="2D2D8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2D8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汉仪大宋简" pitchFamily="49" charset="-122"/>
                <a:ea typeface="汉仪大宋简" pitchFamily="49" charset="-122"/>
              </a:rPr>
              <a:t>燃烧的条件</a:t>
            </a:r>
            <a:endParaRPr lang="zh-CN" altLang="en-US" sz="8800" b="1" kern="10" dirty="0">
              <a:ln w="1905"/>
              <a:gradFill>
                <a:gsLst>
                  <a:gs pos="0">
                    <a:srgbClr val="2D2D8A">
                      <a:shade val="20000"/>
                      <a:satMod val="200000"/>
                    </a:srgbClr>
                  </a:gs>
                  <a:gs pos="78000">
                    <a:srgbClr val="2D2D8A">
                      <a:tint val="90000"/>
                      <a:shade val="89000"/>
                      <a:satMod val="220000"/>
                    </a:srgbClr>
                  </a:gs>
                  <a:gs pos="100000">
                    <a:srgbClr val="2D2D8A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汉仪大宋简" pitchFamily="49" charset="-122"/>
              <a:ea typeface="汉仪大宋简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415024" y="5085184"/>
            <a:ext cx="4589780" cy="5308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600" b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精品下载网</a:t>
            </a:r>
            <a:r>
              <a:rPr lang="en-US" altLang="zh-CN" sz="2600" b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-WWW.j9p.COM</a:t>
            </a:r>
            <a:endParaRPr lang="en-US" altLang="zh-CN" sz="26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706A7-5799-49DE-A48D-E05BE1D68543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D096-5E4C-4DC1-8B70-DFC09A74B48B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281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99592" y="476672"/>
            <a:ext cx="7772400" cy="1143000"/>
          </a:xfrm>
        </p:spPr>
        <p:txBody>
          <a:bodyPr/>
          <a:lstStyle/>
          <a:p>
            <a:r>
              <a:rPr lang="zh-CN" altLang="en-US" sz="6000" b="1" dirty="0">
                <a:solidFill>
                  <a:srgbClr val="FF0000"/>
                </a:solidFill>
              </a:rPr>
              <a:t>问题与交流：</a:t>
            </a:r>
            <a:endParaRPr lang="zh-CN" altLang="en-US" sz="6000" b="1" dirty="0">
              <a:solidFill>
                <a:srgbClr val="FF0000"/>
              </a:solidFill>
            </a:endParaRP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560" y="1772816"/>
            <a:ext cx="7786687" cy="4525962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dirty="0">
                <a:solidFill>
                  <a:schemeClr val="accent2"/>
                </a:solidFill>
              </a:rPr>
              <a:t>1</a:t>
            </a:r>
            <a:r>
              <a:rPr lang="zh-CN" altLang="en-US" b="1" dirty="0">
                <a:solidFill>
                  <a:schemeClr val="accent2"/>
                </a:solidFill>
              </a:rPr>
              <a:t>、探究一中实验</a:t>
            </a:r>
            <a:r>
              <a:rPr lang="en-US" altLang="zh-CN" b="1" dirty="0">
                <a:solidFill>
                  <a:schemeClr val="accent2"/>
                </a:solidFill>
              </a:rPr>
              <a:t>2</a:t>
            </a:r>
            <a:r>
              <a:rPr lang="zh-CN" altLang="en-US" b="1" dirty="0">
                <a:solidFill>
                  <a:schemeClr val="accent2"/>
                </a:solidFill>
              </a:rPr>
              <a:t>，如果在酒精灯上加热时间过长会有什么现象发生？你怎样看这一问题？</a:t>
            </a:r>
            <a:endParaRPr lang="zh-CN" altLang="en-US" b="1" dirty="0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en-US" altLang="zh-CN" b="1" dirty="0">
                <a:solidFill>
                  <a:schemeClr val="accent2"/>
                </a:solidFill>
              </a:rPr>
              <a:t>2</a:t>
            </a:r>
            <a:r>
              <a:rPr lang="zh-CN" altLang="en-US" b="1" dirty="0">
                <a:solidFill>
                  <a:schemeClr val="accent2"/>
                </a:solidFill>
              </a:rPr>
              <a:t>、如果把实验室</a:t>
            </a:r>
            <a:r>
              <a:rPr lang="en-US" altLang="zh-CN" b="1" dirty="0">
                <a:solidFill>
                  <a:schemeClr val="accent2"/>
                </a:solidFill>
              </a:rPr>
              <a:t>4</a:t>
            </a:r>
            <a:r>
              <a:rPr lang="zh-CN" altLang="en-US" b="1" dirty="0">
                <a:solidFill>
                  <a:schemeClr val="accent2"/>
                </a:solidFill>
              </a:rPr>
              <a:t>中的乒乓球碎片和滤纸片换成木屑和煤粉实验，会有什么现象发生？（提示：木屑的着火点比煤粉的着火点低 ）</a:t>
            </a:r>
            <a:endParaRPr lang="zh-CN" altLang="en-US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A93A0-E5D8-467D-B2C4-34C3CE3146F2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8C631-D905-46DC-A4BE-59881CC73917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241666" name="Text Box 2"/>
          <p:cNvSpPr txBox="1">
            <a:spLocks noChangeArrowheads="1"/>
          </p:cNvSpPr>
          <p:nvPr/>
        </p:nvSpPr>
        <p:spPr bwMode="auto">
          <a:xfrm>
            <a:off x="969481" y="1852273"/>
            <a:ext cx="640080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zh-CN" altLang="en-US" sz="4800" dirty="0">
                <a:solidFill>
                  <a:srgbClr val="FF0000"/>
                </a:solidFill>
                <a:latin typeface="Times New Roman" panose="02020603050405020304" pitchFamily="18" charset="0"/>
                <a:ea typeface="华文琥珀" pitchFamily="2" charset="-122"/>
              </a:rPr>
              <a:t>灭火的原理与方法：</a:t>
            </a:r>
            <a:endParaRPr lang="zh-CN" altLang="en-US" sz="4800" dirty="0">
              <a:solidFill>
                <a:srgbClr val="FF0000"/>
              </a:solidFill>
              <a:latin typeface="Times New Roman" panose="02020603050405020304" pitchFamily="18" charset="0"/>
              <a:ea typeface="华文琥珀" pitchFamily="2" charset="-122"/>
            </a:endParaRPr>
          </a:p>
        </p:txBody>
      </p:sp>
      <p:sp>
        <p:nvSpPr>
          <p:cNvPr id="241667" name="Text Box 3"/>
          <p:cNvSpPr txBox="1">
            <a:spLocks noChangeArrowheads="1"/>
          </p:cNvSpPr>
          <p:nvPr/>
        </p:nvSpPr>
        <p:spPr bwMode="auto">
          <a:xfrm>
            <a:off x="971600" y="2852936"/>
            <a:ext cx="7848600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4000" b="1" dirty="0">
                <a:solidFill>
                  <a:srgbClr val="333399"/>
                </a:solidFill>
                <a:latin typeface="华文彩云" pitchFamily="2" charset="-122"/>
                <a:ea typeface="华文彩云" pitchFamily="2" charset="-122"/>
              </a:rPr>
              <a:t>1</a:t>
            </a:r>
            <a:r>
              <a:rPr lang="zh-CN" altLang="en-US" sz="4000" b="1" dirty="0">
                <a:solidFill>
                  <a:srgbClr val="333399"/>
                </a:solidFill>
                <a:latin typeface="华文彩云" pitchFamily="2" charset="-122"/>
                <a:ea typeface="华文彩云" pitchFamily="2" charset="-122"/>
              </a:rPr>
              <a:t>．隔离可燃物</a:t>
            </a:r>
            <a:endParaRPr lang="zh-CN" altLang="en-US" sz="4000" b="1" dirty="0">
              <a:solidFill>
                <a:srgbClr val="333399"/>
              </a:solidFill>
              <a:latin typeface="华文彩云" pitchFamily="2" charset="-122"/>
              <a:ea typeface="华文彩云" pitchFamily="2" charset="-122"/>
            </a:endParaRPr>
          </a:p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4000" b="1" dirty="0">
                <a:solidFill>
                  <a:srgbClr val="333399"/>
                </a:solidFill>
                <a:latin typeface="华文彩云" pitchFamily="2" charset="-122"/>
                <a:ea typeface="华文彩云" pitchFamily="2" charset="-122"/>
              </a:rPr>
              <a:t>2</a:t>
            </a:r>
            <a:r>
              <a:rPr lang="zh-CN" altLang="en-US" sz="4000" b="1" dirty="0">
                <a:solidFill>
                  <a:srgbClr val="333399"/>
                </a:solidFill>
                <a:latin typeface="华文彩云" pitchFamily="2" charset="-122"/>
                <a:ea typeface="华文彩云" pitchFamily="2" charset="-122"/>
              </a:rPr>
              <a:t>．隔绝空气</a:t>
            </a:r>
            <a:endParaRPr lang="zh-CN" altLang="en-US" sz="4000" b="1" dirty="0">
              <a:solidFill>
                <a:srgbClr val="333399"/>
              </a:solidFill>
              <a:latin typeface="华文彩云" pitchFamily="2" charset="-122"/>
              <a:ea typeface="华文彩云" pitchFamily="2" charset="-122"/>
            </a:endParaRP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4000" b="1" dirty="0">
                <a:solidFill>
                  <a:srgbClr val="333399"/>
                </a:solidFill>
                <a:latin typeface="华文彩云" pitchFamily="2" charset="-122"/>
                <a:ea typeface="华文彩云" pitchFamily="2" charset="-122"/>
              </a:rPr>
              <a:t>3</a:t>
            </a:r>
            <a:r>
              <a:rPr lang="zh-CN" altLang="en-US" sz="4000" b="1" dirty="0">
                <a:solidFill>
                  <a:srgbClr val="333399"/>
                </a:solidFill>
                <a:latin typeface="华文彩云" pitchFamily="2" charset="-122"/>
                <a:ea typeface="华文彩云" pitchFamily="2" charset="-122"/>
              </a:rPr>
              <a:t>．降温到该物质的着火点以下。 </a:t>
            </a:r>
            <a:endParaRPr lang="zh-CN" altLang="en-US" sz="4000" b="1" dirty="0">
              <a:solidFill>
                <a:srgbClr val="333399"/>
              </a:solidFill>
              <a:latin typeface="华文彩云" pitchFamily="2" charset="-122"/>
              <a:ea typeface="华文彩云" pitchFamily="2" charset="-122"/>
            </a:endParaRPr>
          </a:p>
        </p:txBody>
      </p:sp>
      <p:sp>
        <p:nvSpPr>
          <p:cNvPr id="241668" name="WordArt 4"/>
          <p:cNvSpPr>
            <a:spLocks noChangeArrowheads="1" noChangeShapeType="1" noTextEdit="1"/>
          </p:cNvSpPr>
          <p:nvPr/>
        </p:nvSpPr>
        <p:spPr bwMode="auto">
          <a:xfrm>
            <a:off x="1002454" y="580976"/>
            <a:ext cx="2971800" cy="1066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kern="10" dirty="0">
                <a:ln w="9525">
                  <a:solidFill>
                    <a:srgbClr val="000000"/>
                  </a:solidFill>
                  <a:miter lim="800000"/>
                </a:ln>
                <a:solidFill>
                  <a:srgbClr val="000000"/>
                </a:solidFill>
                <a:latin typeface="宋体" panose="02010600030101010101" pitchFamily="2" charset="-122"/>
              </a:rPr>
              <a:t>问题三：</a:t>
            </a:r>
            <a:endParaRPr lang="zh-CN" altLang="en-US" sz="3600" kern="10" dirty="0">
              <a:ln w="9525">
                <a:solidFill>
                  <a:srgbClr val="000000"/>
                </a:solidFill>
                <a:miter lim="800000"/>
              </a:ln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1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1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1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1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666" grpId="0" autoUpdateAnimBg="0"/>
      <p:bldP spid="241667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AA7C-A364-43EE-BAA3-1F5FDE893B5E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3CDC3-FB19-4FBA-BF5B-A009F0A7290E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15105" y="1916832"/>
            <a:ext cx="8820150" cy="1752600"/>
          </a:xfrm>
        </p:spPr>
        <p:txBody>
          <a:bodyPr/>
          <a:lstStyle/>
          <a:p>
            <a:pPr algn="l"/>
            <a:r>
              <a:rPr lang="en-US" altLang="zh-CN" sz="3600" b="1" dirty="0">
                <a:solidFill>
                  <a:srgbClr val="336600"/>
                </a:solidFill>
              </a:rPr>
              <a:t>    【</a:t>
            </a:r>
            <a:r>
              <a:rPr lang="zh-CN" altLang="en-US" sz="3600" b="1" dirty="0">
                <a:solidFill>
                  <a:srgbClr val="336600"/>
                </a:solidFill>
              </a:rPr>
              <a:t>小组比赛</a:t>
            </a:r>
            <a:r>
              <a:rPr lang="en-US" altLang="zh-CN" sz="3600" b="1" dirty="0">
                <a:solidFill>
                  <a:srgbClr val="336600"/>
                </a:solidFill>
              </a:rPr>
              <a:t>】</a:t>
            </a:r>
            <a:br>
              <a:rPr lang="en-US" altLang="zh-CN" sz="3200" b="1" dirty="0">
                <a:solidFill>
                  <a:srgbClr val="0000FF"/>
                </a:solidFill>
              </a:rPr>
            </a:br>
            <a:r>
              <a:rPr lang="en-US" altLang="zh-CN" sz="3200" b="1" dirty="0">
                <a:solidFill>
                  <a:srgbClr val="0000FF"/>
                </a:solidFill>
              </a:rPr>
              <a:t>    </a:t>
            </a:r>
            <a:r>
              <a:rPr lang="zh-CN" altLang="en-US" sz="4000" b="1" dirty="0">
                <a:solidFill>
                  <a:srgbClr val="0000FF"/>
                </a:solidFill>
              </a:rPr>
              <a:t>请想出尽可能多的方法熄灭正在燃烧的蜡烛。（利用桌面上的物品完成）</a:t>
            </a:r>
            <a:endParaRPr lang="zh-CN" altLang="en-US" sz="4000" b="1" dirty="0">
              <a:solidFill>
                <a:srgbClr val="0000FF"/>
              </a:solidFill>
            </a:endParaRPr>
          </a:p>
        </p:txBody>
      </p:sp>
      <p:sp>
        <p:nvSpPr>
          <p:cNvPr id="28262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3933056"/>
            <a:ext cx="8686800" cy="1981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3600" b="1" dirty="0">
                <a:solidFill>
                  <a:srgbClr val="336600"/>
                </a:solidFill>
              </a:rPr>
              <a:t>【</a:t>
            </a:r>
            <a:r>
              <a:rPr lang="zh-CN" altLang="en-US" sz="3600" b="1" dirty="0">
                <a:solidFill>
                  <a:srgbClr val="336600"/>
                </a:solidFill>
              </a:rPr>
              <a:t>讨论结果</a:t>
            </a:r>
            <a:r>
              <a:rPr lang="en-US" altLang="zh-CN" sz="3600" b="1" dirty="0">
                <a:solidFill>
                  <a:srgbClr val="336600"/>
                </a:solidFill>
              </a:rPr>
              <a:t>】</a:t>
            </a:r>
            <a:endParaRPr lang="en-US" altLang="zh-CN" sz="3600" b="1" dirty="0">
              <a:solidFill>
                <a:srgbClr val="336600"/>
              </a:solidFill>
            </a:endParaRPr>
          </a:p>
          <a:p>
            <a:pPr>
              <a:buFontTx/>
              <a:buNone/>
            </a:pPr>
            <a:r>
              <a:rPr lang="zh-CN" altLang="en-US" sz="4000" b="1" dirty="0">
                <a:solidFill>
                  <a:srgbClr val="0000FF"/>
                </a:solidFill>
              </a:rPr>
              <a:t>灭火方法：嘴吹、水浇、扣烧杯、沙扑、盖灭、掐灯芯等。</a:t>
            </a:r>
            <a:endParaRPr lang="zh-CN" altLang="en-US" sz="4000" b="1" dirty="0">
              <a:solidFill>
                <a:srgbClr val="0000FF"/>
              </a:solidFill>
            </a:endParaRPr>
          </a:p>
          <a:p>
            <a:endParaRPr lang="en-US" altLang="zh-CN" sz="2800" dirty="0">
              <a:solidFill>
                <a:srgbClr val="0000FF"/>
              </a:solidFill>
            </a:endParaRPr>
          </a:p>
        </p:txBody>
      </p:sp>
      <p:sp>
        <p:nvSpPr>
          <p:cNvPr id="282630" name="WordArt 6"/>
          <p:cNvSpPr>
            <a:spLocks noChangeArrowheads="1" noChangeShapeType="1" noTextEdit="1"/>
          </p:cNvSpPr>
          <p:nvPr/>
        </p:nvSpPr>
        <p:spPr bwMode="auto">
          <a:xfrm>
            <a:off x="762000" y="620688"/>
            <a:ext cx="31242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kern="10" dirty="0">
                <a:ln w="19050">
                  <a:solidFill>
                    <a:srgbClr val="99CCFF"/>
                  </a:solidFill>
                  <a:miter lim="800000"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隶书"/>
                <a:ea typeface="隶书"/>
              </a:rPr>
              <a:t>探究活动：</a:t>
            </a:r>
            <a:endParaRPr lang="zh-CN" altLang="en-US" sz="3600" kern="10" dirty="0">
              <a:ln w="19050">
                <a:solidFill>
                  <a:srgbClr val="99CCFF"/>
                </a:solidFill>
                <a:miter lim="800000"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隶书"/>
              <a:ea typeface="隶书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826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2826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626" grpId="0" autoUpdateAnimBg="0"/>
      <p:bldP spid="282627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99B09-BF45-4048-879A-BC793DACF015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8C21F-EE1C-4555-9A46-BC199EC5F1A9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283650" name="Group 2"/>
          <p:cNvGrpSpPr/>
          <p:nvPr/>
        </p:nvGrpSpPr>
        <p:grpSpPr bwMode="auto">
          <a:xfrm>
            <a:off x="188718" y="1274238"/>
            <a:ext cx="8675687" cy="3019425"/>
            <a:chOff x="68" y="365"/>
            <a:chExt cx="5465" cy="1902"/>
          </a:xfrm>
        </p:grpSpPr>
        <p:sp>
          <p:nvSpPr>
            <p:cNvPr id="283651" name="Rectangle 3"/>
            <p:cNvSpPr>
              <a:spLocks noChangeArrowheads="1"/>
            </p:cNvSpPr>
            <p:nvPr/>
          </p:nvSpPr>
          <p:spPr bwMode="auto">
            <a:xfrm>
              <a:off x="68" y="365"/>
              <a:ext cx="5465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600" b="1" dirty="0">
                  <a:solidFill>
                    <a:srgbClr val="333399"/>
                  </a:solidFill>
                </a:rPr>
                <a:t>  </a:t>
              </a:r>
              <a:r>
                <a:rPr lang="zh-CN" altLang="en-US" sz="3600" b="1" dirty="0">
                  <a:solidFill>
                    <a:srgbClr val="333399"/>
                  </a:solidFill>
                </a:rPr>
                <a:t>烧杯内两支蜡烛哪支先灭？为什么？</a:t>
              </a:r>
              <a:endParaRPr lang="zh-CN" altLang="en-US" sz="3600" dirty="0">
                <a:solidFill>
                  <a:srgbClr val="000000"/>
                </a:solidFill>
              </a:endParaRPr>
            </a:p>
          </p:txBody>
        </p:sp>
        <p:pic>
          <p:nvPicPr>
            <p:cNvPr id="283652" name="Picture 4" descr="pic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877" y="906"/>
              <a:ext cx="1497" cy="13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83653" name="Text Box 5"/>
          <p:cNvSpPr txBox="1">
            <a:spLocks noChangeArrowheads="1"/>
          </p:cNvSpPr>
          <p:nvPr/>
        </p:nvSpPr>
        <p:spPr bwMode="auto">
          <a:xfrm>
            <a:off x="448469" y="4869160"/>
            <a:ext cx="815598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333399"/>
                </a:solidFill>
              </a:rPr>
              <a:t>这个实验给你什么提示？</a:t>
            </a:r>
            <a:br>
              <a:rPr lang="zh-CN" altLang="en-US" sz="3600" b="1" dirty="0">
                <a:solidFill>
                  <a:srgbClr val="333399"/>
                </a:solidFill>
              </a:rPr>
            </a:br>
            <a:r>
              <a:rPr lang="zh-CN" altLang="en-US" sz="3600" b="1" dirty="0">
                <a:solidFill>
                  <a:srgbClr val="333399"/>
                </a:solidFill>
              </a:rPr>
              <a:t>如果遇到火灾，你如何逃离现场？</a:t>
            </a:r>
            <a:endParaRPr lang="zh-CN" altLang="en-US" sz="3600" b="1" dirty="0">
              <a:solidFill>
                <a:srgbClr val="333399"/>
              </a:solidFill>
            </a:endParaRPr>
          </a:p>
        </p:txBody>
      </p:sp>
      <p:sp>
        <p:nvSpPr>
          <p:cNvPr id="283654" name="Text Box 6"/>
          <p:cNvSpPr txBox="1">
            <a:spLocks noChangeArrowheads="1"/>
          </p:cNvSpPr>
          <p:nvPr/>
        </p:nvSpPr>
        <p:spPr bwMode="auto">
          <a:xfrm>
            <a:off x="467626" y="487745"/>
            <a:ext cx="46815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zh-CN" altLang="en-US" sz="4400" b="1" dirty="0">
                <a:solidFill>
                  <a:srgbClr val="CC0000"/>
                </a:solidFill>
                <a:latin typeface="Times New Roman" panose="02020603050405020304" pitchFamily="18" charset="0"/>
              </a:rPr>
              <a:t>实践探究：</a:t>
            </a:r>
            <a:endParaRPr lang="zh-CN" altLang="en-US" sz="4400" b="1" dirty="0">
              <a:solidFill>
                <a:srgbClr val="CC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36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3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347E5-D247-42F3-A06E-BD9CDC6919D9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D4B87-9950-4ACF-854E-BDB36C19C6E4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pic>
        <p:nvPicPr>
          <p:cNvPr id="287746" name="Picture 2" descr="20045810453328"/>
          <p:cNvPicPr>
            <a:picLocks noGrp="1" noChangeAspect="1" noChangeArrowheads="1"/>
          </p:cNvPicPr>
          <p:nvPr>
            <p:ph type="title"/>
          </p:nvPr>
        </p:nvPicPr>
        <p:blipFill>
          <a:blip r:embed="rId1"/>
          <a:srcRect/>
          <a:stretch>
            <a:fillRect/>
          </a:stretch>
        </p:blipFill>
        <p:spPr>
          <a:xfrm>
            <a:off x="107950" y="457200"/>
            <a:ext cx="8731250" cy="62849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7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7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16BDE-F7E4-4AAD-9D09-62479F021503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7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36B7-1FE3-45B2-8026-28330A5771FC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284674" name="Text Box 2"/>
          <p:cNvSpPr txBox="1">
            <a:spLocks noChangeArrowheads="1"/>
          </p:cNvSpPr>
          <p:nvPr/>
        </p:nvSpPr>
        <p:spPr bwMode="auto">
          <a:xfrm>
            <a:off x="304800" y="1600200"/>
            <a:ext cx="3962400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华文琥珀" pitchFamily="2" charset="-122"/>
              </a:rPr>
              <a:t>      </a:t>
            </a:r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</a:rPr>
              <a:t>燃烧的条件</a:t>
            </a:r>
            <a:endParaRPr lang="zh-CN" altLang="en-US" sz="36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3600" b="1">
                <a:solidFill>
                  <a:srgbClr val="0000FF"/>
                </a:solidFill>
                <a:latin typeface="宋体" panose="02010600030101010101" pitchFamily="2" charset="-122"/>
              </a:rPr>
              <a:t>1.</a:t>
            </a:r>
            <a:r>
              <a:rPr lang="zh-CN" altLang="en-US" sz="3600" b="1">
                <a:solidFill>
                  <a:srgbClr val="0000FF"/>
                </a:solidFill>
                <a:latin typeface="宋体" panose="02010600030101010101" pitchFamily="2" charset="-122"/>
              </a:rPr>
              <a:t>需要可燃物</a:t>
            </a:r>
            <a:endParaRPr lang="zh-CN" altLang="en-US" sz="3600" b="1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3600" b="1">
                <a:solidFill>
                  <a:srgbClr val="0000FF"/>
                </a:solidFill>
                <a:latin typeface="宋体" panose="02010600030101010101" pitchFamily="2" charset="-122"/>
              </a:rPr>
              <a:t>2.</a:t>
            </a:r>
            <a:r>
              <a:rPr lang="zh-CN" altLang="en-US" sz="3600" b="1">
                <a:solidFill>
                  <a:srgbClr val="0000FF"/>
                </a:solidFill>
                <a:latin typeface="宋体" panose="02010600030101010101" pitchFamily="2" charset="-122"/>
              </a:rPr>
              <a:t>与氧气充分接触</a:t>
            </a:r>
            <a:endParaRPr lang="zh-CN" altLang="en-US" sz="3600" b="1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3600" b="1">
                <a:solidFill>
                  <a:srgbClr val="0000FF"/>
                </a:solidFill>
                <a:latin typeface="宋体" panose="02010600030101010101" pitchFamily="2" charset="-122"/>
              </a:rPr>
              <a:t>3.</a:t>
            </a:r>
            <a:r>
              <a:rPr lang="zh-CN" altLang="en-US" sz="3600" b="1">
                <a:solidFill>
                  <a:srgbClr val="0000FF"/>
                </a:solidFill>
                <a:latin typeface="宋体" panose="02010600030101010101" pitchFamily="2" charset="-122"/>
              </a:rPr>
              <a:t>温度达到着火点</a:t>
            </a:r>
            <a:endParaRPr lang="zh-CN" altLang="en-US" sz="3600" b="1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altLang="zh-CN" sz="3200" b="1">
              <a:solidFill>
                <a:srgbClr val="333399"/>
              </a:solidFill>
              <a:latin typeface="华文彩云" pitchFamily="2" charset="-122"/>
              <a:ea typeface="华文彩云" pitchFamily="2" charset="-122"/>
            </a:endParaRPr>
          </a:p>
        </p:txBody>
      </p:sp>
      <p:sp>
        <p:nvSpPr>
          <p:cNvPr id="284675" name="AutoShape 3"/>
          <p:cNvSpPr>
            <a:spLocks noChangeArrowheads="1"/>
          </p:cNvSpPr>
          <p:nvPr/>
        </p:nvSpPr>
        <p:spPr bwMode="auto">
          <a:xfrm>
            <a:off x="4191000" y="2667000"/>
            <a:ext cx="838200" cy="152400"/>
          </a:xfrm>
          <a:prstGeom prst="rightArrow">
            <a:avLst>
              <a:gd name="adj1" fmla="val 50000"/>
              <a:gd name="adj2" fmla="val 13750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84676" name="AutoShape 4"/>
          <p:cNvSpPr>
            <a:spLocks noChangeArrowheads="1"/>
          </p:cNvSpPr>
          <p:nvPr/>
        </p:nvSpPr>
        <p:spPr bwMode="auto">
          <a:xfrm>
            <a:off x="4191000" y="3505200"/>
            <a:ext cx="838200" cy="152400"/>
          </a:xfrm>
          <a:prstGeom prst="rightArrow">
            <a:avLst>
              <a:gd name="adj1" fmla="val 50000"/>
              <a:gd name="adj2" fmla="val 13750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84677" name="AutoShape 5"/>
          <p:cNvSpPr>
            <a:spLocks noChangeArrowheads="1"/>
          </p:cNvSpPr>
          <p:nvPr/>
        </p:nvSpPr>
        <p:spPr bwMode="auto">
          <a:xfrm>
            <a:off x="4191000" y="4343400"/>
            <a:ext cx="838200" cy="152400"/>
          </a:xfrm>
          <a:prstGeom prst="rightArrow">
            <a:avLst>
              <a:gd name="adj1" fmla="val 50000"/>
              <a:gd name="adj2" fmla="val 13750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84678" name="WordArt 6"/>
          <p:cNvSpPr>
            <a:spLocks noChangeArrowheads="1" noChangeShapeType="1" noTextEdit="1"/>
          </p:cNvSpPr>
          <p:nvPr/>
        </p:nvSpPr>
        <p:spPr bwMode="auto">
          <a:xfrm>
            <a:off x="762000" y="620713"/>
            <a:ext cx="2971800" cy="7508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kern="10">
                <a:ln w="19050">
                  <a:solidFill>
                    <a:srgbClr val="FF6600"/>
                  </a:solidFill>
                  <a:miter lim="800000"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隶书"/>
                <a:ea typeface="隶书"/>
              </a:rPr>
              <a:t>小结与回顾：</a:t>
            </a:r>
            <a:endParaRPr lang="zh-CN" altLang="en-US" sz="3600" kern="10">
              <a:ln w="19050">
                <a:solidFill>
                  <a:srgbClr val="FF6600"/>
                </a:solidFill>
                <a:miter lim="800000"/>
              </a:ln>
              <a:solidFill>
                <a:srgbClr val="FF99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隶书"/>
              <a:ea typeface="隶书"/>
            </a:endParaRPr>
          </a:p>
        </p:txBody>
      </p:sp>
      <p:sp>
        <p:nvSpPr>
          <p:cNvPr id="284679" name="Text Box 7"/>
          <p:cNvSpPr txBox="1">
            <a:spLocks noChangeArrowheads="1"/>
          </p:cNvSpPr>
          <p:nvPr/>
        </p:nvSpPr>
        <p:spPr bwMode="auto">
          <a:xfrm>
            <a:off x="5181600" y="1600200"/>
            <a:ext cx="3606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ea typeface="华文琥珀" pitchFamily="2" charset="-122"/>
              </a:rPr>
              <a:t>灭火的原理</a:t>
            </a:r>
            <a:endParaRPr lang="zh-CN" altLang="en-US" sz="3600" b="1">
              <a:solidFill>
                <a:srgbClr val="FF0000"/>
              </a:solidFill>
              <a:latin typeface="Times New Roman" panose="02020603050405020304" pitchFamily="18" charset="0"/>
              <a:ea typeface="华文琥珀" pitchFamily="2" charset="-122"/>
            </a:endParaRPr>
          </a:p>
        </p:txBody>
      </p:sp>
      <p:sp>
        <p:nvSpPr>
          <p:cNvPr id="284680" name="Text Box 8"/>
          <p:cNvSpPr txBox="1">
            <a:spLocks noChangeArrowheads="1"/>
          </p:cNvSpPr>
          <p:nvPr/>
        </p:nvSpPr>
        <p:spPr bwMode="auto">
          <a:xfrm>
            <a:off x="5029200" y="3352800"/>
            <a:ext cx="3429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4681" name="Text Box 9"/>
          <p:cNvSpPr txBox="1">
            <a:spLocks noChangeArrowheads="1"/>
          </p:cNvSpPr>
          <p:nvPr/>
        </p:nvSpPr>
        <p:spPr bwMode="auto">
          <a:xfrm>
            <a:off x="4953000" y="2438400"/>
            <a:ext cx="3657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3600" b="1">
                <a:solidFill>
                  <a:srgbClr val="0000FF"/>
                </a:solidFill>
                <a:latin typeface="宋体" panose="02010600030101010101" pitchFamily="2" charset="-122"/>
              </a:rPr>
              <a:t>1.</a:t>
            </a:r>
            <a:r>
              <a:rPr lang="zh-CN" altLang="en-US" sz="3600" b="1">
                <a:solidFill>
                  <a:srgbClr val="0000FF"/>
                </a:solidFill>
                <a:latin typeface="宋体" panose="02010600030101010101" pitchFamily="2" charset="-122"/>
              </a:rPr>
              <a:t>隔离可燃物</a:t>
            </a:r>
            <a:endParaRPr lang="zh-CN" altLang="en-US" sz="360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84682" name="Text Box 10"/>
          <p:cNvSpPr txBox="1">
            <a:spLocks noChangeArrowheads="1"/>
          </p:cNvSpPr>
          <p:nvPr/>
        </p:nvSpPr>
        <p:spPr bwMode="auto">
          <a:xfrm>
            <a:off x="4953000" y="3276600"/>
            <a:ext cx="2743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3600" b="1">
                <a:solidFill>
                  <a:srgbClr val="0000FF"/>
                </a:solidFill>
                <a:latin typeface="宋体" panose="02010600030101010101" pitchFamily="2" charset="-122"/>
              </a:rPr>
              <a:t>2.</a:t>
            </a:r>
            <a:r>
              <a:rPr lang="zh-CN" altLang="en-US" sz="3600" b="1">
                <a:solidFill>
                  <a:srgbClr val="0000FF"/>
                </a:solidFill>
                <a:latin typeface="宋体" panose="02010600030101010101" pitchFamily="2" charset="-122"/>
              </a:rPr>
              <a:t>隔绝氧气</a:t>
            </a:r>
            <a:endParaRPr lang="zh-CN" altLang="en-US" sz="36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84683" name="Text Box 11"/>
          <p:cNvSpPr txBox="1">
            <a:spLocks noChangeArrowheads="1"/>
          </p:cNvSpPr>
          <p:nvPr/>
        </p:nvSpPr>
        <p:spPr bwMode="auto">
          <a:xfrm>
            <a:off x="4986338" y="4025900"/>
            <a:ext cx="44624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3600" b="1">
                <a:solidFill>
                  <a:srgbClr val="0000FF"/>
                </a:solidFill>
                <a:latin typeface="宋体" panose="02010600030101010101" pitchFamily="2" charset="-122"/>
              </a:rPr>
              <a:t>3.</a:t>
            </a:r>
            <a:r>
              <a:rPr lang="zh-CN" altLang="en-US" sz="3600" b="1">
                <a:solidFill>
                  <a:srgbClr val="0000FF"/>
                </a:solidFill>
                <a:latin typeface="宋体" panose="02010600030101010101" pitchFamily="2" charset="-122"/>
              </a:rPr>
              <a:t>降温至着火点下</a:t>
            </a:r>
            <a:endParaRPr lang="zh-CN" altLang="en-US" sz="36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84684" name="Text Box 12"/>
          <p:cNvSpPr txBox="1">
            <a:spLocks noChangeArrowheads="1"/>
          </p:cNvSpPr>
          <p:nvPr/>
        </p:nvSpPr>
        <p:spPr bwMode="auto">
          <a:xfrm>
            <a:off x="5486400" y="4800600"/>
            <a:ext cx="29733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</a:rPr>
              <a:t>（其中之一）</a:t>
            </a:r>
            <a:endParaRPr lang="zh-CN" altLang="en-US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84685" name="Text Box 13"/>
          <p:cNvSpPr txBox="1">
            <a:spLocks noChangeArrowheads="1"/>
          </p:cNvSpPr>
          <p:nvPr/>
        </p:nvSpPr>
        <p:spPr bwMode="auto">
          <a:xfrm>
            <a:off x="1219200" y="4876800"/>
            <a:ext cx="27051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</a:rPr>
              <a:t>（缺一不可）</a:t>
            </a:r>
            <a:endParaRPr lang="zh-CN" altLang="en-US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84686" name="Text Box 14"/>
          <p:cNvSpPr txBox="1">
            <a:spLocks noChangeArrowheads="1"/>
          </p:cNvSpPr>
          <p:nvPr/>
        </p:nvSpPr>
        <p:spPr bwMode="auto">
          <a:xfrm>
            <a:off x="3048000" y="5805488"/>
            <a:ext cx="2895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3600" b="1">
                <a:solidFill>
                  <a:srgbClr val="CC3300"/>
                </a:solidFill>
              </a:rPr>
              <a:t>  </a:t>
            </a:r>
            <a:endParaRPr lang="en-US" altLang="zh-CN" sz="3600" b="1">
              <a:solidFill>
                <a:srgbClr val="CC33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46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46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4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4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4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4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4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4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4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4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4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4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4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4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846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846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4674" grpId="0"/>
      <p:bldP spid="284675" grpId="0" animBg="1"/>
      <p:bldP spid="284676" grpId="0" animBg="1"/>
      <p:bldP spid="284677" grpId="0" animBg="1"/>
      <p:bldP spid="284679" grpId="0"/>
      <p:bldP spid="284681" grpId="0" autoUpdateAnimBg="0"/>
      <p:bldP spid="284682" grpId="0" autoUpdateAnimBg="0"/>
      <p:bldP spid="284683" grpId="0" autoUpdateAnimBg="0"/>
      <p:bldP spid="284684" grpId="0"/>
      <p:bldP spid="28468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D819F-12A8-4B3C-9F6F-20ACD04B3A39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C5A1B-964F-4369-8E59-3E6F9D4B0AFC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251908" name="WordArt 4"/>
          <p:cNvSpPr>
            <a:spLocks noChangeArrowheads="1" noChangeShapeType="1" noTextEdit="1"/>
          </p:cNvSpPr>
          <p:nvPr/>
        </p:nvSpPr>
        <p:spPr bwMode="auto">
          <a:xfrm>
            <a:off x="762000" y="304800"/>
            <a:ext cx="29718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kern="10" dirty="0">
                <a:ln w="19050">
                  <a:solidFill>
                    <a:srgbClr val="FF6600"/>
                  </a:solidFill>
                  <a:miter lim="800000"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隶书"/>
                <a:ea typeface="隶书"/>
              </a:rPr>
              <a:t>练习与实践：</a:t>
            </a:r>
            <a:endParaRPr lang="zh-CN" altLang="en-US" sz="3600" kern="10" dirty="0">
              <a:ln w="19050">
                <a:solidFill>
                  <a:srgbClr val="FF6600"/>
                </a:solidFill>
                <a:miter lim="800000"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隶书"/>
              <a:ea typeface="隶书"/>
            </a:endParaRPr>
          </a:p>
        </p:txBody>
      </p:sp>
      <p:sp>
        <p:nvSpPr>
          <p:cNvPr id="251909" name="Text Box 5"/>
          <p:cNvSpPr txBox="1">
            <a:spLocks noChangeArrowheads="1"/>
          </p:cNvSpPr>
          <p:nvPr/>
        </p:nvSpPr>
        <p:spPr bwMode="auto">
          <a:xfrm>
            <a:off x="1295400" y="1676400"/>
            <a:ext cx="6019800" cy="310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．纸比煤易点燃的原因是（    ）</a:t>
            </a:r>
            <a:endParaRPr lang="zh-CN" altLang="en-US" sz="2800" b="1" dirty="0">
              <a:solidFill>
                <a:srgbClr val="3333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r>
              <a:rPr lang="zh-CN" altLang="en-US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．纸比煤接触空气面积大          </a:t>
            </a:r>
            <a:endParaRPr lang="zh-CN" altLang="en-US" sz="2800" b="1" dirty="0">
              <a:solidFill>
                <a:srgbClr val="3333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r>
              <a:rPr lang="zh-CN" altLang="en-US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．纸比煤的着火点高</a:t>
            </a:r>
            <a:endParaRPr lang="zh-CN" altLang="en-US" sz="2800" b="1" dirty="0">
              <a:solidFill>
                <a:srgbClr val="3333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  <a:r>
              <a:rPr lang="zh-CN" altLang="en-US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．纸比煤的着火点低              </a:t>
            </a:r>
            <a:endParaRPr lang="zh-CN" altLang="en-US" sz="2800" b="1" dirty="0">
              <a:solidFill>
                <a:srgbClr val="3333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D</a:t>
            </a:r>
            <a:r>
              <a:rPr lang="zh-CN" altLang="en-US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．纸比煤的密度</a:t>
            </a:r>
            <a:r>
              <a:rPr lang="zh-CN" altLang="en-US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</a:t>
            </a:r>
            <a:endParaRPr lang="zh-CN" altLang="en-US" sz="2800" b="1" dirty="0">
              <a:solidFill>
                <a:srgbClr val="3333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1910" name="Rectangle 6"/>
          <p:cNvSpPr>
            <a:spLocks noChangeArrowheads="1"/>
          </p:cNvSpPr>
          <p:nvPr/>
        </p:nvSpPr>
        <p:spPr bwMode="auto">
          <a:xfrm>
            <a:off x="5795963" y="1700213"/>
            <a:ext cx="792162" cy="433387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800">
                <a:solidFill>
                  <a:srgbClr val="FF6600"/>
                </a:solidFill>
                <a:latin typeface="Times New Roman" panose="02020603050405020304" pitchFamily="18" charset="0"/>
              </a:rPr>
              <a:t>c</a:t>
            </a:r>
            <a:endParaRPr lang="en-US" altLang="zh-CN" sz="4800">
              <a:solidFill>
                <a:srgbClr val="FF66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1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1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82BF-2F08-4969-81BB-FE73F5FC7BA9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BAB69-566F-4FA4-AC19-41C7A942BF26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247810" name="WordArt 2"/>
          <p:cNvSpPr>
            <a:spLocks noChangeArrowheads="1" noChangeShapeType="1" noTextEdit="1"/>
          </p:cNvSpPr>
          <p:nvPr/>
        </p:nvSpPr>
        <p:spPr bwMode="auto">
          <a:xfrm>
            <a:off x="734797" y="620688"/>
            <a:ext cx="2971800" cy="9227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kern="10" dirty="0">
                <a:ln w="19050">
                  <a:solidFill>
                    <a:srgbClr val="FF6600"/>
                  </a:solidFill>
                  <a:miter lim="800000"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隶书"/>
                <a:ea typeface="隶书"/>
              </a:rPr>
              <a:t>练习与实践：</a:t>
            </a:r>
            <a:endParaRPr lang="zh-CN" altLang="en-US" sz="3600" kern="10" dirty="0">
              <a:ln w="19050">
                <a:solidFill>
                  <a:srgbClr val="FF6600"/>
                </a:solidFill>
                <a:miter lim="800000"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隶书"/>
              <a:ea typeface="隶书"/>
            </a:endParaRPr>
          </a:p>
        </p:txBody>
      </p:sp>
      <p:sp>
        <p:nvSpPr>
          <p:cNvPr id="247811" name="Text Box 3"/>
          <p:cNvSpPr txBox="1">
            <a:spLocks noChangeArrowheads="1"/>
          </p:cNvSpPr>
          <p:nvPr/>
        </p:nvSpPr>
        <p:spPr bwMode="auto">
          <a:xfrm>
            <a:off x="762000" y="1905000"/>
            <a:ext cx="7467600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．森林着火，消防队员开辟</a:t>
            </a:r>
            <a:r>
              <a:rPr lang="zh-CN" altLang="en-US" sz="2800" b="1" dirty="0">
                <a:solidFill>
                  <a:srgbClr val="333399"/>
                </a:solidFill>
                <a:latin typeface="Times New Roman" panose="02020603050405020304"/>
                <a:ea typeface="黑体" panose="02010609060101010101" pitchFamily="49" charset="-122"/>
              </a:rPr>
              <a:t>“</a:t>
            </a:r>
            <a:r>
              <a:rPr lang="zh-CN" altLang="en-US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防火隔离带</a:t>
            </a:r>
            <a:r>
              <a:rPr lang="zh-CN" altLang="en-US" sz="2800" b="1" dirty="0">
                <a:solidFill>
                  <a:srgbClr val="333399"/>
                </a:solidFill>
                <a:latin typeface="Times New Roman" panose="02020603050405020304"/>
                <a:ea typeface="黑体" panose="02010609060101010101" pitchFamily="49" charset="-122"/>
              </a:rPr>
              <a:t>”</a:t>
            </a:r>
            <a:r>
              <a:rPr lang="zh-CN" altLang="en-US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的目的在于（    ）</a:t>
            </a:r>
            <a:endParaRPr lang="zh-CN" altLang="en-US" sz="2800" b="1" dirty="0">
              <a:solidFill>
                <a:srgbClr val="3333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r>
              <a:rPr lang="zh-CN" altLang="en-US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．降低可燃物的温度</a:t>
            </a:r>
            <a:endParaRPr lang="zh-CN" altLang="en-US" sz="2800" b="1" dirty="0">
              <a:solidFill>
                <a:srgbClr val="3333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r>
              <a:rPr lang="zh-CN" altLang="en-US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．隔离空气</a:t>
            </a:r>
            <a:endParaRPr lang="zh-CN" altLang="en-US" sz="2800" b="1" dirty="0">
              <a:solidFill>
                <a:srgbClr val="3333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  <a:r>
              <a:rPr lang="zh-CN" altLang="en-US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．隔离可燃</a:t>
            </a:r>
            <a:r>
              <a:rPr lang="zh-CN" altLang="en-US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物</a:t>
            </a:r>
            <a:endParaRPr lang="zh-CN" altLang="en-US" sz="2800" b="1" dirty="0">
              <a:solidFill>
                <a:srgbClr val="3333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D</a:t>
            </a:r>
            <a:r>
              <a:rPr lang="zh-CN" altLang="en-US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．开辟运水的道</a:t>
            </a:r>
            <a:r>
              <a:rPr lang="zh-CN" altLang="en-US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路</a:t>
            </a:r>
            <a:endParaRPr lang="zh-CN" altLang="en-US" sz="2800" b="1" dirty="0">
              <a:solidFill>
                <a:srgbClr val="3333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7812" name="Rectangle 4"/>
          <p:cNvSpPr>
            <a:spLocks noChangeArrowheads="1"/>
          </p:cNvSpPr>
          <p:nvPr/>
        </p:nvSpPr>
        <p:spPr bwMode="auto">
          <a:xfrm>
            <a:off x="2904367" y="2349498"/>
            <a:ext cx="936625" cy="5746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00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en-US" altLang="zh-CN" sz="40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78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78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42C93-6507-4412-8C35-FC826E79221D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C57F0-E046-4898-AC9E-83AFCA7F1C39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250882" name="WordArt 2"/>
          <p:cNvSpPr>
            <a:spLocks noChangeArrowheads="1" noChangeShapeType="1" noTextEdit="1"/>
          </p:cNvSpPr>
          <p:nvPr/>
        </p:nvSpPr>
        <p:spPr bwMode="auto">
          <a:xfrm>
            <a:off x="762000" y="304800"/>
            <a:ext cx="29718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kern="10" dirty="0">
                <a:ln w="19050">
                  <a:solidFill>
                    <a:srgbClr val="FF6600"/>
                  </a:solidFill>
                  <a:miter lim="800000"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隶书"/>
                <a:ea typeface="隶书"/>
              </a:rPr>
              <a:t>练习与实践：</a:t>
            </a:r>
            <a:endParaRPr lang="zh-CN" altLang="en-US" sz="3600" kern="10" dirty="0">
              <a:ln w="19050">
                <a:solidFill>
                  <a:srgbClr val="FF6600"/>
                </a:solidFill>
                <a:miter lim="800000"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隶书"/>
              <a:ea typeface="隶书"/>
            </a:endParaRPr>
          </a:p>
        </p:txBody>
      </p:sp>
      <p:sp>
        <p:nvSpPr>
          <p:cNvPr id="250883" name="Text Box 3"/>
          <p:cNvSpPr txBox="1">
            <a:spLocks noChangeArrowheads="1"/>
          </p:cNvSpPr>
          <p:nvPr/>
        </p:nvSpPr>
        <p:spPr bwMode="auto">
          <a:xfrm>
            <a:off x="1219200" y="1676400"/>
            <a:ext cx="5715000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．将点燃的火柴竖直向上，火柴不易继续燃烧，其原因是（  ）</a:t>
            </a:r>
            <a:br>
              <a:rPr lang="zh-CN" altLang="en-US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en-US" altLang="zh-CN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r>
              <a:rPr lang="zh-CN" altLang="en-US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．火柴梗温度达不到着火点</a:t>
            </a:r>
            <a:endParaRPr lang="zh-CN" altLang="en-US" sz="2800" b="1" dirty="0">
              <a:solidFill>
                <a:srgbClr val="3333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r>
              <a:rPr lang="zh-CN" altLang="en-US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．火柴梗的着火点比火柴头的高</a:t>
            </a:r>
            <a:endParaRPr lang="zh-CN" altLang="en-US" sz="2800" b="1" dirty="0">
              <a:solidFill>
                <a:srgbClr val="3333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  <a:r>
              <a:rPr lang="zh-CN" altLang="en-US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．火柴梗潮湿，不易继续燃烧 </a:t>
            </a:r>
            <a:endParaRPr lang="en-US" altLang="zh-CN" sz="2800" b="1" dirty="0">
              <a:solidFill>
                <a:srgbClr val="3333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D</a:t>
            </a:r>
            <a:r>
              <a:rPr lang="zh-CN" altLang="en-US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．火柴梗接触氧气</a:t>
            </a:r>
            <a:r>
              <a:rPr lang="zh-CN" altLang="en-US" sz="2800" b="1" dirty="0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少</a:t>
            </a:r>
            <a:endParaRPr lang="zh-CN" altLang="en-US" sz="2800" b="1" dirty="0">
              <a:solidFill>
                <a:srgbClr val="3333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0884" name="Text Box 4"/>
          <p:cNvSpPr txBox="1">
            <a:spLocks noChangeArrowheads="1"/>
          </p:cNvSpPr>
          <p:nvPr/>
        </p:nvSpPr>
        <p:spPr bwMode="auto">
          <a:xfrm>
            <a:off x="6011863" y="1931988"/>
            <a:ext cx="638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600">
                <a:solidFill>
                  <a:srgbClr val="FF6600"/>
                </a:solidFill>
                <a:latin typeface="Times New Roman" panose="02020603050405020304" pitchFamily="18" charset="0"/>
              </a:rPr>
              <a:t>A</a:t>
            </a:r>
            <a:endParaRPr lang="en-US" altLang="zh-CN" sz="3600">
              <a:solidFill>
                <a:srgbClr val="FF66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0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AEE1C-3BEE-4F24-8058-5647F0B644DF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CE795-B12A-4AEF-8282-E40E7FE1FBFA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290818" name="Text Box 2"/>
          <p:cNvSpPr txBox="1">
            <a:spLocks noChangeArrowheads="1"/>
          </p:cNvSpPr>
          <p:nvPr/>
        </p:nvSpPr>
        <p:spPr bwMode="auto">
          <a:xfrm>
            <a:off x="250825" y="692150"/>
            <a:ext cx="8424863" cy="5741988"/>
          </a:xfrm>
          <a:prstGeom prst="rect">
            <a:avLst/>
          </a:prstGeom>
          <a:solidFill>
            <a:srgbClr val="66FFFF">
              <a:alpha val="78000"/>
            </a:srgbClr>
          </a:solidFill>
          <a:ln w="9525">
            <a:solidFill>
              <a:srgbClr val="FF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《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三国演义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中的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“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赤壁之战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”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，曹操率百万水师乘船横渡长江，声势浩大，却被周瑜的火攻和孔明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“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借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”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来的东风弄得大败而逃。用燃烧三要素回答以下问题：</a:t>
            </a:r>
            <a:endParaRPr lang="zh-CN" altLang="en-US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）周瑜使用了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“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火箭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”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射向曹军的连环木船上，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“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火箭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”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能使木船着火的原因是：</a:t>
            </a:r>
            <a:endParaRPr lang="zh-CN" altLang="en-US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800" b="1" u="sng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                            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）起火后曹军的部分战船逃脱，这些战船没有被烧的原因是：</a:t>
            </a:r>
            <a:r>
              <a:rPr lang="zh-CN" altLang="en-US" sz="2800" b="1" u="sng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 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）孔明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“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借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”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来的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“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东风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”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不仅使火势吹向曹军，还为燃烧提供了</a:t>
            </a:r>
            <a:r>
              <a:rPr lang="zh-CN" altLang="en-US" sz="2800" b="1" u="sng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使火势烧得更旺。  </a:t>
            </a:r>
            <a:endParaRPr lang="zh-CN" altLang="en-US" sz="2800" b="1" u="sng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0819" name="Text Box 3"/>
          <p:cNvSpPr txBox="1">
            <a:spLocks noChangeArrowheads="1"/>
          </p:cNvSpPr>
          <p:nvPr/>
        </p:nvSpPr>
        <p:spPr bwMode="auto">
          <a:xfrm>
            <a:off x="555203" y="3717032"/>
            <a:ext cx="69691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FF0000"/>
                </a:solidFill>
                <a:ea typeface="黑体" panose="02010609060101010101" pitchFamily="49" charset="-122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Comic Sans MS" panose="030F0702030302020204" pitchFamily="66" charset="0"/>
                <a:ea typeface="黑体" panose="02010609060101010101" pitchFamily="49" charset="-122"/>
              </a:rPr>
              <a:t>火箭</a:t>
            </a:r>
            <a:r>
              <a:rPr lang="zh-CN" altLang="en-US" sz="2800" b="1" dirty="0">
                <a:solidFill>
                  <a:srgbClr val="FF0000"/>
                </a:solidFill>
                <a:ea typeface="黑体" panose="02010609060101010101" pitchFamily="49" charset="-122"/>
              </a:rPr>
              <a:t>”</a:t>
            </a:r>
            <a:r>
              <a:rPr lang="zh-CN" altLang="en-US" sz="2800" b="1" dirty="0">
                <a:solidFill>
                  <a:srgbClr val="FF0000"/>
                </a:solidFill>
                <a:latin typeface="Comic Sans MS" panose="030F0702030302020204" pitchFamily="66" charset="0"/>
                <a:ea typeface="黑体" panose="02010609060101010101" pitchFamily="49" charset="-122"/>
              </a:rPr>
              <a:t>能使木船的温度升高至木船的着火点</a:t>
            </a:r>
            <a:endParaRPr lang="zh-CN" altLang="en-US" sz="2800" b="1" dirty="0">
              <a:solidFill>
                <a:srgbClr val="FF0000"/>
              </a:solidFill>
              <a:latin typeface="Comic Sans MS" panose="030F0702030302020204" pitchFamily="66" charset="0"/>
              <a:ea typeface="黑体" panose="02010609060101010101" pitchFamily="49" charset="-122"/>
            </a:endParaRPr>
          </a:p>
        </p:txBody>
      </p:sp>
      <p:sp>
        <p:nvSpPr>
          <p:cNvPr id="290820" name="Text Box 4"/>
          <p:cNvSpPr txBox="1">
            <a:spLocks noChangeArrowheads="1"/>
          </p:cNvSpPr>
          <p:nvPr/>
        </p:nvSpPr>
        <p:spPr bwMode="auto">
          <a:xfrm>
            <a:off x="2483768" y="4782096"/>
            <a:ext cx="19700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Comic Sans MS" panose="030F0702030302020204" pitchFamily="66" charset="0"/>
                <a:ea typeface="黑体" panose="02010609060101010101" pitchFamily="49" charset="-122"/>
              </a:rPr>
              <a:t>隔离可燃物</a:t>
            </a:r>
            <a:endParaRPr lang="zh-CN" altLang="en-US" sz="2800" b="1" dirty="0">
              <a:solidFill>
                <a:srgbClr val="FF0000"/>
              </a:solidFill>
              <a:latin typeface="Comic Sans MS" panose="030F0702030302020204" pitchFamily="66" charset="0"/>
              <a:ea typeface="黑体" panose="02010609060101010101" pitchFamily="49" charset="-122"/>
            </a:endParaRPr>
          </a:p>
        </p:txBody>
      </p:sp>
      <p:sp>
        <p:nvSpPr>
          <p:cNvPr id="290821" name="Text Box 5"/>
          <p:cNvSpPr txBox="1">
            <a:spLocks noChangeArrowheads="1"/>
          </p:cNvSpPr>
          <p:nvPr/>
        </p:nvSpPr>
        <p:spPr bwMode="auto">
          <a:xfrm>
            <a:off x="2970212" y="5789612"/>
            <a:ext cx="8985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Comic Sans MS" panose="030F0702030302020204" pitchFamily="66" charset="0"/>
                <a:ea typeface="黑体" panose="02010609060101010101" pitchFamily="49" charset="-122"/>
              </a:rPr>
              <a:t>氧气</a:t>
            </a:r>
            <a:endParaRPr lang="zh-CN" altLang="en-US" sz="2800" b="1" dirty="0">
              <a:solidFill>
                <a:srgbClr val="FF0000"/>
              </a:solidFill>
              <a:latin typeface="Comic Sans MS" panose="030F0702030302020204" pitchFamily="66" charset="0"/>
              <a:ea typeface="黑体" panose="02010609060101010101" pitchFamily="49" charset="-122"/>
            </a:endParaRPr>
          </a:p>
        </p:txBody>
      </p:sp>
      <p:sp>
        <p:nvSpPr>
          <p:cNvPr id="290822" name="Rectangle 6"/>
          <p:cNvSpPr>
            <a:spLocks noChangeArrowheads="1"/>
          </p:cNvSpPr>
          <p:nvPr/>
        </p:nvSpPr>
        <p:spPr bwMode="auto">
          <a:xfrm>
            <a:off x="468313" y="0"/>
            <a:ext cx="35004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学以至用</a:t>
            </a:r>
            <a:endParaRPr lang="zh-CN" altLang="en-US" sz="4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90823" name="AutoShape 7">
            <a:hlinkClick r:id="rId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308725"/>
            <a:ext cx="1042987" cy="549275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08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08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908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819" grpId="0"/>
      <p:bldP spid="290820" grpId="0"/>
      <p:bldP spid="2908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CA26-E5FC-4FD2-99F2-4E8BB3B924A7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65222-A71C-4D5D-BCCD-2CE2C9B158A3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234500" name="Text Box 4"/>
          <p:cNvSpPr txBox="1">
            <a:spLocks noChangeArrowheads="1"/>
          </p:cNvSpPr>
          <p:nvPr/>
        </p:nvSpPr>
        <p:spPr bwMode="auto">
          <a:xfrm>
            <a:off x="906055" y="2204864"/>
            <a:ext cx="64008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zh-CN" altLang="en-US" sz="4800" dirty="0">
                <a:solidFill>
                  <a:srgbClr val="FF0000"/>
                </a:solidFill>
                <a:latin typeface="Times New Roman" panose="02020603050405020304" pitchFamily="18" charset="0"/>
                <a:ea typeface="华文琥珀" pitchFamily="2" charset="-122"/>
              </a:rPr>
              <a:t>什么是燃烧？</a:t>
            </a:r>
            <a:endParaRPr lang="zh-CN" altLang="en-US" sz="4800" dirty="0">
              <a:solidFill>
                <a:srgbClr val="FF0000"/>
              </a:solidFill>
              <a:latin typeface="Times New Roman" panose="02020603050405020304" pitchFamily="18" charset="0"/>
              <a:ea typeface="华文琥珀" pitchFamily="2" charset="-122"/>
            </a:endParaRPr>
          </a:p>
        </p:txBody>
      </p:sp>
      <p:sp>
        <p:nvSpPr>
          <p:cNvPr id="234501" name="Text Box 5"/>
          <p:cNvSpPr txBox="1">
            <a:spLocks noChangeArrowheads="1"/>
          </p:cNvSpPr>
          <p:nvPr/>
        </p:nvSpPr>
        <p:spPr bwMode="auto">
          <a:xfrm>
            <a:off x="895350" y="3284984"/>
            <a:ext cx="74168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4000" b="1" dirty="0">
                <a:solidFill>
                  <a:srgbClr val="333399"/>
                </a:solidFill>
                <a:latin typeface="Times New Roman" panose="02020603050405020304" pitchFamily="18" charset="0"/>
              </a:rPr>
              <a:t>        </a:t>
            </a:r>
            <a:r>
              <a:rPr lang="zh-CN" altLang="en-US" sz="4000" b="1" dirty="0">
                <a:solidFill>
                  <a:srgbClr val="333399"/>
                </a:solidFill>
                <a:latin typeface="Times New Roman" panose="02020603050405020304" pitchFamily="18" charset="0"/>
                <a:ea typeface="华文彩云" pitchFamily="2" charset="-122"/>
              </a:rPr>
              <a:t>燃烧通常是可燃物与氧气发生的一种发光、发热的剧烈的氧化反应。</a:t>
            </a:r>
            <a:endParaRPr lang="zh-CN" altLang="en-US" sz="4000" b="1" dirty="0">
              <a:solidFill>
                <a:srgbClr val="333399"/>
              </a:solidFill>
              <a:latin typeface="Times New Roman" panose="02020603050405020304" pitchFamily="18" charset="0"/>
              <a:ea typeface="华文彩云" pitchFamily="2" charset="-122"/>
            </a:endParaRPr>
          </a:p>
        </p:txBody>
      </p:sp>
      <p:sp>
        <p:nvSpPr>
          <p:cNvPr id="234504" name="WordArt 8"/>
          <p:cNvSpPr>
            <a:spLocks noChangeArrowheads="1" noChangeShapeType="1" noTextEdit="1"/>
          </p:cNvSpPr>
          <p:nvPr/>
        </p:nvSpPr>
        <p:spPr bwMode="auto">
          <a:xfrm>
            <a:off x="1043608" y="692696"/>
            <a:ext cx="29718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i="1" kern="10" dirty="0">
                <a:ln w="9525">
                  <a:solidFill>
                    <a:srgbClr val="000000"/>
                  </a:solidFill>
                  <a:miter lim="800000"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宋体" panose="02010600030101010101" pitchFamily="2" charset="-122"/>
              </a:rPr>
              <a:t>问题一：</a:t>
            </a:r>
            <a:endParaRPr lang="zh-CN" altLang="en-US" sz="3600" i="1" kern="10" dirty="0">
              <a:ln w="9525">
                <a:solidFill>
                  <a:srgbClr val="000000"/>
                </a:solidFill>
                <a:miter lim="800000"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4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4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4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4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500" grpId="0" autoUpdateAnimBg="0"/>
      <p:bldP spid="234501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BD328-7C85-4D19-9A60-798710EF7D71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3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0B45A-255F-4F3E-86FE-93B51C324643}" type="slidenum">
              <a:rPr lang="en-US" altLang="zh-CN">
                <a:solidFill>
                  <a:srgbClr val="000000"/>
                </a:solidFill>
              </a:rPr>
            </a:fld>
            <a:endParaRPr lang="en-US" altLang="zh-CN" dirty="0">
              <a:solidFill>
                <a:srgbClr val="000000"/>
              </a:solidFill>
            </a:endParaRPr>
          </a:p>
        </p:txBody>
      </p:sp>
      <p:sp>
        <p:nvSpPr>
          <p:cNvPr id="291844" name="Text Box 4"/>
          <p:cNvSpPr txBox="1">
            <a:spLocks noChangeArrowheads="1"/>
          </p:cNvSpPr>
          <p:nvPr/>
        </p:nvSpPr>
        <p:spPr bwMode="auto">
          <a:xfrm>
            <a:off x="395288" y="4653633"/>
            <a:ext cx="1873250" cy="528637"/>
          </a:xfrm>
          <a:prstGeom prst="rect">
            <a:avLst/>
          </a:prstGeom>
          <a:solidFill>
            <a:srgbClr val="00FF00"/>
          </a:solidFill>
          <a:ln w="9525" algn="ctr">
            <a:solidFill>
              <a:srgbClr val="FF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钻木取火</a:t>
            </a:r>
            <a:endParaRPr kumimoji="1" lang="zh-CN" altLang="en-US" sz="2800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291845" name="Rectangle 5"/>
          <p:cNvSpPr>
            <a:spLocks noChangeArrowheads="1"/>
          </p:cNvSpPr>
          <p:nvPr/>
        </p:nvSpPr>
        <p:spPr bwMode="auto">
          <a:xfrm>
            <a:off x="827088" y="5374358"/>
            <a:ext cx="79121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00"/>
                </a:solidFill>
              </a:rPr>
              <a:t>升高温度</a:t>
            </a:r>
            <a:r>
              <a:rPr lang="en-US" altLang="zh-CN" sz="2800" b="1" dirty="0">
                <a:solidFill>
                  <a:srgbClr val="000000"/>
                </a:solidFill>
              </a:rPr>
              <a:t>——</a:t>
            </a:r>
            <a:r>
              <a:rPr lang="zh-CN" altLang="en-US" sz="2800" b="1" dirty="0">
                <a:solidFill>
                  <a:srgbClr val="000000"/>
                </a:solidFill>
              </a:rPr>
              <a:t>达到可燃物的着火点，因此能燃烧</a:t>
            </a:r>
            <a:r>
              <a:rPr lang="zh-CN" altLang="en-US" b="1" dirty="0">
                <a:solidFill>
                  <a:srgbClr val="000000"/>
                </a:solidFill>
              </a:rPr>
              <a:t>。 </a:t>
            </a:r>
            <a:endParaRPr lang="zh-CN" altLang="en-US" b="1" dirty="0">
              <a:solidFill>
                <a:srgbClr val="000000"/>
              </a:solidFill>
            </a:endParaRPr>
          </a:p>
        </p:txBody>
      </p:sp>
      <p:sp>
        <p:nvSpPr>
          <p:cNvPr id="291846" name="Text Box 6"/>
          <p:cNvSpPr txBox="1">
            <a:spLocks noChangeArrowheads="1"/>
          </p:cNvSpPr>
          <p:nvPr/>
        </p:nvSpPr>
        <p:spPr bwMode="auto">
          <a:xfrm>
            <a:off x="395288" y="2924845"/>
            <a:ext cx="1871662" cy="528638"/>
          </a:xfrm>
          <a:prstGeom prst="rect">
            <a:avLst/>
          </a:prstGeom>
          <a:solidFill>
            <a:srgbClr val="00FF00"/>
          </a:solidFill>
          <a:ln w="9525" algn="ctr">
            <a:solidFill>
              <a:srgbClr val="FF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杯水车薪</a:t>
            </a:r>
            <a:endParaRPr kumimoji="1" lang="zh-CN" altLang="en-US" sz="2800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291847" name="Rectangle 7"/>
          <p:cNvSpPr>
            <a:spLocks noChangeArrowheads="1"/>
          </p:cNvSpPr>
          <p:nvPr/>
        </p:nvSpPr>
        <p:spPr bwMode="auto">
          <a:xfrm>
            <a:off x="827088" y="3645570"/>
            <a:ext cx="759936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00"/>
                </a:solidFill>
              </a:rPr>
              <a:t>水太少，不足以降温到柴草的着火点以下，因此火不能熄灭</a:t>
            </a:r>
            <a:endParaRPr lang="zh-CN" altLang="en-US" sz="2800" b="1" dirty="0">
              <a:solidFill>
                <a:srgbClr val="000000"/>
              </a:solidFill>
            </a:endParaRPr>
          </a:p>
        </p:txBody>
      </p:sp>
      <p:sp>
        <p:nvSpPr>
          <p:cNvPr id="291848" name="Text Box 8"/>
          <p:cNvSpPr txBox="1">
            <a:spLocks noChangeArrowheads="1"/>
          </p:cNvSpPr>
          <p:nvPr/>
        </p:nvSpPr>
        <p:spPr bwMode="auto">
          <a:xfrm>
            <a:off x="323850" y="1558008"/>
            <a:ext cx="1908175" cy="528637"/>
          </a:xfrm>
          <a:prstGeom prst="rect">
            <a:avLst/>
          </a:prstGeom>
          <a:solidFill>
            <a:srgbClr val="00FF00"/>
          </a:solidFill>
          <a:ln w="9525" algn="ctr">
            <a:solidFill>
              <a:srgbClr val="FF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釜底抽薪</a:t>
            </a:r>
            <a:endParaRPr kumimoji="1" lang="zh-CN" altLang="en-US" sz="2800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291849" name="Rectangle 9"/>
          <p:cNvSpPr>
            <a:spLocks noChangeArrowheads="1"/>
          </p:cNvSpPr>
          <p:nvPr/>
        </p:nvSpPr>
        <p:spPr bwMode="auto">
          <a:xfrm>
            <a:off x="827088" y="2348583"/>
            <a:ext cx="80391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00"/>
                </a:solidFill>
              </a:rPr>
              <a:t>缺少了燃烧条件之一</a:t>
            </a:r>
            <a:r>
              <a:rPr lang="en-US" altLang="zh-CN" sz="2800" b="1" dirty="0">
                <a:solidFill>
                  <a:srgbClr val="000000"/>
                </a:solidFill>
              </a:rPr>
              <a:t>——</a:t>
            </a:r>
            <a:r>
              <a:rPr lang="zh-CN" altLang="en-US" sz="2800" b="1" dirty="0">
                <a:solidFill>
                  <a:srgbClr val="000000"/>
                </a:solidFill>
              </a:rPr>
              <a:t>可燃物，因此不再燃烧。</a:t>
            </a:r>
            <a:endParaRPr lang="zh-CN" altLang="en-US" sz="2800" b="1" dirty="0">
              <a:solidFill>
                <a:srgbClr val="000000"/>
              </a:solidFill>
            </a:endParaRPr>
          </a:p>
        </p:txBody>
      </p:sp>
      <p:sp>
        <p:nvSpPr>
          <p:cNvPr id="291850" name="Text Box 10"/>
          <p:cNvSpPr txBox="1">
            <a:spLocks noChangeArrowheads="1"/>
          </p:cNvSpPr>
          <p:nvPr/>
        </p:nvSpPr>
        <p:spPr bwMode="auto">
          <a:xfrm>
            <a:off x="323850" y="692696"/>
            <a:ext cx="2700338" cy="579438"/>
          </a:xfrm>
          <a:prstGeom prst="rect">
            <a:avLst/>
          </a:pr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  <a:buClr>
                <a:srgbClr val="009999"/>
              </a:buClr>
              <a:buFont typeface="Wingdings" panose="05000000000000000000" pitchFamily="2" charset="2"/>
              <a:buNone/>
            </a:pPr>
            <a:r>
              <a:rPr kumimoji="0" lang="zh-CN" altLang="en-US" sz="3200" b="1" dirty="0">
                <a:solidFill>
                  <a:srgbClr val="FF99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成语中的化学</a:t>
            </a:r>
            <a:endParaRPr kumimoji="0" lang="zh-CN" altLang="en-US" sz="3200" b="1" dirty="0">
              <a:solidFill>
                <a:srgbClr val="FF99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18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1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918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918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918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844" grpId="0" animBg="1"/>
      <p:bldP spid="291845" grpId="0"/>
      <p:bldP spid="291846" grpId="0" animBg="1"/>
      <p:bldP spid="29184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CB79E-033D-4C0A-A8B5-73BBA8AA07F4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F032E-9099-417B-9AD2-DAE004B27F57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288770" name="WordArt 2"/>
          <p:cNvSpPr>
            <a:spLocks noChangeArrowheads="1" noChangeShapeType="1" noTextEdit="1"/>
          </p:cNvSpPr>
          <p:nvPr/>
        </p:nvSpPr>
        <p:spPr bwMode="auto">
          <a:xfrm>
            <a:off x="1116013" y="1412875"/>
            <a:ext cx="29718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kern="10">
                <a:ln w="19050">
                  <a:solidFill>
                    <a:srgbClr val="FF6600"/>
                  </a:solidFill>
                  <a:miter lim="800000"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隶书"/>
                <a:ea typeface="隶书"/>
              </a:rPr>
              <a:t>作业：</a:t>
            </a:r>
            <a:endParaRPr lang="zh-CN" altLang="en-US" sz="3600" kern="10">
              <a:ln w="19050">
                <a:solidFill>
                  <a:srgbClr val="FF6600"/>
                </a:solidFill>
                <a:miter lim="800000"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隶书"/>
              <a:ea typeface="隶书"/>
            </a:endParaRPr>
          </a:p>
        </p:txBody>
      </p:sp>
      <p:sp>
        <p:nvSpPr>
          <p:cNvPr id="288771" name="Text Box 3"/>
          <p:cNvSpPr txBox="1">
            <a:spLocks noChangeArrowheads="1"/>
          </p:cNvSpPr>
          <p:nvPr/>
        </p:nvSpPr>
        <p:spPr bwMode="auto">
          <a:xfrm>
            <a:off x="1042988" y="2852738"/>
            <a:ext cx="7200900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zh-CN" altLang="en-US" sz="5400" b="1">
                <a:solidFill>
                  <a:srgbClr val="33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完成本节课的实验报告</a:t>
            </a:r>
            <a:endParaRPr lang="zh-CN" altLang="en-US" sz="5400" b="1">
              <a:solidFill>
                <a:srgbClr val="3333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</a:pPr>
            <a:endParaRPr lang="zh-CN" altLang="en-US" sz="4000" b="1">
              <a:solidFill>
                <a:srgbClr val="3333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</a:pPr>
            <a:endParaRPr lang="zh-CN" altLang="en-US" sz="4000" b="1">
              <a:solidFill>
                <a:srgbClr val="3333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altLang="zh-CN" sz="4000" b="1">
              <a:solidFill>
                <a:srgbClr val="3333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B27E-7A0A-47BE-9B23-BB1D34C270D4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F0173-B449-4374-9CC3-C9713287B3FF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235523" name="Text Box 3"/>
          <p:cNvSpPr txBox="1">
            <a:spLocks noChangeArrowheads="1"/>
          </p:cNvSpPr>
          <p:nvPr/>
        </p:nvSpPr>
        <p:spPr bwMode="auto">
          <a:xfrm>
            <a:off x="805519" y="2148341"/>
            <a:ext cx="64008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zh-CN" altLang="en-US" sz="4800" dirty="0">
                <a:solidFill>
                  <a:srgbClr val="FF0000"/>
                </a:solidFill>
                <a:latin typeface="Times New Roman" panose="02020603050405020304" pitchFamily="18" charset="0"/>
                <a:ea typeface="华文琥珀" pitchFamily="2" charset="-122"/>
              </a:rPr>
              <a:t>燃烧的条件是什么？</a:t>
            </a:r>
            <a:endParaRPr lang="zh-CN" altLang="en-US" sz="4800" dirty="0">
              <a:solidFill>
                <a:srgbClr val="FF0000"/>
              </a:solidFill>
              <a:latin typeface="Times New Roman" panose="02020603050405020304" pitchFamily="18" charset="0"/>
              <a:ea typeface="华文琥珀" pitchFamily="2" charset="-122"/>
            </a:endParaRPr>
          </a:p>
        </p:txBody>
      </p:sp>
      <p:sp>
        <p:nvSpPr>
          <p:cNvPr id="235524" name="Text Box 4"/>
          <p:cNvSpPr txBox="1">
            <a:spLocks noChangeArrowheads="1"/>
          </p:cNvSpPr>
          <p:nvPr/>
        </p:nvSpPr>
        <p:spPr bwMode="auto">
          <a:xfrm>
            <a:off x="827088" y="3184980"/>
            <a:ext cx="7732712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4000" b="1" dirty="0">
                <a:solidFill>
                  <a:srgbClr val="333399"/>
                </a:solidFill>
                <a:latin typeface="华文彩云" pitchFamily="2" charset="-122"/>
                <a:ea typeface="华文彩云" pitchFamily="2" charset="-122"/>
              </a:rPr>
              <a:t>1</a:t>
            </a:r>
            <a:r>
              <a:rPr lang="zh-CN" altLang="en-US" sz="4000" b="1" dirty="0">
                <a:solidFill>
                  <a:srgbClr val="333399"/>
                </a:solidFill>
                <a:latin typeface="华文彩云" pitchFamily="2" charset="-122"/>
                <a:ea typeface="华文彩云" pitchFamily="2" charset="-122"/>
              </a:rPr>
              <a:t>、要有可燃物；</a:t>
            </a:r>
            <a:endParaRPr lang="zh-CN" altLang="en-US" sz="4000" b="1" dirty="0">
              <a:solidFill>
                <a:srgbClr val="333399"/>
              </a:solidFill>
              <a:latin typeface="华文彩云" pitchFamily="2" charset="-122"/>
              <a:ea typeface="华文彩云" pitchFamily="2" charset="-122"/>
            </a:endParaRP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4000" b="1" dirty="0">
                <a:solidFill>
                  <a:srgbClr val="333399"/>
                </a:solidFill>
                <a:latin typeface="华文彩云" pitchFamily="2" charset="-122"/>
                <a:ea typeface="华文彩云" pitchFamily="2" charset="-122"/>
              </a:rPr>
              <a:t>2</a:t>
            </a:r>
            <a:r>
              <a:rPr lang="zh-CN" altLang="en-US" sz="4000" b="1" dirty="0">
                <a:solidFill>
                  <a:srgbClr val="333399"/>
                </a:solidFill>
                <a:latin typeface="华文彩云" pitchFamily="2" charset="-122"/>
                <a:ea typeface="华文彩云" pitchFamily="2" charset="-122"/>
              </a:rPr>
              <a:t>、要与氧气（或空气）接触；</a:t>
            </a:r>
            <a:endParaRPr lang="zh-CN" altLang="en-US" sz="4000" b="1" dirty="0">
              <a:solidFill>
                <a:srgbClr val="333399"/>
              </a:solidFill>
              <a:latin typeface="华文彩云" pitchFamily="2" charset="-122"/>
              <a:ea typeface="华文彩云" pitchFamily="2" charset="-122"/>
            </a:endParaRP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4000" b="1" dirty="0">
                <a:solidFill>
                  <a:srgbClr val="333399"/>
                </a:solidFill>
                <a:latin typeface="华文彩云" pitchFamily="2" charset="-122"/>
                <a:ea typeface="华文彩云" pitchFamily="2" charset="-122"/>
              </a:rPr>
              <a:t>3</a:t>
            </a:r>
            <a:r>
              <a:rPr lang="zh-CN" altLang="en-US" sz="4000" b="1" dirty="0">
                <a:solidFill>
                  <a:srgbClr val="333399"/>
                </a:solidFill>
                <a:latin typeface="华文彩云" pitchFamily="2" charset="-122"/>
                <a:ea typeface="华文彩云" pitchFamily="2" charset="-122"/>
              </a:rPr>
              <a:t>、温度达到可燃物的着火点。</a:t>
            </a:r>
            <a:endParaRPr lang="zh-CN" altLang="en-US" sz="4000" b="1" dirty="0">
              <a:solidFill>
                <a:srgbClr val="333399"/>
              </a:solidFill>
              <a:latin typeface="华文彩云" pitchFamily="2" charset="-122"/>
              <a:ea typeface="华文彩云" pitchFamily="2" charset="-122"/>
            </a:endParaRPr>
          </a:p>
        </p:txBody>
      </p:sp>
      <p:sp>
        <p:nvSpPr>
          <p:cNvPr id="235525" name="WordArt 5"/>
          <p:cNvSpPr>
            <a:spLocks noChangeArrowheads="1" noChangeShapeType="1" noTextEdit="1"/>
          </p:cNvSpPr>
          <p:nvPr/>
        </p:nvSpPr>
        <p:spPr bwMode="auto">
          <a:xfrm>
            <a:off x="754063" y="881517"/>
            <a:ext cx="2971800" cy="1066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kern="10" dirty="0">
                <a:ln w="9525">
                  <a:solidFill>
                    <a:srgbClr val="000000"/>
                  </a:solidFill>
                  <a:miter lim="800000"/>
                </a:ln>
                <a:solidFill>
                  <a:srgbClr val="FFFFFF"/>
                </a:solidFill>
                <a:latin typeface="宋体" panose="02010600030101010101" pitchFamily="2" charset="-122"/>
              </a:rPr>
              <a:t>问题二：</a:t>
            </a:r>
            <a:endParaRPr lang="zh-CN" altLang="en-US" sz="3600" kern="10" dirty="0">
              <a:ln w="9525">
                <a:solidFill>
                  <a:srgbClr val="000000"/>
                </a:solidFill>
                <a:miter lim="800000"/>
              </a:ln>
              <a:solidFill>
                <a:srgbClr val="FFFF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23" grpId="0" autoUpdateAnimBg="0"/>
      <p:bldP spid="235524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059832" y="3501008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www.1ppt.com/sucai/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www.1ppt.com/tubiao/     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www.1ppt.com/powerpoint/     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www.1ppt.com/fanwen/            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www.1ppt.com/jiaoan/              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www.1ppt.com/kejian/shuxue/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www.1ppt.com/kejian/meishu/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www.1ppt.com/kejian/wuli/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www.1ppt.com/kejian/shengwu/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www.1ppt.com/kejian/lishi/       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319AF-CEEA-4D89-89F6-3F7BD4A7B5D3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3AEE5-F089-42D1-AF5C-8EBC05F21BAD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244739" name="Text Box 3"/>
          <p:cNvSpPr txBox="1">
            <a:spLocks noChangeArrowheads="1"/>
          </p:cNvSpPr>
          <p:nvPr/>
        </p:nvSpPr>
        <p:spPr bwMode="auto">
          <a:xfrm>
            <a:off x="611560" y="2636912"/>
            <a:ext cx="7920881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srgbClr val="333399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3200" b="1" dirty="0">
                <a:solidFill>
                  <a:srgbClr val="333399"/>
                </a:solidFill>
                <a:latin typeface="Times New Roman" panose="02020603050405020304" pitchFamily="18" charset="0"/>
              </a:rPr>
              <a:t>、每小组准备好一块湿抹布，备用。</a:t>
            </a:r>
            <a:endParaRPr lang="zh-CN" altLang="en-US" sz="3200" b="1" dirty="0">
              <a:solidFill>
                <a:srgbClr val="333399"/>
              </a:solidFill>
              <a:latin typeface="Times New Roman" panose="02020603050405020304" pitchFamily="18" charset="0"/>
            </a:endParaRPr>
          </a:p>
          <a:p>
            <a:pPr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srgbClr val="333399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3200" b="1" dirty="0">
                <a:solidFill>
                  <a:srgbClr val="333399"/>
                </a:solidFill>
                <a:latin typeface="Times New Roman" panose="02020603050405020304" pitchFamily="18" charset="0"/>
              </a:rPr>
              <a:t>、燃烧物取用时不要过大。</a:t>
            </a:r>
            <a:endParaRPr lang="zh-CN" altLang="en-US" sz="3200" b="1" dirty="0">
              <a:solidFill>
                <a:srgbClr val="333399"/>
              </a:solidFill>
              <a:latin typeface="Times New Roman" panose="02020603050405020304" pitchFamily="18" charset="0"/>
            </a:endParaRPr>
          </a:p>
          <a:p>
            <a:pPr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srgbClr val="333399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sz="3200" b="1" dirty="0">
                <a:solidFill>
                  <a:srgbClr val="333399"/>
                </a:solidFill>
                <a:latin typeface="Times New Roman" panose="02020603050405020304" pitchFamily="18" charset="0"/>
              </a:rPr>
              <a:t>、小组实验完以后要确认火焰熄灭后再做下一实验，观察实验要从侧面观察，防止火焰烧到身体。</a:t>
            </a:r>
            <a:endParaRPr lang="zh-CN" altLang="en-US" sz="3200" b="1" dirty="0">
              <a:solidFill>
                <a:srgbClr val="3333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244740" name="WordArt 4"/>
          <p:cNvSpPr>
            <a:spLocks noChangeArrowheads="1" noChangeShapeType="1" noTextEdit="1"/>
          </p:cNvSpPr>
          <p:nvPr/>
        </p:nvSpPr>
        <p:spPr bwMode="auto">
          <a:xfrm>
            <a:off x="971121" y="836712"/>
            <a:ext cx="2971800" cy="1066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TriangleInverted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kern="10" dirty="0">
                <a:ln w="9525">
                  <a:solidFill>
                    <a:srgbClr val="000000"/>
                  </a:solidFill>
                  <a:miter lim="800000"/>
                </a:ln>
                <a:solidFill>
                  <a:srgbClr val="000000"/>
                </a:solidFill>
                <a:latin typeface="宋体" panose="02010600030101010101" pitchFamily="2" charset="-122"/>
              </a:rPr>
              <a:t>【</a:t>
            </a:r>
            <a:r>
              <a:rPr lang="zh-CN" altLang="en-US" sz="3600" kern="10" dirty="0">
                <a:ln w="9525">
                  <a:solidFill>
                    <a:srgbClr val="000000"/>
                  </a:solidFill>
                  <a:miter lim="800000"/>
                </a:ln>
                <a:solidFill>
                  <a:srgbClr val="000000"/>
                </a:solidFill>
                <a:latin typeface="宋体" panose="02010600030101010101" pitchFamily="2" charset="-122"/>
              </a:rPr>
              <a:t>温馨提示</a:t>
            </a:r>
            <a:r>
              <a:rPr lang="en-US" altLang="zh-CN" sz="3600" kern="10" dirty="0">
                <a:ln w="9525">
                  <a:solidFill>
                    <a:srgbClr val="000000"/>
                  </a:solidFill>
                  <a:miter lim="800000"/>
                </a:ln>
                <a:solidFill>
                  <a:srgbClr val="000000"/>
                </a:solidFill>
                <a:latin typeface="宋体" panose="02010600030101010101" pitchFamily="2" charset="-122"/>
              </a:rPr>
              <a:t>】</a:t>
            </a:r>
            <a:r>
              <a:rPr lang="zh-CN" altLang="en-US" sz="3600" kern="10" dirty="0">
                <a:ln w="9525">
                  <a:solidFill>
                    <a:srgbClr val="000000"/>
                  </a:solidFill>
                  <a:miter lim="800000"/>
                </a:ln>
                <a:solidFill>
                  <a:srgbClr val="000000"/>
                </a:solidFill>
                <a:latin typeface="宋体" panose="02010600030101010101" pitchFamily="2" charset="-122"/>
              </a:rPr>
              <a:t>：</a:t>
            </a:r>
            <a:endParaRPr lang="zh-CN" altLang="en-US" sz="3600" kern="10" dirty="0">
              <a:ln w="9525">
                <a:solidFill>
                  <a:srgbClr val="000000"/>
                </a:solidFill>
                <a:miter lim="800000"/>
              </a:ln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4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4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739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3FB1C-2B58-4AF1-A413-47E8107B155D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5AC8C-9EAC-46F8-B72E-ED46A1929244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273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476250"/>
            <a:ext cx="7772400" cy="1143000"/>
          </a:xfrm>
        </p:spPr>
        <p:txBody>
          <a:bodyPr/>
          <a:lstStyle/>
          <a:p>
            <a:r>
              <a:rPr lang="zh-CN" altLang="en-US" sz="4800" b="1" dirty="0">
                <a:solidFill>
                  <a:srgbClr val="FF0000"/>
                </a:solidFill>
              </a:rPr>
              <a:t>实验探究一</a:t>
            </a:r>
            <a:endParaRPr lang="zh-CN" altLang="en-US" sz="4800" b="1" dirty="0">
              <a:solidFill>
                <a:srgbClr val="FF0000"/>
              </a:solidFill>
            </a:endParaRPr>
          </a:p>
        </p:txBody>
      </p:sp>
      <p:sp>
        <p:nvSpPr>
          <p:cNvPr id="273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773238"/>
            <a:ext cx="8229600" cy="360045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3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zh-CN" altLang="en-US" sz="3600" b="1" dirty="0">
                <a:solidFill>
                  <a:schemeClr val="accent2"/>
                </a:solidFill>
              </a:rPr>
              <a:t>实验：分别点燃蘸有酒精和水的棉花。</a:t>
            </a:r>
            <a:endParaRPr lang="zh-CN" altLang="en-US" sz="3600" b="1" dirty="0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zh-CN" altLang="en-US" sz="3600" b="1" dirty="0">
                <a:solidFill>
                  <a:schemeClr val="accent2"/>
                </a:solidFill>
              </a:rPr>
              <a:t> 现象：棉花蘸酒精的可以燃烧，</a:t>
            </a:r>
            <a:endParaRPr lang="zh-CN" altLang="en-US" sz="3600" b="1" dirty="0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zh-CN" altLang="en-US" sz="3600" b="1" dirty="0">
                <a:solidFill>
                  <a:schemeClr val="accent2"/>
                </a:solidFill>
              </a:rPr>
              <a:t>              沾水的不能燃烧。</a:t>
            </a:r>
            <a:endParaRPr lang="zh-CN" altLang="en-US" sz="3600" b="1" dirty="0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结论：</a:t>
            </a:r>
            <a:r>
              <a:rPr lang="zh-CN" altLang="en-US" sz="3600" b="1" dirty="0">
                <a:solidFill>
                  <a:srgbClr val="FF0000"/>
                </a:solidFill>
              </a:rPr>
              <a:t>燃烧需要可燃物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273413" name="Text Box 5"/>
          <p:cNvSpPr txBox="1">
            <a:spLocks noChangeArrowheads="1"/>
          </p:cNvSpPr>
          <p:nvPr/>
        </p:nvSpPr>
        <p:spPr bwMode="auto">
          <a:xfrm>
            <a:off x="2627313" y="4581525"/>
            <a:ext cx="583247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333399"/>
                </a:solidFill>
                <a:latin typeface="Times New Roman" panose="02020603050405020304" pitchFamily="18" charset="0"/>
              </a:rPr>
              <a:t>利用桌上的物品设计实验来验证燃烧需要可燃物</a:t>
            </a:r>
            <a:r>
              <a:rPr lang="zh-CN" altLang="en-US" sz="3600" b="1" dirty="0">
                <a:solidFill>
                  <a:srgbClr val="333399"/>
                </a:solidFill>
                <a:latin typeface="Times New Roman" panose="02020603050405020304" pitchFamily="18" charset="0"/>
              </a:rPr>
              <a:t>？</a:t>
            </a:r>
            <a:endParaRPr lang="zh-CN" altLang="en-US" sz="3600" b="1" dirty="0">
              <a:solidFill>
                <a:srgbClr val="3333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3414" name="Text Box 6"/>
          <p:cNvSpPr txBox="1">
            <a:spLocks noChangeArrowheads="1"/>
          </p:cNvSpPr>
          <p:nvPr/>
        </p:nvSpPr>
        <p:spPr bwMode="auto">
          <a:xfrm>
            <a:off x="900113" y="4581525"/>
            <a:ext cx="22510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dirty="0">
                <a:solidFill>
                  <a:srgbClr val="FF6600"/>
                </a:solidFill>
                <a:latin typeface="Times New Roman" panose="02020603050405020304" pitchFamily="18" charset="0"/>
              </a:rPr>
              <a:t>思考：</a:t>
            </a:r>
            <a:endParaRPr lang="zh-CN" altLang="en-US" sz="5400" b="1" dirty="0">
              <a:solidFill>
                <a:srgbClr val="FF66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3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3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3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3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73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273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73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73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13" grpId="0"/>
      <p:bldP spid="2734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A5510-3249-4E4A-9135-7ADA90D191D0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5868-DFA6-47C8-BD19-967B808A3D83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5150" y="692696"/>
            <a:ext cx="8229600" cy="1143000"/>
          </a:xfrm>
        </p:spPr>
        <p:txBody>
          <a:bodyPr/>
          <a:lstStyle/>
          <a:p>
            <a:r>
              <a:rPr lang="zh-CN" altLang="en-US" sz="4800" b="1" dirty="0">
                <a:solidFill>
                  <a:srgbClr val="FF0000"/>
                </a:solidFill>
              </a:rPr>
              <a:t>实验探究二</a:t>
            </a:r>
            <a:endParaRPr lang="zh-CN" altLang="en-US" sz="4800" b="1" dirty="0">
              <a:solidFill>
                <a:srgbClr val="FF0000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1200"/>
            <a:ext cx="8497887" cy="4114800"/>
          </a:xfrm>
        </p:spPr>
        <p:txBody>
          <a:bodyPr/>
          <a:lstStyle/>
          <a:p>
            <a:pPr>
              <a:lnSpc>
                <a:spcPct val="125000"/>
              </a:lnSpc>
              <a:buFontTx/>
              <a:buNone/>
            </a:pPr>
            <a:r>
              <a:rPr lang="zh-CN" altLang="en-US" sz="3600" b="1" dirty="0">
                <a:solidFill>
                  <a:schemeClr val="accent2"/>
                </a:solidFill>
              </a:rPr>
              <a:t>实验</a:t>
            </a:r>
            <a:r>
              <a:rPr lang="en-US" altLang="zh-CN" sz="3600" b="1" dirty="0">
                <a:solidFill>
                  <a:schemeClr val="accent2"/>
                </a:solidFill>
              </a:rPr>
              <a:t>1</a:t>
            </a:r>
            <a:r>
              <a:rPr lang="zh-CN" altLang="en-US" sz="3600" b="1" dirty="0">
                <a:solidFill>
                  <a:schemeClr val="accent2"/>
                </a:solidFill>
              </a:rPr>
              <a:t>：取一块乒乓球碎片和滤纸碎片，用坩锅钳夹住在酒精灯火焰上加热。</a:t>
            </a:r>
            <a:endParaRPr lang="zh-CN" altLang="en-US" sz="3600" b="1" dirty="0">
              <a:solidFill>
                <a:schemeClr val="accent2"/>
              </a:solidFill>
            </a:endParaRPr>
          </a:p>
          <a:p>
            <a:pPr>
              <a:lnSpc>
                <a:spcPct val="125000"/>
              </a:lnSpc>
              <a:buFontTx/>
              <a:buNone/>
            </a:pPr>
            <a:r>
              <a:rPr lang="zh-CN" altLang="en-US" sz="3600" b="1" dirty="0">
                <a:solidFill>
                  <a:schemeClr val="accent2"/>
                </a:solidFill>
              </a:rPr>
              <a:t>  现象：乒乓球立即燃烧，</a:t>
            </a:r>
            <a:endParaRPr lang="zh-CN" altLang="en-US" sz="3600" b="1" dirty="0">
              <a:solidFill>
                <a:schemeClr val="accent2"/>
              </a:solidFill>
            </a:endParaRPr>
          </a:p>
          <a:p>
            <a:pPr>
              <a:lnSpc>
                <a:spcPct val="125000"/>
              </a:lnSpc>
              <a:buFontTx/>
              <a:buNone/>
            </a:pPr>
            <a:r>
              <a:rPr lang="zh-CN" altLang="en-US" sz="3600" b="1" dirty="0">
                <a:solidFill>
                  <a:schemeClr val="accent2"/>
                </a:solidFill>
              </a:rPr>
              <a:t>           滤纸碎片也能燃烧。</a:t>
            </a:r>
            <a:endParaRPr lang="zh-CN" altLang="en-US" sz="3600" b="1" dirty="0">
              <a:solidFill>
                <a:schemeClr val="accent2"/>
              </a:solidFill>
            </a:endParaRPr>
          </a:p>
          <a:p>
            <a:pPr>
              <a:buFontTx/>
              <a:buNone/>
            </a:pPr>
            <a:endParaRPr lang="zh-CN" altLang="en-US" sz="3600" b="1" dirty="0">
              <a:solidFill>
                <a:srgbClr val="FF0000"/>
              </a:solidFill>
            </a:endParaRPr>
          </a:p>
          <a:p>
            <a:endParaRPr lang="en-US" altLang="zh-CN" sz="3600" dirty="0"/>
          </a:p>
        </p:txBody>
      </p:sp>
      <p:sp>
        <p:nvSpPr>
          <p:cNvPr id="275463" name="Text Box 7"/>
          <p:cNvSpPr txBox="1">
            <a:spLocks noChangeArrowheads="1"/>
          </p:cNvSpPr>
          <p:nvPr/>
        </p:nvSpPr>
        <p:spPr bwMode="auto">
          <a:xfrm>
            <a:off x="684213" y="5157788"/>
            <a:ext cx="79914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结论：乒乓球和滤纸片都是可燃物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5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75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75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2754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63" grpId="0"/>
      <p:bldP spid="27546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7DB2B-3707-4736-90E5-F984DBB67736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E0DAA-AFEB-4A6E-B764-AEB9CE64E818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476672"/>
            <a:ext cx="8566150" cy="1943100"/>
          </a:xfrm>
        </p:spPr>
        <p:txBody>
          <a:bodyPr/>
          <a:lstStyle/>
          <a:p>
            <a:pPr lvl="1">
              <a:buFontTx/>
              <a:buNone/>
            </a:pPr>
            <a:r>
              <a:rPr lang="en-US" altLang="zh-CN" sz="3600" b="1" dirty="0">
                <a:solidFill>
                  <a:schemeClr val="accent2"/>
                </a:solidFill>
              </a:rPr>
              <a:t> </a:t>
            </a:r>
            <a:r>
              <a:rPr lang="zh-CN" altLang="en-US" sz="3600" b="1" dirty="0">
                <a:solidFill>
                  <a:schemeClr val="accent2"/>
                </a:solidFill>
              </a:rPr>
              <a:t>实验</a:t>
            </a:r>
            <a:r>
              <a:rPr lang="en-US" altLang="zh-CN" sz="3600" b="1" dirty="0">
                <a:solidFill>
                  <a:schemeClr val="accent2"/>
                </a:solidFill>
              </a:rPr>
              <a:t>2</a:t>
            </a:r>
            <a:r>
              <a:rPr lang="zh-CN" altLang="en-US" sz="3600" b="1" dirty="0">
                <a:solidFill>
                  <a:schemeClr val="accent2"/>
                </a:solidFill>
              </a:rPr>
              <a:t>：从乒乓球和滤纸上各剪下一片大小相同，放在薄铜片两侧，加热薄铜片中部，观察现象</a:t>
            </a:r>
            <a:r>
              <a:rPr lang="zh-CN" altLang="en-US" sz="3600" dirty="0">
                <a:solidFill>
                  <a:schemeClr val="accent2"/>
                </a:solidFill>
              </a:rPr>
              <a:t>。</a:t>
            </a:r>
            <a:endParaRPr lang="zh-CN" altLang="en-US" sz="3600" dirty="0">
              <a:solidFill>
                <a:schemeClr val="accent2"/>
              </a:solidFill>
            </a:endParaRPr>
          </a:p>
        </p:txBody>
      </p:sp>
      <p:pic>
        <p:nvPicPr>
          <p:cNvPr id="285701" name="Picture 5"/>
          <p:cNvPicPr>
            <a:picLocks noGrp="1" noChangeAspect="1" noChangeArrowheads="1"/>
          </p:cNvPicPr>
          <p:nvPr>
            <p:ph type="ctrTitle" idx="4294967295"/>
          </p:nvPr>
        </p:nvPicPr>
        <p:blipFill>
          <a:blip r:embed="rId1" cstate="email">
            <a:lum bright="2000" contrast="18000"/>
          </a:blip>
          <a:srcRect/>
          <a:stretch>
            <a:fillRect/>
          </a:stretch>
        </p:blipFill>
        <p:spPr bwMode="auto">
          <a:xfrm>
            <a:off x="5796136" y="1941513"/>
            <a:ext cx="2376487" cy="2208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5704" name="Text Box 8"/>
          <p:cNvSpPr txBox="1">
            <a:spLocks noChangeArrowheads="1"/>
          </p:cNvSpPr>
          <p:nvPr/>
        </p:nvSpPr>
        <p:spPr bwMode="auto">
          <a:xfrm>
            <a:off x="539750" y="5084763"/>
            <a:ext cx="22510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dirty="0">
                <a:solidFill>
                  <a:srgbClr val="FF6600"/>
                </a:solidFill>
                <a:latin typeface="Times New Roman" panose="02020603050405020304" pitchFamily="18" charset="0"/>
              </a:rPr>
              <a:t>思考：</a:t>
            </a:r>
            <a:endParaRPr lang="zh-CN" altLang="en-US" sz="5400" b="1" dirty="0">
              <a:solidFill>
                <a:srgbClr val="FF66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5705" name="Text Box 9"/>
          <p:cNvSpPr txBox="1">
            <a:spLocks noChangeArrowheads="1"/>
          </p:cNvSpPr>
          <p:nvPr/>
        </p:nvSpPr>
        <p:spPr bwMode="auto">
          <a:xfrm>
            <a:off x="2411413" y="4941888"/>
            <a:ext cx="6192837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333399"/>
                </a:solidFill>
                <a:latin typeface="Times New Roman" panose="02020603050405020304" pitchFamily="18" charset="0"/>
              </a:rPr>
              <a:t>利用桌上的物品来验证燃烧需要达到可燃物的着火点？</a:t>
            </a:r>
            <a:endParaRPr lang="zh-CN" altLang="en-US" sz="3600" b="1" dirty="0">
              <a:solidFill>
                <a:srgbClr val="3333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5706" name="Text Box 10"/>
          <p:cNvSpPr txBox="1">
            <a:spLocks noChangeArrowheads="1"/>
          </p:cNvSpPr>
          <p:nvPr/>
        </p:nvSpPr>
        <p:spPr bwMode="auto">
          <a:xfrm>
            <a:off x="684213" y="4149725"/>
            <a:ext cx="79914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结论：燃烧需要达到可燃物的着火点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5707" name="Text Box 11"/>
          <p:cNvSpPr txBox="1">
            <a:spLocks noChangeArrowheads="1"/>
          </p:cNvSpPr>
          <p:nvPr/>
        </p:nvSpPr>
        <p:spPr bwMode="auto">
          <a:xfrm>
            <a:off x="702469" y="2636912"/>
            <a:ext cx="4176712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现象：乒乓球碎片先燃烧。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5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5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857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85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85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704" grpId="0"/>
      <p:bldP spid="285705" grpId="0"/>
      <p:bldP spid="285706" grpId="0"/>
      <p:bldP spid="285706" grpId="1"/>
      <p:bldP spid="28570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7528-842C-44CF-AFA6-86DF3B8D0118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B2674-6D21-4311-B731-2743D976E17C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276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800" b="1">
                <a:solidFill>
                  <a:srgbClr val="FF0000"/>
                </a:solidFill>
              </a:rPr>
              <a:t>实验探究三</a:t>
            </a:r>
            <a:endParaRPr lang="zh-CN" altLang="en-US" sz="4800" b="1">
              <a:solidFill>
                <a:srgbClr val="FF0000"/>
              </a:solidFill>
            </a:endParaRPr>
          </a:p>
        </p:txBody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zh-CN" sz="3600" b="1">
                <a:solidFill>
                  <a:schemeClr val="accent2"/>
                </a:solidFill>
              </a:rPr>
              <a:t>   </a:t>
            </a:r>
            <a:r>
              <a:rPr lang="zh-CN" altLang="en-US" sz="3600" b="1">
                <a:solidFill>
                  <a:schemeClr val="accent2"/>
                </a:solidFill>
              </a:rPr>
              <a:t>请同学们利用蜡烛和烧杯，或其他用品设计实验，验证燃烧的另外一条件需要有氧气。</a:t>
            </a:r>
            <a:endParaRPr lang="zh-CN" altLang="en-US" sz="3600" b="1">
              <a:solidFill>
                <a:schemeClr val="accent2"/>
              </a:solidFill>
            </a:endParaRPr>
          </a:p>
        </p:txBody>
      </p:sp>
      <p:sp>
        <p:nvSpPr>
          <p:cNvPr id="276484" name="Text Box 4"/>
          <p:cNvSpPr txBox="1">
            <a:spLocks noChangeArrowheads="1"/>
          </p:cNvSpPr>
          <p:nvPr/>
        </p:nvSpPr>
        <p:spPr bwMode="auto">
          <a:xfrm>
            <a:off x="755650" y="4508500"/>
            <a:ext cx="79914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18" charset="0"/>
              </a:rPr>
              <a:t>结论：燃烧需要氧气（或空气）</a:t>
            </a:r>
            <a:endParaRPr lang="zh-CN" altLang="en-US" sz="36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764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84" grpId="0"/>
      <p:bldP spid="27648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F6DE2-6E1E-468F-A466-752FD81746A5}" type="datetime1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26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550BE-47F9-4D18-9610-9261652A774E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279554" name="Text Box 18"/>
          <p:cNvSpPr txBox="1">
            <a:spLocks noChangeArrowheads="1"/>
          </p:cNvSpPr>
          <p:nvPr/>
        </p:nvSpPr>
        <p:spPr bwMode="auto">
          <a:xfrm>
            <a:off x="468313" y="1052513"/>
            <a:ext cx="6408737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kumimoji="0" lang="zh-CN" altLang="en-US" sz="4800" b="1">
                <a:solidFill>
                  <a:srgbClr val="FF0000"/>
                </a:solidFill>
                <a:latin typeface="Arial" panose="020B0604020202020204" pitchFamily="34" charset="0"/>
              </a:rPr>
              <a:t>结论：燃烧的三个条件</a:t>
            </a:r>
            <a:endParaRPr kumimoji="0" lang="zh-CN" altLang="en-US" sz="48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grpSp>
        <p:nvGrpSpPr>
          <p:cNvPr id="279555" name="组合 30"/>
          <p:cNvGrpSpPr/>
          <p:nvPr/>
        </p:nvGrpSpPr>
        <p:grpSpPr bwMode="auto">
          <a:xfrm>
            <a:off x="827088" y="2060575"/>
            <a:ext cx="4929187" cy="3357563"/>
            <a:chOff x="1928794" y="2071678"/>
            <a:chExt cx="4929222" cy="3357586"/>
          </a:xfrm>
        </p:grpSpPr>
        <p:pic>
          <p:nvPicPr>
            <p:cNvPr id="279556" name="Picture 17" descr="u=698494043,2670873584&amp;fm=0&amp;gp=40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852667" y="3425952"/>
              <a:ext cx="1085096" cy="1170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79557" name="矩形 15"/>
            <p:cNvGrpSpPr/>
            <p:nvPr/>
          </p:nvGrpSpPr>
          <p:grpSpPr bwMode="auto">
            <a:xfrm>
              <a:off x="2066526" y="4639064"/>
              <a:ext cx="1359418" cy="597412"/>
              <a:chOff x="2066544" y="4639056"/>
              <a:chExt cx="1359408" cy="597408"/>
            </a:xfrm>
          </p:grpSpPr>
          <p:pic>
            <p:nvPicPr>
              <p:cNvPr id="279558" name="矩形 15"/>
              <p:cNvPicPr>
                <a:picLocks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2066544" y="4639056"/>
                <a:ext cx="1359408" cy="5974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9559" name="Text Box 7"/>
              <p:cNvSpPr txBox="1">
                <a:spLocks noChangeArrowheads="1"/>
              </p:cNvSpPr>
              <p:nvPr/>
            </p:nvSpPr>
            <p:spPr bwMode="auto">
              <a:xfrm>
                <a:off x="2071308" y="4643810"/>
                <a:ext cx="1338763" cy="5783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kumimoji="0" lang="zh-CN" altLang="en-US" sz="3200" b="1">
                    <a:solidFill>
                      <a:srgbClr val="FF0000"/>
                    </a:solidFill>
                    <a:latin typeface="Arial" panose="020B0604020202020204" pitchFamily="34" charset="0"/>
                  </a:rPr>
                  <a:t>氧   气</a:t>
                </a:r>
                <a:endParaRPr kumimoji="0" lang="zh-CN" altLang="en-US" sz="3200" b="1">
                  <a:solidFill>
                    <a:srgbClr val="FF0000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279560" name="矩形 16"/>
            <p:cNvGrpSpPr/>
            <p:nvPr/>
          </p:nvGrpSpPr>
          <p:grpSpPr bwMode="auto">
            <a:xfrm>
              <a:off x="3706362" y="2279895"/>
              <a:ext cx="1432570" cy="597412"/>
              <a:chOff x="3706368" y="2279904"/>
              <a:chExt cx="1432560" cy="597408"/>
            </a:xfrm>
          </p:grpSpPr>
          <p:pic>
            <p:nvPicPr>
              <p:cNvPr id="279561" name="矩形 16"/>
              <p:cNvPicPr>
                <a:picLocks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3706368" y="2279904"/>
                <a:ext cx="1432560" cy="5974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9562" name="Text Box 10"/>
              <p:cNvSpPr txBox="1">
                <a:spLocks noChangeArrowheads="1"/>
              </p:cNvSpPr>
              <p:nvPr/>
            </p:nvSpPr>
            <p:spPr bwMode="auto">
              <a:xfrm>
                <a:off x="3714309" y="2286259"/>
                <a:ext cx="1408737" cy="5799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kumimoji="0" lang="zh-CN" altLang="en-US" sz="3200" b="1">
                    <a:solidFill>
                      <a:srgbClr val="FF0000"/>
                    </a:solidFill>
                    <a:latin typeface="Arial" panose="020B0604020202020204" pitchFamily="34" charset="0"/>
                  </a:rPr>
                  <a:t>可燃物</a:t>
                </a:r>
                <a:endParaRPr kumimoji="0" lang="zh-CN" altLang="en-US" sz="3200" b="1">
                  <a:solidFill>
                    <a:srgbClr val="FF0000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279563" name="矩形 17"/>
            <p:cNvGrpSpPr/>
            <p:nvPr/>
          </p:nvGrpSpPr>
          <p:grpSpPr bwMode="auto">
            <a:xfrm>
              <a:off x="5205988" y="4565912"/>
              <a:ext cx="1578875" cy="743717"/>
              <a:chOff x="5205984" y="4565904"/>
              <a:chExt cx="1578864" cy="743712"/>
            </a:xfrm>
          </p:grpSpPr>
          <p:pic>
            <p:nvPicPr>
              <p:cNvPr id="279564" name="矩形 17"/>
              <p:cNvPicPr>
                <a:picLocks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5205984" y="4565904"/>
                <a:ext cx="1578864" cy="7437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9565" name="Text Box 13"/>
              <p:cNvSpPr txBox="1">
                <a:spLocks noChangeArrowheads="1"/>
              </p:cNvSpPr>
              <p:nvPr/>
            </p:nvSpPr>
            <p:spPr bwMode="auto">
              <a:xfrm>
                <a:off x="5286911" y="4643605"/>
                <a:ext cx="1407490" cy="5787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kumimoji="0" lang="zh-CN" altLang="en-US" sz="3200" b="1">
                    <a:solidFill>
                      <a:srgbClr val="FF0000"/>
                    </a:solidFill>
                    <a:latin typeface="Arial" panose="020B0604020202020204" pitchFamily="34" charset="0"/>
                  </a:rPr>
                  <a:t>着火点</a:t>
                </a:r>
                <a:endParaRPr kumimoji="0" lang="zh-CN" altLang="en-US" sz="3200" b="1">
                  <a:solidFill>
                    <a:srgbClr val="FF0000"/>
                  </a:solidFill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79566" name="椭圆 18"/>
            <p:cNvSpPr>
              <a:spLocks noChangeArrowheads="1"/>
            </p:cNvSpPr>
            <p:nvPr/>
          </p:nvSpPr>
          <p:spPr bwMode="auto">
            <a:xfrm>
              <a:off x="3571868" y="2071678"/>
              <a:ext cx="1714512" cy="1000132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279567" name="椭圆 19"/>
            <p:cNvSpPr>
              <a:spLocks noChangeArrowheads="1"/>
            </p:cNvSpPr>
            <p:nvPr/>
          </p:nvSpPr>
          <p:spPr bwMode="auto">
            <a:xfrm>
              <a:off x="5072066" y="4429132"/>
              <a:ext cx="1785950" cy="1000132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279568" name="椭圆 20"/>
            <p:cNvSpPr>
              <a:spLocks noChangeArrowheads="1"/>
            </p:cNvSpPr>
            <p:nvPr/>
          </p:nvSpPr>
          <p:spPr bwMode="auto">
            <a:xfrm>
              <a:off x="1928794" y="4429132"/>
              <a:ext cx="1643074" cy="1000132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zh-CN" sz="2400">
                <a:solidFill>
                  <a:srgbClr val="000000"/>
                </a:solidFill>
              </a:endParaRPr>
            </a:p>
          </p:txBody>
        </p:sp>
        <p:cxnSp>
          <p:nvCxnSpPr>
            <p:cNvPr id="279569" name="直接连接符 24"/>
            <p:cNvCxnSpPr>
              <a:cxnSpLocks noChangeShapeType="1"/>
              <a:stCxn id="279566" idx="3"/>
              <a:endCxn id="279568" idx="0"/>
            </p:cNvCxnSpPr>
            <p:nvPr/>
          </p:nvCxnSpPr>
          <p:spPr bwMode="auto">
            <a:xfrm rot="5400000">
              <a:off x="2534748" y="3140927"/>
              <a:ext cx="1503788" cy="1072622"/>
            </a:xfrm>
            <a:prstGeom prst="line">
              <a:avLst/>
            </a:prstGeom>
            <a:noFill/>
            <a:ln w="9525" algn="ctr">
              <a:solidFill>
                <a:srgbClr val="C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9570" name="直接连接符 26"/>
            <p:cNvCxnSpPr>
              <a:cxnSpLocks noChangeShapeType="1"/>
              <a:stCxn id="279566" idx="5"/>
              <a:endCxn id="279567" idx="0"/>
            </p:cNvCxnSpPr>
            <p:nvPr/>
          </p:nvCxnSpPr>
          <p:spPr bwMode="auto">
            <a:xfrm rot="16200000" flipH="1">
              <a:off x="4748274" y="3212365"/>
              <a:ext cx="1503788" cy="929746"/>
            </a:xfrm>
            <a:prstGeom prst="line">
              <a:avLst/>
            </a:prstGeom>
            <a:noFill/>
            <a:ln w="9525" algn="ctr">
              <a:solidFill>
                <a:srgbClr val="C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9571" name="直接连接符 29"/>
            <p:cNvCxnSpPr>
              <a:cxnSpLocks noChangeShapeType="1"/>
              <a:stCxn id="279568" idx="6"/>
              <a:endCxn id="279567" idx="2"/>
            </p:cNvCxnSpPr>
            <p:nvPr/>
          </p:nvCxnSpPr>
          <p:spPr bwMode="auto">
            <a:xfrm>
              <a:off x="3571868" y="4929198"/>
              <a:ext cx="1500198" cy="1588"/>
            </a:xfrm>
            <a:prstGeom prst="line">
              <a:avLst/>
            </a:prstGeom>
            <a:noFill/>
            <a:ln w="9525" algn="ctr">
              <a:solidFill>
                <a:srgbClr val="C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279572" name="Picture 20" descr="002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84438" y="3068638"/>
            <a:ext cx="1152525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9573" name="Oval 21"/>
          <p:cNvSpPr>
            <a:spLocks noChangeArrowheads="1"/>
          </p:cNvSpPr>
          <p:nvPr/>
        </p:nvSpPr>
        <p:spPr bwMode="auto">
          <a:xfrm>
            <a:off x="5003800" y="2060575"/>
            <a:ext cx="3240088" cy="2736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zh-CN" sz="2800" b="1">
              <a:solidFill>
                <a:srgbClr val="0066FF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79574" name="Text Box 22"/>
          <p:cNvSpPr txBox="1">
            <a:spLocks noChangeArrowheads="1"/>
          </p:cNvSpPr>
          <p:nvPr/>
        </p:nvSpPr>
        <p:spPr bwMode="auto">
          <a:xfrm>
            <a:off x="5364163" y="2636838"/>
            <a:ext cx="2592387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kumimoji="0" lang="zh-CN" altLang="en-US" sz="44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同时具备缺一不可</a:t>
            </a:r>
            <a:endParaRPr kumimoji="0" lang="zh-CN" altLang="en-US" sz="4400" b="1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pic>
        <p:nvPicPr>
          <p:cNvPr id="279575" name="Picture 8" descr="图片1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24750" y="0"/>
            <a:ext cx="1319213" cy="170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795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574" grpId="0"/>
    </p:bldLst>
  </p:timing>
</p:sld>
</file>

<file path=ppt/theme/theme1.xml><?xml version="1.0" encoding="utf-8"?>
<a:theme xmlns:a="http://schemas.openxmlformats.org/drawingml/2006/main" name="第一PPT模板网-WWW.1PPT.COM ">
  <a:themeElements>
    <a:clrScheme name="www.7cxk.com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ww.7cxk.com7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www.7cxk.com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2435</Words>
  <Application>WPS 演示</Application>
  <PresentationFormat>全屏显示(4:3)</PresentationFormat>
  <Paragraphs>276</Paragraphs>
  <Slides>21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8" baseType="lpstr">
      <vt:lpstr>Arial</vt:lpstr>
      <vt:lpstr>宋体</vt:lpstr>
      <vt:lpstr>Wingdings</vt:lpstr>
      <vt:lpstr>汉仪大宋简</vt:lpstr>
      <vt:lpstr>微软雅黑</vt:lpstr>
      <vt:lpstr>Times New Roman</vt:lpstr>
      <vt:lpstr>华文琥珀</vt:lpstr>
      <vt:lpstr>华文彩云</vt:lpstr>
      <vt:lpstr>Calibri</vt:lpstr>
      <vt:lpstr>华文新魏</vt:lpstr>
      <vt:lpstr>黑体</vt:lpstr>
      <vt:lpstr>Arial Unicode MS</vt:lpstr>
      <vt:lpstr>隶书</vt:lpstr>
      <vt:lpstr>Times New Roman</vt:lpstr>
      <vt:lpstr>Comic Sans MS</vt:lpstr>
      <vt:lpstr>Arial</vt:lpstr>
      <vt:lpstr>第一PPT模板网-WWW.1PPT.COM </vt:lpstr>
      <vt:lpstr>PowerPoint 演示文稿</vt:lpstr>
      <vt:lpstr>PowerPoint 演示文稿</vt:lpstr>
      <vt:lpstr>PowerPoint 演示文稿</vt:lpstr>
      <vt:lpstr>PowerPoint 演示文稿</vt:lpstr>
      <vt:lpstr>实验探究一</vt:lpstr>
      <vt:lpstr>实验探究二</vt:lpstr>
      <vt:lpstr>PowerPoint 演示文稿</vt:lpstr>
      <vt:lpstr>实验探究三</vt:lpstr>
      <vt:lpstr>PowerPoint 演示文稿</vt:lpstr>
      <vt:lpstr>问题与交流：</vt:lpstr>
      <vt:lpstr>PowerPoint 演示文稿</vt:lpstr>
      <vt:lpstr>    【小组比赛】     请想出尽可能多的方法熄灭正在燃烧的蜡烛。（利用桌面上的物品完成）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Administrator</cp:lastModifiedBy>
  <cp:revision>2</cp:revision>
  <dcterms:created xsi:type="dcterms:W3CDTF">2017-12-27T01:13:00Z</dcterms:created>
  <dcterms:modified xsi:type="dcterms:W3CDTF">2019-12-13T07:56:04Z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2052-11.1.0.9209</vt:lpwstr>
  </property>
</Properties>
</file>