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20"/>
  </p:notesMasterIdLst>
  <p:sldIdLst>
    <p:sldId id="256" r:id="rId3"/>
    <p:sldId id="272" r:id="rId4"/>
    <p:sldId id="273" r:id="rId5"/>
    <p:sldId id="274" r:id="rId6"/>
    <p:sldId id="275" r:id="rId7"/>
    <p:sldId id="276" r:id="rId8"/>
    <p:sldId id="277" r:id="rId9"/>
    <p:sldId id="278" r:id="rId10"/>
    <p:sldId id="279" r:id="rId11"/>
    <p:sldId id="280" r:id="rId12"/>
    <p:sldId id="281" r:id="rId13"/>
    <p:sldId id="282" r:id="rId14"/>
    <p:sldId id="283" r:id="rId15"/>
    <p:sldId id="284" r:id="rId16"/>
    <p:sldId id="285" r:id="rId17"/>
    <p:sldId id="286" r:id="rId18"/>
    <p:sldId id="287" r:id="rId19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charset="0"/>
      <a:defRPr sz="2000"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charset="0"/>
      <a:defRPr sz="2000"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charset="0"/>
      <a:defRPr sz="2000"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charset="0"/>
      <a:defRPr sz="2000"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charset="0"/>
      <a:defRPr sz="2000"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CC"/>
    <a:srgbClr val="FF0000"/>
    <a:srgbClr val="990033"/>
    <a:srgbClr val="CC0000"/>
    <a:srgbClr val="45C7C4"/>
    <a:srgbClr val="CCFF99"/>
    <a:srgbClr val="FF9933"/>
    <a:srgbClr val="CC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>
        <p:scale>
          <a:sx n="100" d="100"/>
          <a:sy n="100" d="100"/>
        </p:scale>
        <p:origin x="-294" y="-264"/>
      </p:cViewPr>
      <p:guideLst>
        <p:guide orient="horz" pos="799"/>
        <p:guide pos="272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4" d="100"/>
        <a:sy n="124" d="100"/>
      </p:scale>
      <p:origin x="0" y="0"/>
    </p:cViewPr>
  </p:sorter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E8ADC9-21F1-42BC-B565-F2B2CF64AE25}" type="datetimeFigureOut">
              <a:rPr lang="zh-CN" altLang="en-US" smtClean="0"/>
              <a:t>2017/12/7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CB22F2-6A86-4C5C-BA37-C94D5B08483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428475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powerpoint/" TargetMode="External"/><Relationship Id="rId13" Type="http://schemas.openxmlformats.org/officeDocument/2006/relationships/hyperlink" Target="http://www.1ppt.cn/" TargetMode="External"/><Relationship Id="rId18" Type="http://schemas.openxmlformats.org/officeDocument/2006/relationships/hyperlink" Target="http://www.1ppt.com/kejian/meishu/" TargetMode="External"/><Relationship Id="rId3" Type="http://schemas.openxmlformats.org/officeDocument/2006/relationships/hyperlink" Target="http://www.1ppt.com/moban/" TargetMode="External"/><Relationship Id="rId21" Type="http://schemas.openxmlformats.org/officeDocument/2006/relationships/hyperlink" Target="http://www.1ppt.com/kejian/huaxue/" TargetMode="External"/><Relationship Id="rId7" Type="http://schemas.openxmlformats.org/officeDocument/2006/relationships/hyperlink" Target="http://www.1ppt.com/xiazai/" TargetMode="External"/><Relationship Id="rId12" Type="http://schemas.openxmlformats.org/officeDocument/2006/relationships/hyperlink" Target="http://www.1ppt.com/jiaoan/" TargetMode="External"/><Relationship Id="rId17" Type="http://schemas.openxmlformats.org/officeDocument/2006/relationships/hyperlink" Target="http://www.1ppt.com/kejian/yingyu/" TargetMode="External"/><Relationship Id="rId2" Type="http://schemas.openxmlformats.org/officeDocument/2006/relationships/slide" Target="../slides/slide4.xml"/><Relationship Id="rId16" Type="http://schemas.openxmlformats.org/officeDocument/2006/relationships/hyperlink" Target="http://www.1ppt.com/kejian/shuxue/" TargetMode="External"/><Relationship Id="rId20" Type="http://schemas.openxmlformats.org/officeDocument/2006/relationships/hyperlink" Target="http://www.1ppt.com/kejian/wuli/" TargetMode="External"/><Relationship Id="rId1" Type="http://schemas.openxmlformats.org/officeDocument/2006/relationships/notesMaster" Target="../notesMasters/notesMaster1.xml"/><Relationship Id="rId6" Type="http://schemas.openxmlformats.org/officeDocument/2006/relationships/hyperlink" Target="http://www.1ppt.com/tubiao/" TargetMode="External"/><Relationship Id="rId11" Type="http://schemas.openxmlformats.org/officeDocument/2006/relationships/hyperlink" Target="http://www.1ppt.com/shiti/" TargetMode="External"/><Relationship Id="rId24" Type="http://schemas.openxmlformats.org/officeDocument/2006/relationships/hyperlink" Target="http://www.1ppt.com/kejian/lishi/" TargetMode="External"/><Relationship Id="rId5" Type="http://schemas.openxmlformats.org/officeDocument/2006/relationships/hyperlink" Target="http://www.1ppt.com/beijing/" TargetMode="External"/><Relationship Id="rId15" Type="http://schemas.openxmlformats.org/officeDocument/2006/relationships/hyperlink" Target="http://www.1ppt.com/kejian/yuwen/" TargetMode="External"/><Relationship Id="rId23" Type="http://schemas.openxmlformats.org/officeDocument/2006/relationships/hyperlink" Target="http://www.1ppt.com/kejian/dili/" TargetMode="External"/><Relationship Id="rId10" Type="http://schemas.openxmlformats.org/officeDocument/2006/relationships/hyperlink" Target="http://www.1ppt.com/fanwen/" TargetMode="External"/><Relationship Id="rId19" Type="http://schemas.openxmlformats.org/officeDocument/2006/relationships/hyperlink" Target="http://www.1ppt.com/kejian/kexue/" TargetMode="External"/><Relationship Id="rId4" Type="http://schemas.openxmlformats.org/officeDocument/2006/relationships/hyperlink" Target="http://www.1ppt.com/sucai/" TargetMode="External"/><Relationship Id="rId9" Type="http://schemas.openxmlformats.org/officeDocument/2006/relationships/hyperlink" Target="http://www.1ppt.com/ziliao/" TargetMode="External"/><Relationship Id="rId14" Type="http://schemas.openxmlformats.org/officeDocument/2006/relationships/hyperlink" Target="http://www.1ppt.com/kejian/" TargetMode="External"/><Relationship Id="rId22" Type="http://schemas.openxmlformats.org/officeDocument/2006/relationships/hyperlink" Target="http://www.1ppt.com/kejian/shengwu/" TargetMode="Externa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www.1ppt.com/moban/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素材：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www.1ppt.com/sucai/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背景：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www.1ppt.com/beijing/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图表：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www.1ppt.com/tubiao/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www.1ppt.com/xiazai/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教程：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www.1ppt.com/powerpoint/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资料下载：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www.1ppt.com/ziliao/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范文下载：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www.1ppt.com/fanwen/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</a:t>
            </a: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试卷下载：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www.1ppt.com/shiti/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教案下载：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www.1ppt.com/jiaoan/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</a:t>
            </a: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论坛：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3"/>
              </a:rPr>
              <a:t>www.1ppt.cn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4"/>
              </a:rPr>
              <a:t>www.1ppt.com/kejian/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语文课件：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5"/>
              </a:rPr>
              <a:t>www.1ppt.com/kejian/yuwen/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数学课件：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6"/>
              </a:rPr>
              <a:t>www.1ppt.com/kejian/shuxue/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英语课件：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7"/>
              </a:rPr>
              <a:t>www.1ppt.com/kejian/yingyu/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美术课件：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8"/>
              </a:rPr>
              <a:t>www.1ppt.com/kejian/meishu/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科学课件：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9"/>
              </a:rPr>
              <a:t>www.1ppt.com/kejian/kexue/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物理课件：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0"/>
              </a:rPr>
              <a:t>www.1ppt.com/kejian/wuli/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化学课件：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1"/>
              </a:rPr>
              <a:t>www.1ppt.com/kejian/huaxue/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生物课件：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2"/>
              </a:rPr>
              <a:t>www.1ppt.com/kejian/shengwu/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地理课件：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3"/>
              </a:rPr>
              <a:t>www.1ppt.com/kejian/dili/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历史课件：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4"/>
              </a:rPr>
              <a:t>www.1ppt.com/kejian/lishi/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</a:t>
            </a: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CB22F2-6A86-4C5C-BA37-C94D5B084833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011968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7C4DDB-F316-4707-863E-64F2BB39E6F0}" type="slidenum">
              <a:rPr lang="zh-CN" altLang="en-US" smtClean="0">
                <a:solidFill>
                  <a:prstClr val="black"/>
                </a:solidFill>
              </a:rPr>
              <a:pPr/>
              <a:t>17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10964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392DCAF-4566-40FC-8519-BCAFFB66BEBA}" type="datetimeFigureOut">
              <a:rPr lang="zh-CN" altLang="en-US"/>
              <a:pPr/>
              <a:t>2017/12/7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D6FF65-E877-4B53-A5F2-3AFFBF1ECBFB}" type="slidenum">
              <a:rPr lang="zh-CN" alt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44299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032505-E1F6-438E-B612-C0466F7F0497}" type="datetimeFigureOut">
              <a:rPr lang="zh-CN" altLang="en-US"/>
              <a:pPr/>
              <a:t>2017/12/7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52A4173-F796-4554-9F68-EAA2D621F4B1}" type="slidenum">
              <a:rPr lang="zh-CN" alt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60794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9C14415-0B11-4F41-9DD9-7371E53D62A4}" type="datetimeFigureOut">
              <a:rPr lang="zh-CN" altLang="en-US"/>
              <a:pPr/>
              <a:t>2017/12/7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112630-2DFD-4E72-A7DF-99B010032DC9}" type="slidenum">
              <a:rPr lang="zh-CN" alt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76295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793382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461598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043999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374539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339060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627236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008516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77206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982922A-721C-4D1D-B729-AB4D19611C33}" type="datetimeFigureOut">
              <a:rPr lang="zh-CN" altLang="en-US"/>
              <a:pPr/>
              <a:t>2017/12/7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D19E92-B7EF-462D-88E3-2F0434478661}" type="slidenum">
              <a:rPr lang="zh-CN" alt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969193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784148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578901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32908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7E96F51-50DF-4BCD-9117-9ECAD6A91188}" type="datetimeFigureOut">
              <a:rPr lang="zh-CN" altLang="en-US"/>
              <a:pPr/>
              <a:t>2017/12/7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D28775-EAFA-4416-BB64-6D91FCC89679}" type="slidenum">
              <a:rPr lang="zh-CN" alt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80590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6C43179-1368-4F8F-A64D-FE090CE82E72}" type="datetimeFigureOut">
              <a:rPr lang="zh-CN" altLang="en-US"/>
              <a:pPr/>
              <a:t>2017/12/7</a:t>
            </a:fld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AD73B2-E4C6-4D3D-8B7C-B071117C9229}" type="slidenum">
              <a:rPr lang="zh-CN" alt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28117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F3FB604-A8D8-4535-882D-48AE574D5588}" type="datetimeFigureOut">
              <a:rPr lang="zh-CN" altLang="en-US"/>
              <a:pPr/>
              <a:t>2017/12/7</a:t>
            </a:fld>
            <a:endParaRPr 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262727-C847-430E-BDFD-54BE3F7B53B7}" type="slidenum">
              <a:rPr lang="zh-CN" alt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27379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23D0BE9-08B0-42A3-884F-A7C88320A351}" type="datetimeFigureOut">
              <a:rPr lang="zh-CN" altLang="en-US"/>
              <a:pPr/>
              <a:t>2017/12/7</a:t>
            </a:fld>
            <a:endParaRPr 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7FBD5B-CC25-4AA0-98E5-294080A49A86}" type="slidenum">
              <a:rPr lang="zh-CN" alt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76450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EFD5497-392F-41C3-9B1F-DF27217A5EDB}" type="datetimeFigureOut">
              <a:rPr lang="zh-CN" altLang="en-US"/>
              <a:pPr/>
              <a:t>2017/12/7</a:t>
            </a:fld>
            <a:endParaRPr 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468C14-F49A-4135-874E-1E735A9F0399}" type="slidenum">
              <a:rPr lang="zh-CN" alt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13836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61C80E8-8993-4844-AE8B-24572FD627AA}" type="datetimeFigureOut">
              <a:rPr lang="zh-CN" altLang="en-US"/>
              <a:pPr/>
              <a:t>2017/12/7</a:t>
            </a:fld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288E16-7887-4B15-8280-147A151D4CF8}" type="slidenum">
              <a:rPr lang="zh-CN" alt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02294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54A8B56-DC0F-4D1D-81F3-07DE67249ABD}" type="datetimeFigureOut">
              <a:rPr lang="zh-CN" altLang="en-US"/>
              <a:pPr/>
              <a:t>2017/12/7</a:t>
            </a:fld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EE604E-45A8-4EAE-A219-29B1BBCD41D0}" type="slidenum">
              <a:rPr lang="zh-CN" alt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40808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28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+mn-lt"/>
              </a:defRPr>
            </a:lvl1pPr>
          </a:lstStyle>
          <a:p>
            <a:fld id="{FBF2E226-8B6A-45D2-B32A-C6CA3AF31366}" type="datetimeFigureOut">
              <a:rPr lang="zh-CN" altLang="en-US"/>
              <a:pPr/>
              <a:t>2017/12/7</a:t>
            </a:fld>
            <a:endParaRPr lang="en-US"/>
          </a:p>
        </p:txBody>
      </p:sp>
      <p:sp>
        <p:nvSpPr>
          <p:cNvPr id="1029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+mn-lt"/>
              </a:defRPr>
            </a:lvl1pPr>
          </a:lstStyle>
          <a:p>
            <a:endParaRPr lang="zh-CN" altLang="en-US"/>
          </a:p>
        </p:txBody>
      </p:sp>
      <p:sp>
        <p:nvSpPr>
          <p:cNvPr id="1030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+mn-lt"/>
              </a:defRPr>
            </a:lvl1pPr>
          </a:lstStyle>
          <a:p>
            <a:fld id="{2E9E0D2C-F67B-4E04-B28D-9DE6507124E3}" type="slidenum">
              <a:rPr lang="zh-CN" alt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</a:pPr>
              <a:t>2017/12/7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1435662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jpeg"/><Relationship Id="rId3" Type="http://schemas.openxmlformats.org/officeDocument/2006/relationships/image" Target="../media/image29.jpeg"/><Relationship Id="rId7" Type="http://schemas.openxmlformats.org/officeDocument/2006/relationships/image" Target="../media/image33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5" Type="http://schemas.openxmlformats.org/officeDocument/2006/relationships/image" Target="../media/image31.jpeg"/><Relationship Id="rId4" Type="http://schemas.openxmlformats.org/officeDocument/2006/relationships/image" Target="../media/image30.jpeg"/><Relationship Id="rId9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13" Type="http://schemas.openxmlformats.org/officeDocument/2006/relationships/image" Target="../media/image45.png"/><Relationship Id="rId3" Type="http://schemas.openxmlformats.org/officeDocument/2006/relationships/image" Target="../media/image35.png"/><Relationship Id="rId7" Type="http://schemas.openxmlformats.org/officeDocument/2006/relationships/image" Target="../media/image39.png"/><Relationship Id="rId12" Type="http://schemas.openxmlformats.org/officeDocument/2006/relationships/image" Target="../media/image4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png"/><Relationship Id="rId11" Type="http://schemas.openxmlformats.org/officeDocument/2006/relationships/image" Target="../media/image43.png"/><Relationship Id="rId5" Type="http://schemas.openxmlformats.org/officeDocument/2006/relationships/image" Target="../media/image37.png"/><Relationship Id="rId10" Type="http://schemas.openxmlformats.org/officeDocument/2006/relationships/image" Target="../media/image42.png"/><Relationship Id="rId4" Type="http://schemas.openxmlformats.org/officeDocument/2006/relationships/image" Target="../media/image36.png"/><Relationship Id="rId9" Type="http://schemas.openxmlformats.org/officeDocument/2006/relationships/image" Target="../media/image4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7" Type="http://schemas.openxmlformats.org/officeDocument/2006/relationships/image" Target="../media/image2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2.png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png"/><Relationship Id="rId3" Type="http://schemas.openxmlformats.org/officeDocument/2006/relationships/image" Target="../media/image53.jpeg"/><Relationship Id="rId7" Type="http://schemas.openxmlformats.org/officeDocument/2006/relationships/image" Target="../media/image5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6.png"/><Relationship Id="rId5" Type="http://schemas.openxmlformats.org/officeDocument/2006/relationships/image" Target="../media/image55.png"/><Relationship Id="rId10" Type="http://schemas.openxmlformats.org/officeDocument/2006/relationships/image" Target="../media/image60.png"/><Relationship Id="rId4" Type="http://schemas.openxmlformats.org/officeDocument/2006/relationships/image" Target="../media/image54.png"/><Relationship Id="rId9" Type="http://schemas.openxmlformats.org/officeDocument/2006/relationships/image" Target="../media/image5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tubiao/" TargetMode="External"/><Relationship Id="rId13" Type="http://schemas.openxmlformats.org/officeDocument/2006/relationships/hyperlink" Target="http://www.1ppt.com/ziliao/" TargetMode="External"/><Relationship Id="rId18" Type="http://schemas.openxmlformats.org/officeDocument/2006/relationships/hyperlink" Target="http://www.1ppt.cn/" TargetMode="External"/><Relationship Id="rId3" Type="http://schemas.openxmlformats.org/officeDocument/2006/relationships/hyperlink" Target="http://www.1ppt.com/moban/" TargetMode="External"/><Relationship Id="rId21" Type="http://schemas.openxmlformats.org/officeDocument/2006/relationships/image" Target="../media/image64.png"/><Relationship Id="rId7" Type="http://schemas.openxmlformats.org/officeDocument/2006/relationships/hyperlink" Target="http://www.1ppt.com/beijing/" TargetMode="External"/><Relationship Id="rId12" Type="http://schemas.openxmlformats.org/officeDocument/2006/relationships/hyperlink" Target="http://www.1ppt.com/excel/" TargetMode="External"/><Relationship Id="rId17" Type="http://schemas.openxmlformats.org/officeDocument/2006/relationships/hyperlink" Target="http://www.1ppt.com/jiaoan/" TargetMode="External"/><Relationship Id="rId2" Type="http://schemas.openxmlformats.org/officeDocument/2006/relationships/notesSlide" Target="../notesSlides/notesSlide2.xml"/><Relationship Id="rId16" Type="http://schemas.openxmlformats.org/officeDocument/2006/relationships/hyperlink" Target="http://www.1ppt.com/shiti/" TargetMode="External"/><Relationship Id="rId20" Type="http://schemas.openxmlformats.org/officeDocument/2006/relationships/image" Target="../media/image63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sucai/" TargetMode="External"/><Relationship Id="rId11" Type="http://schemas.openxmlformats.org/officeDocument/2006/relationships/hyperlink" Target="http://www.1ppt.com/word/" TargetMode="External"/><Relationship Id="rId5" Type="http://schemas.openxmlformats.org/officeDocument/2006/relationships/hyperlink" Target="http://www.1ppt.com/jieri/" TargetMode="External"/><Relationship Id="rId15" Type="http://schemas.openxmlformats.org/officeDocument/2006/relationships/hyperlink" Target="http://www.1ppt.com/fanwen/" TargetMode="External"/><Relationship Id="rId10" Type="http://schemas.openxmlformats.org/officeDocument/2006/relationships/hyperlink" Target="http://www.1ppt.com/powerpoint/" TargetMode="External"/><Relationship Id="rId19" Type="http://schemas.openxmlformats.org/officeDocument/2006/relationships/image" Target="../media/image62.png"/><Relationship Id="rId4" Type="http://schemas.openxmlformats.org/officeDocument/2006/relationships/hyperlink" Target="http://www.1ppt.com/hangye/" TargetMode="External"/><Relationship Id="rId9" Type="http://schemas.openxmlformats.org/officeDocument/2006/relationships/hyperlink" Target="http://www.1ppt.com/xiazai/" TargetMode="External"/><Relationship Id="rId14" Type="http://schemas.openxmlformats.org/officeDocument/2006/relationships/hyperlink" Target="http://www.1ppt.com/kejian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7" Type="http://schemas.openxmlformats.org/officeDocument/2006/relationships/image" Target="../media/image2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7" Type="http://schemas.openxmlformats.org/officeDocument/2006/relationships/image" Target="../media/image2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TextBox 5"/>
          <p:cNvSpPr txBox="1">
            <a:spLocks noChangeArrowheads="1"/>
          </p:cNvSpPr>
          <p:nvPr/>
        </p:nvSpPr>
        <p:spPr bwMode="auto">
          <a:xfrm>
            <a:off x="1151620" y="2700211"/>
            <a:ext cx="6660232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hangingPunct="1"/>
            <a:r>
              <a:rPr lang="zh-CN" altLang="en-US" sz="8000" b="1" dirty="0" smtClean="0">
                <a:latin typeface="华文中宋" pitchFamily="2" charset="-122"/>
                <a:ea typeface="华文中宋" pitchFamily="2" charset="-122"/>
              </a:rPr>
              <a:t>能  </a:t>
            </a:r>
            <a:r>
              <a:rPr lang="zh-CN" altLang="en-US" sz="8000" b="1" dirty="0">
                <a:latin typeface="华文中宋" pitchFamily="2" charset="-122"/>
                <a:ea typeface="华文中宋" pitchFamily="2" charset="-122"/>
              </a:rPr>
              <a:t>源 </a:t>
            </a:r>
          </a:p>
        </p:txBody>
      </p:sp>
      <p:sp>
        <p:nvSpPr>
          <p:cNvPr id="3079" name="TextBox 3"/>
          <p:cNvSpPr txBox="1">
            <a:spLocks noChangeArrowheads="1"/>
          </p:cNvSpPr>
          <p:nvPr/>
        </p:nvSpPr>
        <p:spPr bwMode="auto">
          <a:xfrm>
            <a:off x="1724" y="1429842"/>
            <a:ext cx="496804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/>
            <a:r>
              <a:rPr lang="zh-CN" altLang="en-US" sz="2400" dirty="0">
                <a:latin typeface="华文楷体" pitchFamily="2" charset="-122"/>
                <a:ea typeface="华文楷体" pitchFamily="2" charset="-122"/>
              </a:rPr>
              <a:t>第二十章 能源与可持续发</a:t>
            </a:r>
            <a:r>
              <a:rPr lang="zh-CN" altLang="en-US" sz="2400" dirty="0" smtClean="0">
                <a:latin typeface="华文楷体" pitchFamily="2" charset="-122"/>
                <a:ea typeface="华文楷体" pitchFamily="2" charset="-122"/>
              </a:rPr>
              <a:t>展</a:t>
            </a:r>
            <a:endParaRPr lang="zh-CN" altLang="en-US" sz="2400" dirty="0"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778822" y="5373216"/>
            <a:ext cx="5604419" cy="50174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600" b="1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sz="2600" b="1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600" b="1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模板网</a:t>
            </a:r>
            <a:r>
              <a:rPr lang="en-US" altLang="zh-CN" sz="2600" b="1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-WWW.1PPT.COM</a:t>
            </a:r>
            <a:endParaRPr lang="en-US" altLang="zh-CN" sz="2600" b="1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E:\电子课件编制\Pt4CD5D83C2010073015124800.jpg"/>
          <p:cNvPicPr preferRelativeResize="0"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56325" y="320675"/>
            <a:ext cx="2663825" cy="2963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3" name="Picture 8" descr="E:\电子课件编制\1132119464.jpg"/>
          <p:cNvPicPr preferRelativeResize="0"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27425" y="692150"/>
            <a:ext cx="2160588" cy="182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4" name="Picture 7" descr="E:\电子课件编制\HP-Laptop-Battery-Life.jpg"/>
          <p:cNvPicPr preferRelativeResize="0"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27313" y="4773613"/>
            <a:ext cx="2405062" cy="204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5" name="Picture 6" descr="E:\电子课件编制\2770349_1263643415812_1024x1024.jpg"/>
          <p:cNvPicPr preferRelativeResize="0"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8625" y="4149725"/>
            <a:ext cx="3556000" cy="2376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6" name="Picture 3" descr="E:\电子课件编制\electric_technology_water_pollution_32.jpg"/>
          <p:cNvPicPr preferRelativeResize="0"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71888" y="2420938"/>
            <a:ext cx="2728912" cy="3630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7" name="Picture 4" descr="E:\电子课件编制\2008111221463267_2.jpg"/>
          <p:cNvPicPr preferRelativeResize="0"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08063" y="1254125"/>
            <a:ext cx="2051050" cy="1939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8" name="Picture 5" descr="E:\电子课件编制\201107131045390640.jpg"/>
          <p:cNvPicPr preferRelativeResize="0"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1988" y="3249613"/>
            <a:ext cx="1966912" cy="3467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32" name="Picture 9" descr="E:\李燃\教师教学用书\2012人教教师用书项目\ppt\物理\图标.pn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43875" y="142875"/>
            <a:ext cx="882650" cy="731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33" name="Rectangle 13"/>
          <p:cNvSpPr>
            <a:spLocks noChangeArrowheads="1"/>
          </p:cNvSpPr>
          <p:nvPr/>
        </p:nvSpPr>
        <p:spPr bwMode="auto">
          <a:xfrm>
            <a:off x="431800" y="749300"/>
            <a:ext cx="196215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800" b="1"/>
              <a:t>电能的利用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760" name="Picture 9" descr="E:\李燃\教师教学用书\2012人教教师用书项目\ppt\物理\图标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43875" y="142875"/>
            <a:ext cx="882650" cy="731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9698" name="Group 2"/>
          <p:cNvGrpSpPr>
            <a:grpSpLocks/>
          </p:cNvGrpSpPr>
          <p:nvPr/>
        </p:nvGrpSpPr>
        <p:grpSpPr bwMode="auto">
          <a:xfrm>
            <a:off x="3059113" y="1700213"/>
            <a:ext cx="2987675" cy="3048000"/>
            <a:chOff x="0" y="0"/>
            <a:chExt cx="1882" cy="1920"/>
          </a:xfrm>
        </p:grpSpPr>
        <p:sp>
          <p:nvSpPr>
            <p:cNvPr id="29699" name="圆角矩形 93"/>
            <p:cNvSpPr>
              <a:spLocks noChangeArrowheads="1"/>
            </p:cNvSpPr>
            <p:nvPr/>
          </p:nvSpPr>
          <p:spPr bwMode="auto">
            <a:xfrm>
              <a:off x="0" y="0"/>
              <a:ext cx="1814" cy="1920"/>
            </a:xfrm>
            <a:prstGeom prst="roundRect">
              <a:avLst>
                <a:gd name="adj" fmla="val 0"/>
              </a:avLst>
            </a:prstGeom>
            <a:solidFill>
              <a:srgbClr val="4F81BD">
                <a:alpha val="2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en-US" sz="2800" b="1">
                <a:solidFill>
                  <a:srgbClr val="FFFFFF"/>
                </a:solidFill>
              </a:endParaRPr>
            </a:p>
          </p:txBody>
        </p:sp>
        <p:pic>
          <p:nvPicPr>
            <p:cNvPr id="29700" name="矩形 95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15" y="246"/>
              <a:ext cx="567" cy="1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9701" name="Group 5"/>
          <p:cNvGrpSpPr>
            <a:grpSpLocks/>
          </p:cNvGrpSpPr>
          <p:nvPr/>
        </p:nvGrpSpPr>
        <p:grpSpPr bwMode="auto">
          <a:xfrm>
            <a:off x="428625" y="2147888"/>
            <a:ext cx="2232025" cy="963612"/>
            <a:chOff x="0" y="0"/>
            <a:chExt cx="1406" cy="607"/>
          </a:xfrm>
        </p:grpSpPr>
        <p:pic>
          <p:nvPicPr>
            <p:cNvPr id="29702" name="矩形 2"/>
            <p:cNvPicPr>
              <a:picLocks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406" cy="6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9703" name="Text Box 7"/>
            <p:cNvSpPr txBox="1">
              <a:spLocks noChangeArrowheads="1"/>
            </p:cNvSpPr>
            <p:nvPr/>
          </p:nvSpPr>
          <p:spPr bwMode="auto">
            <a:xfrm>
              <a:off x="92" y="58"/>
              <a:ext cx="1225" cy="4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 eaLnBrk="1" hangingPunct="1"/>
              <a:r>
                <a:rPr lang="zh-CN" altLang="en-US" sz="2800" b="1">
                  <a:solidFill>
                    <a:srgbClr val="FFFFFF"/>
                  </a:solidFill>
                </a:rPr>
                <a:t>一次能源</a:t>
              </a:r>
            </a:p>
          </p:txBody>
        </p:sp>
      </p:grpSp>
      <p:grpSp>
        <p:nvGrpSpPr>
          <p:cNvPr id="29704" name="Group 8"/>
          <p:cNvGrpSpPr>
            <a:grpSpLocks/>
          </p:cNvGrpSpPr>
          <p:nvPr/>
        </p:nvGrpSpPr>
        <p:grpSpPr bwMode="auto">
          <a:xfrm>
            <a:off x="428625" y="5457825"/>
            <a:ext cx="2232025" cy="963613"/>
            <a:chOff x="0" y="0"/>
            <a:chExt cx="1406" cy="607"/>
          </a:xfrm>
        </p:grpSpPr>
        <p:pic>
          <p:nvPicPr>
            <p:cNvPr id="29705" name="矩形 3"/>
            <p:cNvPicPr>
              <a:picLocks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406" cy="6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9706" name="Text Box 10"/>
            <p:cNvSpPr txBox="1">
              <a:spLocks noChangeArrowheads="1"/>
            </p:cNvSpPr>
            <p:nvPr/>
          </p:nvSpPr>
          <p:spPr bwMode="auto">
            <a:xfrm>
              <a:off x="92" y="60"/>
              <a:ext cx="1225" cy="4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 eaLnBrk="1" hangingPunct="1"/>
              <a:r>
                <a:rPr lang="zh-CN" altLang="en-US" sz="2800" b="1">
                  <a:solidFill>
                    <a:srgbClr val="FFFFFF"/>
                  </a:solidFill>
                </a:rPr>
                <a:t>二次能源</a:t>
              </a:r>
            </a:p>
          </p:txBody>
        </p:sp>
      </p:grpSp>
      <p:grpSp>
        <p:nvGrpSpPr>
          <p:cNvPr id="29707" name="Group 11"/>
          <p:cNvGrpSpPr>
            <a:grpSpLocks/>
          </p:cNvGrpSpPr>
          <p:nvPr/>
        </p:nvGrpSpPr>
        <p:grpSpPr bwMode="auto">
          <a:xfrm>
            <a:off x="6494463" y="1716088"/>
            <a:ext cx="2054225" cy="962025"/>
            <a:chOff x="0" y="0"/>
            <a:chExt cx="1294" cy="606"/>
          </a:xfrm>
        </p:grpSpPr>
        <p:pic>
          <p:nvPicPr>
            <p:cNvPr id="29708" name="矩形 4"/>
            <p:cNvPicPr>
              <a:picLocks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294" cy="6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9709" name="Text Box 13"/>
            <p:cNvSpPr txBox="1">
              <a:spLocks noChangeArrowheads="1"/>
            </p:cNvSpPr>
            <p:nvPr/>
          </p:nvSpPr>
          <p:spPr bwMode="auto">
            <a:xfrm>
              <a:off x="36" y="58"/>
              <a:ext cx="1225" cy="4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 eaLnBrk="1" hangingPunct="1"/>
              <a:r>
                <a:rPr lang="zh-CN" altLang="en-US" sz="2800" b="1">
                  <a:solidFill>
                    <a:srgbClr val="FFFFFF"/>
                  </a:solidFill>
                </a:rPr>
                <a:t>天然气</a:t>
              </a:r>
            </a:p>
          </p:txBody>
        </p:sp>
      </p:grpSp>
      <p:grpSp>
        <p:nvGrpSpPr>
          <p:cNvPr id="29710" name="Group 14"/>
          <p:cNvGrpSpPr>
            <a:grpSpLocks/>
          </p:cNvGrpSpPr>
          <p:nvPr/>
        </p:nvGrpSpPr>
        <p:grpSpPr bwMode="auto">
          <a:xfrm>
            <a:off x="3238500" y="260350"/>
            <a:ext cx="2230438" cy="963613"/>
            <a:chOff x="0" y="0"/>
            <a:chExt cx="1405" cy="607"/>
          </a:xfrm>
        </p:grpSpPr>
        <p:pic>
          <p:nvPicPr>
            <p:cNvPr id="29711" name="矩形 5"/>
            <p:cNvPicPr>
              <a:picLocks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405" cy="6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9712" name="Text Box 16"/>
            <p:cNvSpPr txBox="1">
              <a:spLocks noChangeArrowheads="1"/>
            </p:cNvSpPr>
            <p:nvPr/>
          </p:nvSpPr>
          <p:spPr bwMode="auto">
            <a:xfrm>
              <a:off x="90" y="58"/>
              <a:ext cx="1225" cy="4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 eaLnBrk="1" hangingPunct="1"/>
              <a:r>
                <a:rPr lang="zh-CN" altLang="en-US" sz="2800" b="1">
                  <a:solidFill>
                    <a:srgbClr val="FFFFFF"/>
                  </a:solidFill>
                </a:rPr>
                <a:t>化石能源</a:t>
              </a:r>
            </a:p>
          </p:txBody>
        </p:sp>
      </p:grpSp>
      <p:grpSp>
        <p:nvGrpSpPr>
          <p:cNvPr id="29713" name="Group 17"/>
          <p:cNvGrpSpPr>
            <a:grpSpLocks/>
          </p:cNvGrpSpPr>
          <p:nvPr/>
        </p:nvGrpSpPr>
        <p:grpSpPr bwMode="auto">
          <a:xfrm>
            <a:off x="6494463" y="276225"/>
            <a:ext cx="2054225" cy="963613"/>
            <a:chOff x="0" y="0"/>
            <a:chExt cx="1294" cy="607"/>
          </a:xfrm>
        </p:grpSpPr>
        <p:pic>
          <p:nvPicPr>
            <p:cNvPr id="29714" name="矩形 6"/>
            <p:cNvPicPr>
              <a:picLocks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294" cy="6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9715" name="Text Box 19"/>
            <p:cNvSpPr txBox="1">
              <a:spLocks noChangeArrowheads="1"/>
            </p:cNvSpPr>
            <p:nvPr/>
          </p:nvSpPr>
          <p:spPr bwMode="auto">
            <a:xfrm>
              <a:off x="36" y="58"/>
              <a:ext cx="1225" cy="4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 eaLnBrk="1" hangingPunct="1"/>
              <a:r>
                <a:rPr lang="zh-CN" altLang="en-US" sz="2800" b="1">
                  <a:solidFill>
                    <a:srgbClr val="FFFFFF"/>
                  </a:solidFill>
                </a:rPr>
                <a:t>煤</a:t>
              </a:r>
            </a:p>
          </p:txBody>
        </p:sp>
      </p:grpSp>
      <p:grpSp>
        <p:nvGrpSpPr>
          <p:cNvPr id="29716" name="Group 20"/>
          <p:cNvGrpSpPr>
            <a:grpSpLocks/>
          </p:cNvGrpSpPr>
          <p:nvPr/>
        </p:nvGrpSpPr>
        <p:grpSpPr bwMode="auto">
          <a:xfrm>
            <a:off x="6494463" y="996950"/>
            <a:ext cx="2054225" cy="962025"/>
            <a:chOff x="0" y="0"/>
            <a:chExt cx="1294" cy="606"/>
          </a:xfrm>
        </p:grpSpPr>
        <p:pic>
          <p:nvPicPr>
            <p:cNvPr id="29717" name="矩形 7"/>
            <p:cNvPicPr>
              <a:picLocks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294" cy="6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9718" name="Text Box 22"/>
            <p:cNvSpPr txBox="1">
              <a:spLocks noChangeArrowheads="1"/>
            </p:cNvSpPr>
            <p:nvPr/>
          </p:nvSpPr>
          <p:spPr bwMode="auto">
            <a:xfrm>
              <a:off x="36" y="57"/>
              <a:ext cx="1225" cy="4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 eaLnBrk="1" hangingPunct="1"/>
              <a:r>
                <a:rPr lang="zh-CN" altLang="en-US" sz="2800" b="1">
                  <a:solidFill>
                    <a:srgbClr val="FFFFFF"/>
                  </a:solidFill>
                </a:rPr>
                <a:t>石油</a:t>
              </a:r>
            </a:p>
          </p:txBody>
        </p:sp>
      </p:grpSp>
      <p:grpSp>
        <p:nvGrpSpPr>
          <p:cNvPr id="29719" name="Group 23"/>
          <p:cNvGrpSpPr>
            <a:grpSpLocks/>
          </p:cNvGrpSpPr>
          <p:nvPr/>
        </p:nvGrpSpPr>
        <p:grpSpPr bwMode="auto">
          <a:xfrm>
            <a:off x="3330575" y="996950"/>
            <a:ext cx="2049463" cy="962025"/>
            <a:chOff x="0" y="0"/>
            <a:chExt cx="1291" cy="606"/>
          </a:xfrm>
        </p:grpSpPr>
        <p:pic>
          <p:nvPicPr>
            <p:cNvPr id="29720" name="矩形 8"/>
            <p:cNvPicPr>
              <a:picLocks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291" cy="6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9721" name="Text Box 25"/>
            <p:cNvSpPr txBox="1">
              <a:spLocks noChangeArrowheads="1"/>
            </p:cNvSpPr>
            <p:nvPr/>
          </p:nvSpPr>
          <p:spPr bwMode="auto">
            <a:xfrm>
              <a:off x="33" y="57"/>
              <a:ext cx="1225" cy="4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 eaLnBrk="1" hangingPunct="1"/>
              <a:r>
                <a:rPr lang="zh-CN" altLang="en-US" sz="2800" b="1">
                  <a:solidFill>
                    <a:srgbClr val="FFFFFF"/>
                  </a:solidFill>
                </a:rPr>
                <a:t>核能</a:t>
              </a:r>
            </a:p>
          </p:txBody>
        </p:sp>
      </p:grpSp>
      <p:grpSp>
        <p:nvGrpSpPr>
          <p:cNvPr id="29722" name="Group 26"/>
          <p:cNvGrpSpPr>
            <a:grpSpLocks/>
          </p:cNvGrpSpPr>
          <p:nvPr/>
        </p:nvGrpSpPr>
        <p:grpSpPr bwMode="auto">
          <a:xfrm>
            <a:off x="3330575" y="4738688"/>
            <a:ext cx="2049463" cy="963612"/>
            <a:chOff x="0" y="0"/>
            <a:chExt cx="1291" cy="607"/>
          </a:xfrm>
        </p:grpSpPr>
        <p:pic>
          <p:nvPicPr>
            <p:cNvPr id="29723" name="矩形 9"/>
            <p:cNvPicPr>
              <a:picLocks noChangeArrowheads="1"/>
            </p:cNvPicPr>
            <p:nvPr/>
          </p:nvPicPr>
          <p:blipFill>
            <a:blip r:embed="rId11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291" cy="6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9724" name="Text Box 28"/>
            <p:cNvSpPr txBox="1">
              <a:spLocks noChangeArrowheads="1"/>
            </p:cNvSpPr>
            <p:nvPr/>
          </p:nvSpPr>
          <p:spPr bwMode="auto">
            <a:xfrm>
              <a:off x="33" y="59"/>
              <a:ext cx="1225" cy="4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 eaLnBrk="1" hangingPunct="1"/>
              <a:r>
                <a:rPr lang="zh-CN" altLang="en-US" sz="2800" b="1">
                  <a:solidFill>
                    <a:srgbClr val="FFFFFF"/>
                  </a:solidFill>
                </a:rPr>
                <a:t>电能</a:t>
              </a:r>
            </a:p>
          </p:txBody>
        </p:sp>
      </p:grpSp>
      <p:grpSp>
        <p:nvGrpSpPr>
          <p:cNvPr id="29725" name="Group 29"/>
          <p:cNvGrpSpPr>
            <a:grpSpLocks/>
          </p:cNvGrpSpPr>
          <p:nvPr/>
        </p:nvGrpSpPr>
        <p:grpSpPr bwMode="auto">
          <a:xfrm>
            <a:off x="3330575" y="6178550"/>
            <a:ext cx="2049463" cy="968375"/>
            <a:chOff x="0" y="0"/>
            <a:chExt cx="1291" cy="610"/>
          </a:xfrm>
        </p:grpSpPr>
        <p:pic>
          <p:nvPicPr>
            <p:cNvPr id="29726" name="矩形 10"/>
            <p:cNvPicPr>
              <a:picLocks noChangeArrowheads="1"/>
            </p:cNvPicPr>
            <p:nvPr/>
          </p:nvPicPr>
          <p:blipFill>
            <a:blip r:embed="rId1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291" cy="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9727" name="Text Box 31"/>
            <p:cNvSpPr txBox="1">
              <a:spLocks noChangeArrowheads="1"/>
            </p:cNvSpPr>
            <p:nvPr/>
          </p:nvSpPr>
          <p:spPr bwMode="auto">
            <a:xfrm>
              <a:off x="33" y="59"/>
              <a:ext cx="1225" cy="4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 eaLnBrk="1" hangingPunct="1"/>
              <a:r>
                <a:rPr lang="zh-CN" altLang="en-US" sz="3200">
                  <a:solidFill>
                    <a:srgbClr val="FFFFFF"/>
                  </a:solidFill>
                </a:rPr>
                <a:t>汽油</a:t>
              </a:r>
              <a:endParaRPr lang="en-US" sz="3200">
                <a:solidFill>
                  <a:srgbClr val="FFFFFF"/>
                </a:solidFill>
              </a:endParaRPr>
            </a:p>
          </p:txBody>
        </p:sp>
      </p:grpSp>
      <p:grpSp>
        <p:nvGrpSpPr>
          <p:cNvPr id="29728" name="Group 32"/>
          <p:cNvGrpSpPr>
            <a:grpSpLocks/>
          </p:cNvGrpSpPr>
          <p:nvPr/>
        </p:nvGrpSpPr>
        <p:grpSpPr bwMode="auto">
          <a:xfrm>
            <a:off x="3330575" y="3873500"/>
            <a:ext cx="2049463" cy="969963"/>
            <a:chOff x="0" y="0"/>
            <a:chExt cx="1291" cy="611"/>
          </a:xfrm>
        </p:grpSpPr>
        <p:pic>
          <p:nvPicPr>
            <p:cNvPr id="29729" name="矩形 11"/>
            <p:cNvPicPr>
              <a:picLocks noChangeArrowheads="1"/>
            </p:cNvPicPr>
            <p:nvPr/>
          </p:nvPicPr>
          <p:blipFill>
            <a:blip r:embed="rId1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291" cy="6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9730" name="Text Box 34"/>
            <p:cNvSpPr txBox="1">
              <a:spLocks noChangeArrowheads="1"/>
            </p:cNvSpPr>
            <p:nvPr/>
          </p:nvSpPr>
          <p:spPr bwMode="auto">
            <a:xfrm>
              <a:off x="33" y="60"/>
              <a:ext cx="1225" cy="4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 eaLnBrk="1" hangingPunct="1"/>
              <a:r>
                <a:rPr lang="zh-CN" altLang="en-US" sz="2800" b="1">
                  <a:solidFill>
                    <a:srgbClr val="FFFFFF"/>
                  </a:solidFill>
                </a:rPr>
                <a:t>风能</a:t>
              </a:r>
            </a:p>
          </p:txBody>
        </p:sp>
      </p:grpSp>
      <p:grpSp>
        <p:nvGrpSpPr>
          <p:cNvPr id="29731" name="Group 35"/>
          <p:cNvGrpSpPr>
            <a:grpSpLocks/>
          </p:cNvGrpSpPr>
          <p:nvPr/>
        </p:nvGrpSpPr>
        <p:grpSpPr bwMode="auto">
          <a:xfrm>
            <a:off x="3330575" y="1716088"/>
            <a:ext cx="2049463" cy="962025"/>
            <a:chOff x="0" y="0"/>
            <a:chExt cx="1291" cy="606"/>
          </a:xfrm>
        </p:grpSpPr>
        <p:pic>
          <p:nvPicPr>
            <p:cNvPr id="29732" name="矩形 13"/>
            <p:cNvPicPr>
              <a:picLocks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291" cy="6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9733" name="Text Box 37"/>
            <p:cNvSpPr txBox="1">
              <a:spLocks noChangeArrowheads="1"/>
            </p:cNvSpPr>
            <p:nvPr/>
          </p:nvSpPr>
          <p:spPr bwMode="auto">
            <a:xfrm>
              <a:off x="33" y="58"/>
              <a:ext cx="1225" cy="4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 eaLnBrk="1" hangingPunct="1"/>
              <a:r>
                <a:rPr lang="zh-CN" altLang="en-US" sz="2800" b="1">
                  <a:solidFill>
                    <a:srgbClr val="FFFFFF"/>
                  </a:solidFill>
                </a:rPr>
                <a:t>太阳能</a:t>
              </a:r>
            </a:p>
          </p:txBody>
        </p:sp>
      </p:grpSp>
      <p:grpSp>
        <p:nvGrpSpPr>
          <p:cNvPr id="29734" name="Group 38"/>
          <p:cNvGrpSpPr>
            <a:grpSpLocks/>
          </p:cNvGrpSpPr>
          <p:nvPr/>
        </p:nvGrpSpPr>
        <p:grpSpPr bwMode="auto">
          <a:xfrm>
            <a:off x="3330575" y="3154363"/>
            <a:ext cx="2049463" cy="963612"/>
            <a:chOff x="0" y="0"/>
            <a:chExt cx="1291" cy="607"/>
          </a:xfrm>
        </p:grpSpPr>
        <p:pic>
          <p:nvPicPr>
            <p:cNvPr id="29735" name="矩形 14"/>
            <p:cNvPicPr>
              <a:picLocks noChangeArrowheads="1"/>
            </p:cNvPicPr>
            <p:nvPr/>
          </p:nvPicPr>
          <p:blipFill>
            <a:blip r:embed="rId11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291" cy="6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9736" name="Text Box 40"/>
            <p:cNvSpPr txBox="1">
              <a:spLocks noChangeArrowheads="1"/>
            </p:cNvSpPr>
            <p:nvPr/>
          </p:nvSpPr>
          <p:spPr bwMode="auto">
            <a:xfrm>
              <a:off x="33" y="59"/>
              <a:ext cx="1225" cy="4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 eaLnBrk="1" hangingPunct="1"/>
              <a:r>
                <a:rPr lang="zh-CN" altLang="en-US" sz="2800" b="1">
                  <a:solidFill>
                    <a:srgbClr val="FFFFFF"/>
                  </a:solidFill>
                </a:rPr>
                <a:t>水能</a:t>
              </a:r>
            </a:p>
          </p:txBody>
        </p:sp>
      </p:grpSp>
      <p:grpSp>
        <p:nvGrpSpPr>
          <p:cNvPr id="29737" name="Group 41"/>
          <p:cNvGrpSpPr>
            <a:grpSpLocks/>
          </p:cNvGrpSpPr>
          <p:nvPr/>
        </p:nvGrpSpPr>
        <p:grpSpPr bwMode="auto">
          <a:xfrm>
            <a:off x="3330575" y="2435225"/>
            <a:ext cx="2049463" cy="963613"/>
            <a:chOff x="0" y="0"/>
            <a:chExt cx="1291" cy="607"/>
          </a:xfrm>
        </p:grpSpPr>
        <p:pic>
          <p:nvPicPr>
            <p:cNvPr id="29738" name="矩形 15"/>
            <p:cNvPicPr>
              <a:picLocks noChangeArrowheads="1"/>
            </p:cNvPicPr>
            <p:nvPr/>
          </p:nvPicPr>
          <p:blipFill>
            <a:blip r:embed="rId11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291" cy="6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9739" name="Text Box 43"/>
            <p:cNvSpPr txBox="1">
              <a:spLocks noChangeArrowheads="1"/>
            </p:cNvSpPr>
            <p:nvPr/>
          </p:nvSpPr>
          <p:spPr bwMode="auto">
            <a:xfrm>
              <a:off x="33" y="59"/>
              <a:ext cx="1225" cy="4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 eaLnBrk="1" hangingPunct="1"/>
              <a:r>
                <a:rPr lang="zh-CN" altLang="en-US" sz="2800" b="1">
                  <a:solidFill>
                    <a:srgbClr val="FFFFFF"/>
                  </a:solidFill>
                </a:rPr>
                <a:t>地热能</a:t>
              </a:r>
            </a:p>
          </p:txBody>
        </p:sp>
      </p:grpSp>
      <p:grpSp>
        <p:nvGrpSpPr>
          <p:cNvPr id="29740" name="Group 44"/>
          <p:cNvGrpSpPr>
            <a:grpSpLocks/>
          </p:cNvGrpSpPr>
          <p:nvPr/>
        </p:nvGrpSpPr>
        <p:grpSpPr bwMode="auto">
          <a:xfrm>
            <a:off x="3330575" y="5457825"/>
            <a:ext cx="2049463" cy="963613"/>
            <a:chOff x="0" y="0"/>
            <a:chExt cx="1291" cy="607"/>
          </a:xfrm>
        </p:grpSpPr>
        <p:pic>
          <p:nvPicPr>
            <p:cNvPr id="29741" name="矩形 16"/>
            <p:cNvPicPr>
              <a:picLocks noChangeArrowheads="1"/>
            </p:cNvPicPr>
            <p:nvPr/>
          </p:nvPicPr>
          <p:blipFill>
            <a:blip r:embed="rId11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291" cy="6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9742" name="Text Box 46"/>
            <p:cNvSpPr txBox="1">
              <a:spLocks noChangeArrowheads="1"/>
            </p:cNvSpPr>
            <p:nvPr/>
          </p:nvSpPr>
          <p:spPr bwMode="auto">
            <a:xfrm>
              <a:off x="33" y="60"/>
              <a:ext cx="1225" cy="4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 eaLnBrk="1" hangingPunct="1"/>
              <a:r>
                <a:rPr lang="zh-CN" altLang="en-US" sz="2800" b="1">
                  <a:solidFill>
                    <a:srgbClr val="FFFFFF"/>
                  </a:solidFill>
                </a:rPr>
                <a:t>柴油</a:t>
              </a:r>
            </a:p>
          </p:txBody>
        </p:sp>
      </p:grpSp>
      <p:cxnSp>
        <p:nvCxnSpPr>
          <p:cNvPr id="29743" name="直接连接符 38"/>
          <p:cNvCxnSpPr>
            <a:cxnSpLocks noChangeShapeType="1"/>
          </p:cNvCxnSpPr>
          <p:nvPr/>
        </p:nvCxnSpPr>
        <p:spPr bwMode="auto">
          <a:xfrm flipH="1">
            <a:off x="5327650" y="692150"/>
            <a:ext cx="122396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>
            <a:outerShdw dist="23000" dir="5400000" algn="ctr" rotWithShape="0">
              <a:srgbClr val="000000">
                <a:alpha val="31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9744" name="直接连接符 40"/>
          <p:cNvCxnSpPr>
            <a:cxnSpLocks noChangeShapeType="1"/>
          </p:cNvCxnSpPr>
          <p:nvPr/>
        </p:nvCxnSpPr>
        <p:spPr bwMode="auto">
          <a:xfrm flipH="1" flipV="1">
            <a:off x="5327650" y="692150"/>
            <a:ext cx="1223963" cy="7207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>
            <a:outerShdw dist="23000" dir="5400000" algn="ctr" rotWithShape="0">
              <a:srgbClr val="000000">
                <a:alpha val="31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9745" name="直接连接符 42"/>
          <p:cNvCxnSpPr>
            <a:cxnSpLocks noChangeShapeType="1"/>
          </p:cNvCxnSpPr>
          <p:nvPr/>
        </p:nvCxnSpPr>
        <p:spPr bwMode="auto">
          <a:xfrm flipH="1" flipV="1">
            <a:off x="5327650" y="692150"/>
            <a:ext cx="1223963" cy="143986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>
            <a:outerShdw dist="23000" dir="5400000" algn="ctr" rotWithShape="0">
              <a:srgbClr val="000000">
                <a:alpha val="31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9746" name="直接连接符 44"/>
          <p:cNvCxnSpPr>
            <a:cxnSpLocks noChangeShapeType="1"/>
          </p:cNvCxnSpPr>
          <p:nvPr/>
        </p:nvCxnSpPr>
        <p:spPr bwMode="auto">
          <a:xfrm flipH="1">
            <a:off x="2519363" y="692150"/>
            <a:ext cx="863600" cy="187166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>
            <a:outerShdw dist="23000" dir="5400000" algn="ctr" rotWithShape="0">
              <a:srgbClr val="000000">
                <a:alpha val="31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9747" name="直接连接符 48"/>
          <p:cNvCxnSpPr>
            <a:cxnSpLocks noChangeShapeType="1"/>
          </p:cNvCxnSpPr>
          <p:nvPr/>
        </p:nvCxnSpPr>
        <p:spPr bwMode="auto">
          <a:xfrm flipH="1">
            <a:off x="2519363" y="1412875"/>
            <a:ext cx="863600" cy="115093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>
            <a:outerShdw dist="23000" dir="5400000" algn="ctr" rotWithShape="0">
              <a:srgbClr val="000000">
                <a:alpha val="31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9748" name="直接连接符 51"/>
          <p:cNvCxnSpPr>
            <a:cxnSpLocks noChangeShapeType="1"/>
          </p:cNvCxnSpPr>
          <p:nvPr/>
        </p:nvCxnSpPr>
        <p:spPr bwMode="auto">
          <a:xfrm flipH="1">
            <a:off x="2519363" y="2132013"/>
            <a:ext cx="863600" cy="431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>
            <a:outerShdw dist="23000" dir="5400000" algn="ctr" rotWithShape="0">
              <a:srgbClr val="000000">
                <a:alpha val="31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9749" name="直接连接符 55"/>
          <p:cNvCxnSpPr>
            <a:cxnSpLocks noChangeShapeType="1"/>
          </p:cNvCxnSpPr>
          <p:nvPr/>
        </p:nvCxnSpPr>
        <p:spPr bwMode="auto">
          <a:xfrm flipH="1" flipV="1">
            <a:off x="2519363" y="2563813"/>
            <a:ext cx="863600" cy="2889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>
            <a:outerShdw dist="23000" dir="5400000" algn="ctr" rotWithShape="0">
              <a:srgbClr val="000000">
                <a:alpha val="31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9750" name="直接连接符 58"/>
          <p:cNvCxnSpPr>
            <a:cxnSpLocks noChangeShapeType="1"/>
          </p:cNvCxnSpPr>
          <p:nvPr/>
        </p:nvCxnSpPr>
        <p:spPr bwMode="auto">
          <a:xfrm flipH="1" flipV="1">
            <a:off x="2519363" y="2563813"/>
            <a:ext cx="863600" cy="1008062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>
            <a:outerShdw dist="23000" dir="5400000" algn="ctr" rotWithShape="0">
              <a:srgbClr val="000000">
                <a:alpha val="31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9751" name="直接连接符 61"/>
          <p:cNvCxnSpPr>
            <a:cxnSpLocks noChangeShapeType="1"/>
          </p:cNvCxnSpPr>
          <p:nvPr/>
        </p:nvCxnSpPr>
        <p:spPr bwMode="auto">
          <a:xfrm flipH="1" flipV="1">
            <a:off x="2519363" y="2563813"/>
            <a:ext cx="863600" cy="172878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>
            <a:outerShdw dist="23000" dir="5400000" algn="ctr" rotWithShape="0">
              <a:srgbClr val="000000">
                <a:alpha val="31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9752" name="直接连接符 64"/>
          <p:cNvCxnSpPr>
            <a:cxnSpLocks noChangeShapeType="1"/>
          </p:cNvCxnSpPr>
          <p:nvPr/>
        </p:nvCxnSpPr>
        <p:spPr bwMode="auto">
          <a:xfrm flipH="1">
            <a:off x="2519363" y="5156200"/>
            <a:ext cx="863600" cy="7207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>
            <a:outerShdw dist="23000" dir="5400000" algn="ctr" rotWithShape="0">
              <a:srgbClr val="000000">
                <a:alpha val="31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9753" name="直接连接符 67"/>
          <p:cNvCxnSpPr>
            <a:cxnSpLocks noChangeShapeType="1"/>
          </p:cNvCxnSpPr>
          <p:nvPr/>
        </p:nvCxnSpPr>
        <p:spPr bwMode="auto">
          <a:xfrm flipH="1">
            <a:off x="2519363" y="5876925"/>
            <a:ext cx="8636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>
            <a:outerShdw dist="23000" dir="5400000" algn="ctr" rotWithShape="0">
              <a:srgbClr val="000000">
                <a:alpha val="31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9754" name="直接连接符 70"/>
          <p:cNvCxnSpPr>
            <a:cxnSpLocks noChangeShapeType="1"/>
          </p:cNvCxnSpPr>
          <p:nvPr/>
        </p:nvCxnSpPr>
        <p:spPr bwMode="auto">
          <a:xfrm flipH="1" flipV="1">
            <a:off x="2519363" y="5876925"/>
            <a:ext cx="863600" cy="71913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>
            <a:outerShdw dist="23000" dir="5400000" algn="ctr" rotWithShape="0">
              <a:srgbClr val="000000">
                <a:alpha val="31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9755" name="直接连接符 84"/>
          <p:cNvCxnSpPr>
            <a:cxnSpLocks noChangeShapeType="1"/>
          </p:cNvCxnSpPr>
          <p:nvPr/>
        </p:nvCxnSpPr>
        <p:spPr bwMode="auto">
          <a:xfrm>
            <a:off x="8459788" y="1447800"/>
            <a:ext cx="539750" cy="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/>
          </a:ln>
          <a:effectLst>
            <a:outerShdw dist="23000" dir="5400000" algn="ctr" rotWithShape="0">
              <a:srgbClr val="000000">
                <a:alpha val="31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9756" name="直接连接符 87"/>
          <p:cNvCxnSpPr>
            <a:cxnSpLocks noChangeShapeType="1"/>
          </p:cNvCxnSpPr>
          <p:nvPr/>
        </p:nvCxnSpPr>
        <p:spPr bwMode="auto">
          <a:xfrm>
            <a:off x="8999538" y="1447800"/>
            <a:ext cx="0" cy="5183188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/>
          </a:ln>
          <a:effectLst>
            <a:outerShdw dist="23000" dir="5400000" algn="ctr" rotWithShape="0">
              <a:srgbClr val="000000">
                <a:alpha val="31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9757" name="矩形 91"/>
          <p:cNvSpPr>
            <a:spLocks noChangeArrowheads="1"/>
          </p:cNvSpPr>
          <p:nvPr/>
        </p:nvSpPr>
        <p:spPr bwMode="auto">
          <a:xfrm>
            <a:off x="5327650" y="6619875"/>
            <a:ext cx="3689350" cy="46038"/>
          </a:xfrm>
          <a:prstGeom prst="rect">
            <a:avLst/>
          </a:prstGeom>
          <a:gradFill rotWithShape="1">
            <a:gsLst>
              <a:gs pos="0">
                <a:srgbClr val="7030A0"/>
              </a:gs>
              <a:gs pos="50000">
                <a:srgbClr val="7030A0"/>
              </a:gs>
              <a:gs pos="100000">
                <a:srgbClr val="C00000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en-US" sz="2800">
              <a:solidFill>
                <a:srgbClr val="FFFFFF"/>
              </a:solidFill>
            </a:endParaRPr>
          </a:p>
        </p:txBody>
      </p:sp>
      <p:sp>
        <p:nvSpPr>
          <p:cNvPr id="29758" name="矩形 92"/>
          <p:cNvSpPr>
            <a:spLocks noChangeArrowheads="1"/>
          </p:cNvSpPr>
          <p:nvPr/>
        </p:nvSpPr>
        <p:spPr bwMode="auto">
          <a:xfrm>
            <a:off x="5327650" y="5878513"/>
            <a:ext cx="3689350" cy="46037"/>
          </a:xfrm>
          <a:prstGeom prst="rect">
            <a:avLst/>
          </a:prstGeom>
          <a:gradFill rotWithShape="1">
            <a:gsLst>
              <a:gs pos="0">
                <a:srgbClr val="7030A0"/>
              </a:gs>
              <a:gs pos="50000">
                <a:srgbClr val="7030A0"/>
              </a:gs>
              <a:gs pos="100000">
                <a:srgbClr val="C00000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en-US" sz="2800">
              <a:solidFill>
                <a:srgbClr val="FFFFFF"/>
              </a:solidFill>
            </a:endParaRPr>
          </a:p>
        </p:txBody>
      </p:sp>
      <p:sp>
        <p:nvSpPr>
          <p:cNvPr id="29761" name="Rectangle 65"/>
          <p:cNvSpPr>
            <a:spLocks noChangeArrowheads="1"/>
          </p:cNvSpPr>
          <p:nvPr/>
        </p:nvSpPr>
        <p:spPr bwMode="auto">
          <a:xfrm>
            <a:off x="431800" y="749300"/>
            <a:ext cx="16129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800" b="1"/>
              <a:t>能源分类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57" grpId="0" animBg="1" autoUpdateAnimBg="0"/>
      <p:bldP spid="29758" grpId="0" animBg="1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716" name="Picture 4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4788" y="995363"/>
            <a:ext cx="5076825" cy="3621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676" name="矩形 57"/>
          <p:cNvSpPr>
            <a:spLocks noChangeArrowheads="1"/>
          </p:cNvSpPr>
          <p:nvPr/>
        </p:nvSpPr>
        <p:spPr bwMode="auto">
          <a:xfrm>
            <a:off x="431800" y="4545013"/>
            <a:ext cx="8208963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b="1" dirty="0">
                <a:latin typeface="Times New Roman" pitchFamily="18" charset="0"/>
              </a:rPr>
              <a:t>　　如果把全世界的能源消耗量折合成热值为</a:t>
            </a:r>
            <a:r>
              <a:rPr lang="en-US" sz="2800" b="1" dirty="0">
                <a:latin typeface="Times New Roman" pitchFamily="18" charset="0"/>
              </a:rPr>
              <a:t>2.93×10</a:t>
            </a:r>
            <a:r>
              <a:rPr lang="en-US" sz="2800" b="1" baseline="30000" dirty="0">
                <a:latin typeface="Times New Roman" pitchFamily="18" charset="0"/>
              </a:rPr>
              <a:t>7</a:t>
            </a:r>
            <a:r>
              <a:rPr lang="en-US" sz="2800" b="1" dirty="0">
                <a:latin typeface="Times New Roman" pitchFamily="18" charset="0"/>
              </a:rPr>
              <a:t> J/kg</a:t>
            </a:r>
            <a:r>
              <a:rPr lang="zh-CN" altLang="en-US" sz="2800" b="1" dirty="0">
                <a:latin typeface="Times New Roman" pitchFamily="18" charset="0"/>
              </a:rPr>
              <a:t>的标准煤来计算，</a:t>
            </a:r>
            <a:r>
              <a:rPr lang="en-US" altLang="zh-CN" sz="2800" b="1" dirty="0">
                <a:latin typeface="Times New Roman" pitchFamily="18" charset="0"/>
              </a:rPr>
              <a:t>1</a:t>
            </a:r>
            <a:r>
              <a:rPr lang="en-US" sz="2800" b="1" dirty="0">
                <a:latin typeface="Times New Roman" pitchFamily="18" charset="0"/>
              </a:rPr>
              <a:t>950</a:t>
            </a:r>
            <a:r>
              <a:rPr lang="zh-CN" altLang="en-US" sz="2800" b="1" dirty="0">
                <a:latin typeface="Times New Roman" pitchFamily="18" charset="0"/>
              </a:rPr>
              <a:t>年为</a:t>
            </a:r>
            <a:r>
              <a:rPr lang="en-US" sz="2800" b="1" dirty="0">
                <a:latin typeface="Times New Roman" pitchFamily="18" charset="0"/>
              </a:rPr>
              <a:t>26 </a:t>
            </a:r>
            <a:r>
              <a:rPr lang="zh-CN" altLang="en-US" sz="2800" b="1" dirty="0">
                <a:latin typeface="Times New Roman" pitchFamily="18" charset="0"/>
              </a:rPr>
              <a:t>亿吨，</a:t>
            </a:r>
            <a:r>
              <a:rPr lang="en-US" sz="2800" b="1" dirty="0">
                <a:latin typeface="Times New Roman" pitchFamily="18" charset="0"/>
              </a:rPr>
              <a:t>1987</a:t>
            </a:r>
            <a:r>
              <a:rPr lang="zh-CN" altLang="en-US" sz="2800" b="1" dirty="0">
                <a:latin typeface="Times New Roman" pitchFamily="18" charset="0"/>
              </a:rPr>
              <a:t>年为</a:t>
            </a:r>
            <a:r>
              <a:rPr lang="en-US" sz="2800" b="1" dirty="0">
                <a:latin typeface="Times New Roman" pitchFamily="18" charset="0"/>
              </a:rPr>
              <a:t>110 </a:t>
            </a:r>
            <a:r>
              <a:rPr lang="zh-CN" altLang="en-US" sz="2800" b="1" dirty="0">
                <a:latin typeface="Times New Roman" pitchFamily="18" charset="0"/>
              </a:rPr>
              <a:t>多亿吨，</a:t>
            </a:r>
            <a:r>
              <a:rPr lang="en-US" sz="2800" b="1" dirty="0">
                <a:latin typeface="Times New Roman" pitchFamily="18" charset="0"/>
              </a:rPr>
              <a:t>2003</a:t>
            </a:r>
            <a:r>
              <a:rPr lang="zh-CN" altLang="en-US" sz="2800" b="1" dirty="0">
                <a:latin typeface="Times New Roman" pitchFamily="18" charset="0"/>
              </a:rPr>
              <a:t>年接近</a:t>
            </a:r>
            <a:r>
              <a:rPr lang="en-US" sz="2800" b="1" dirty="0">
                <a:latin typeface="Times New Roman" pitchFamily="18" charset="0"/>
              </a:rPr>
              <a:t>140 </a:t>
            </a:r>
            <a:r>
              <a:rPr lang="zh-CN" altLang="en-US" sz="2800" b="1" dirty="0">
                <a:latin typeface="Times New Roman" pitchFamily="18" charset="0"/>
              </a:rPr>
              <a:t>亿吨，</a:t>
            </a:r>
            <a:r>
              <a:rPr lang="en-US" sz="2800" b="1" dirty="0">
                <a:latin typeface="Times New Roman" pitchFamily="18" charset="0"/>
              </a:rPr>
              <a:t>2007</a:t>
            </a:r>
            <a:r>
              <a:rPr lang="zh-CN" altLang="en-US" sz="2800" b="1" dirty="0">
                <a:latin typeface="Times New Roman" pitchFamily="18" charset="0"/>
              </a:rPr>
              <a:t>年达到</a:t>
            </a:r>
            <a:r>
              <a:rPr lang="en-US" sz="2800" b="1" dirty="0">
                <a:latin typeface="Times New Roman" pitchFamily="18" charset="0"/>
              </a:rPr>
              <a:t>160 </a:t>
            </a:r>
            <a:r>
              <a:rPr lang="zh-CN" altLang="en-US" sz="2800" b="1" dirty="0">
                <a:latin typeface="Times New Roman" pitchFamily="18" charset="0"/>
              </a:rPr>
              <a:t>亿吨。</a:t>
            </a:r>
          </a:p>
        </p:txBody>
      </p:sp>
      <p:pic>
        <p:nvPicPr>
          <p:cNvPr id="28714" name="Picture 9" descr="E:\李燃\教师教学用书\2012人教教师用书项目\ppt\物理\图标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43875" y="142875"/>
            <a:ext cx="882650" cy="731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715" name="矩形 4"/>
          <p:cNvSpPr>
            <a:spLocks noChangeArrowheads="1"/>
          </p:cNvSpPr>
          <p:nvPr/>
        </p:nvSpPr>
        <p:spPr bwMode="auto">
          <a:xfrm>
            <a:off x="431800" y="411163"/>
            <a:ext cx="4895850" cy="588962"/>
          </a:xfrm>
          <a:prstGeom prst="rect">
            <a:avLst/>
          </a:prstGeom>
          <a:gradFill rotWithShape="1">
            <a:gsLst>
              <a:gs pos="0">
                <a:srgbClr val="2C5D98"/>
              </a:gs>
              <a:gs pos="80000">
                <a:srgbClr val="3C7BC7"/>
              </a:gs>
              <a:gs pos="100000">
                <a:srgbClr val="3A7CCB"/>
              </a:gs>
            </a:gsLst>
            <a:lin ang="5400000"/>
          </a:gradFill>
          <a:ln w="9525">
            <a:solidFill>
              <a:srgbClr val="4A7EBB"/>
            </a:solidFill>
            <a:miter lim="800000"/>
            <a:headEnd/>
            <a:tailEnd/>
          </a:ln>
          <a:effectLst>
            <a:outerShdw dist="23000" dir="5400000" algn="ctr" rotWithShape="0">
              <a:srgbClr val="000000">
                <a:alpha val="25000"/>
              </a:srgbClr>
            </a:outerShdw>
          </a:effectLst>
        </p:spPr>
        <p:txBody>
          <a:bodyPr>
            <a:spAutoFit/>
          </a:bodyPr>
          <a:lstStyle/>
          <a:p>
            <a:r>
              <a:rPr lang="zh-CN" altLang="en-US" sz="3200" b="1" dirty="0">
                <a:solidFill>
                  <a:srgbClr val="FFFFFF"/>
                </a:solidFill>
              </a:rPr>
              <a:t>四、</a:t>
            </a:r>
            <a:r>
              <a:rPr lang="en-US" altLang="zh-CN" sz="3200" b="1" dirty="0">
                <a:solidFill>
                  <a:srgbClr val="FFFFFF"/>
                </a:solidFill>
                <a:latin typeface="Times New Roman" pitchFamily="18" charset="0"/>
              </a:rPr>
              <a:t>21</a:t>
            </a:r>
            <a:r>
              <a:rPr lang="zh-CN" altLang="en-US" sz="3200" b="1" dirty="0">
                <a:solidFill>
                  <a:srgbClr val="FFFFFF"/>
                </a:solidFill>
              </a:rPr>
              <a:t>世纪的能源趋势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6" descr="E:\电子课件编制\20100724_832a802d38d146b427a96J9BMJisL5T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4663" y="2241550"/>
            <a:ext cx="4319587" cy="2665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1" name="TextBox 3"/>
          <p:cNvSpPr txBox="1">
            <a:spLocks noChangeArrowheads="1"/>
          </p:cNvSpPr>
          <p:nvPr/>
        </p:nvSpPr>
        <p:spPr bwMode="auto">
          <a:xfrm>
            <a:off x="431800" y="795338"/>
            <a:ext cx="8243888" cy="1373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r>
              <a:rPr lang="zh-CN" altLang="en-US" sz="2800" b="1" dirty="0">
                <a:latin typeface="宋体" charset="-122"/>
              </a:rPr>
              <a:t>　　</a:t>
            </a:r>
            <a:r>
              <a:rPr lang="zh-CN" altLang="en-US" sz="2800" b="1" dirty="0">
                <a:solidFill>
                  <a:srgbClr val="CC0000"/>
                </a:solidFill>
                <a:latin typeface="宋体" charset="-122"/>
              </a:rPr>
              <a:t>化石能源</a:t>
            </a:r>
            <a:r>
              <a:rPr lang="zh-CN" altLang="en-US" sz="2800" b="1" dirty="0">
                <a:latin typeface="宋体" charset="-122"/>
              </a:rPr>
              <a:t>是现代人类文明所需的主要能源。由于其属于不可再生的资源，所以总有使用殆尽的一天。</a:t>
            </a:r>
            <a:endParaRPr lang="en-US" sz="2800" b="1" dirty="0">
              <a:latin typeface="宋体" charset="-122"/>
            </a:endParaRPr>
          </a:p>
        </p:txBody>
      </p:sp>
      <p:sp>
        <p:nvSpPr>
          <p:cNvPr id="27652" name="矩形 8"/>
          <p:cNvSpPr>
            <a:spLocks noChangeArrowheads="1"/>
          </p:cNvSpPr>
          <p:nvPr/>
        </p:nvSpPr>
        <p:spPr bwMode="auto">
          <a:xfrm>
            <a:off x="468313" y="2205038"/>
            <a:ext cx="3927475" cy="265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800" b="1" dirty="0">
                <a:latin typeface="宋体" charset="-122"/>
              </a:rPr>
              <a:t>　　而且在开采化石能源的过程中因意外而对环境的破坏也十分严重。所以开发新能源、更好地利用已知能源是全球范围的重要课题。</a:t>
            </a:r>
            <a:endParaRPr lang="en-US" sz="2800" b="1" dirty="0">
              <a:latin typeface="宋体" charset="-122"/>
            </a:endParaRPr>
          </a:p>
        </p:txBody>
      </p:sp>
      <p:sp>
        <p:nvSpPr>
          <p:cNvPr id="27653" name="矩形 8"/>
          <p:cNvSpPr>
            <a:spLocks noChangeArrowheads="1"/>
          </p:cNvSpPr>
          <p:nvPr/>
        </p:nvSpPr>
        <p:spPr bwMode="auto">
          <a:xfrm>
            <a:off x="431800" y="5121275"/>
            <a:ext cx="8172450" cy="1373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800" b="1" dirty="0">
                <a:latin typeface="Times New Roman" pitchFamily="18" charset="0"/>
              </a:rPr>
              <a:t>　　</a:t>
            </a:r>
            <a:r>
              <a:rPr lang="en-US" sz="2800" b="1" dirty="0">
                <a:latin typeface="Times New Roman" pitchFamily="18" charset="0"/>
              </a:rPr>
              <a:t>20</a:t>
            </a:r>
            <a:r>
              <a:rPr lang="zh-CN" altLang="en-US" sz="2800" b="1" dirty="0">
                <a:latin typeface="Times New Roman" pitchFamily="18" charset="0"/>
              </a:rPr>
              <a:t>世纪</a:t>
            </a:r>
            <a:r>
              <a:rPr lang="en-US" sz="2800" b="1" dirty="0">
                <a:latin typeface="Times New Roman" pitchFamily="18" charset="0"/>
              </a:rPr>
              <a:t>40</a:t>
            </a:r>
            <a:r>
              <a:rPr lang="zh-CN" altLang="en-US" sz="2800" b="1" dirty="0">
                <a:latin typeface="Times New Roman" pitchFamily="18" charset="0"/>
              </a:rPr>
              <a:t>年代，科学家发明了可以控制核能释放的装置</a:t>
            </a:r>
            <a:r>
              <a:rPr lang="en-US" altLang="zh-CN" sz="2800" b="1" dirty="0">
                <a:latin typeface="Times New Roman" pitchFamily="18" charset="0"/>
              </a:rPr>
              <a:t>——</a:t>
            </a:r>
            <a:r>
              <a:rPr lang="zh-CN" altLang="en-US" sz="2800" b="1" dirty="0">
                <a:latin typeface="Times New Roman" pitchFamily="18" charset="0"/>
              </a:rPr>
              <a:t>核反应堆，拉开了以</a:t>
            </a:r>
            <a:r>
              <a:rPr lang="zh-CN" altLang="en-US" sz="2800" b="1" dirty="0">
                <a:solidFill>
                  <a:srgbClr val="CC0000"/>
                </a:solidFill>
                <a:latin typeface="Times New Roman" pitchFamily="18" charset="0"/>
              </a:rPr>
              <a:t>核能</a:t>
            </a:r>
            <a:r>
              <a:rPr lang="zh-CN" altLang="en-US" sz="2800" b="1" dirty="0">
                <a:latin typeface="Times New Roman" pitchFamily="18" charset="0"/>
              </a:rPr>
              <a:t>为代表的</a:t>
            </a:r>
            <a:r>
              <a:rPr lang="zh-CN" altLang="en-US" sz="2800" b="1" dirty="0">
                <a:solidFill>
                  <a:srgbClr val="CC0000"/>
                </a:solidFill>
                <a:latin typeface="Times New Roman" pitchFamily="18" charset="0"/>
              </a:rPr>
              <a:t>新能源</a:t>
            </a:r>
            <a:r>
              <a:rPr lang="zh-CN" altLang="en-US" sz="2800" b="1" dirty="0">
                <a:latin typeface="Times New Roman" pitchFamily="18" charset="0"/>
              </a:rPr>
              <a:t>利用的序幕。</a:t>
            </a:r>
          </a:p>
        </p:txBody>
      </p:sp>
      <p:pic>
        <p:nvPicPr>
          <p:cNvPr id="27654" name="Picture 9" descr="E:\李燃\教师教学用书\2012人教教师用书项目\ppt\物理\图标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43875" y="142875"/>
            <a:ext cx="882650" cy="731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2" grpId="0" autoUpdateAnimBg="0"/>
      <p:bldP spid="27653" grpId="0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4" descr="E:\电子课件编制\193000013374751312964777938841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1050" y="1916113"/>
            <a:ext cx="5619750" cy="3905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6630" name="Group 6"/>
          <p:cNvGrpSpPr>
            <a:grpSpLocks/>
          </p:cNvGrpSpPr>
          <p:nvPr/>
        </p:nvGrpSpPr>
        <p:grpSpPr bwMode="auto">
          <a:xfrm>
            <a:off x="107950" y="1477963"/>
            <a:ext cx="2952750" cy="1979612"/>
            <a:chOff x="0" y="0"/>
            <a:chExt cx="1860" cy="1247"/>
          </a:xfrm>
        </p:grpSpPr>
        <p:sp>
          <p:nvSpPr>
            <p:cNvPr id="26631" name="矩形 14"/>
            <p:cNvSpPr>
              <a:spLocks noChangeArrowheads="1"/>
            </p:cNvSpPr>
            <p:nvPr/>
          </p:nvSpPr>
          <p:spPr bwMode="auto">
            <a:xfrm>
              <a:off x="310" y="136"/>
              <a:ext cx="1550" cy="652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0066CC"/>
              </a:solidFill>
              <a:miter lim="800000"/>
              <a:headEnd/>
              <a:tailEnd/>
            </a:ln>
            <a:effectLst>
              <a:outerShdw dist="23000" dir="5400000" algn="ctr" rotWithShape="0">
                <a:srgbClr val="000000">
                  <a:alpha val="31000"/>
                </a:srgbClr>
              </a:outerShdw>
            </a:effectLst>
          </p:spPr>
          <p:txBody>
            <a:bodyPr>
              <a:spAutoFit/>
            </a:bodyPr>
            <a:lstStyle/>
            <a:p>
              <a:r>
                <a:rPr lang="zh-CN" altLang="en-US" b="1" dirty="0">
                  <a:solidFill>
                    <a:schemeClr val="tx2"/>
                  </a:solidFill>
                  <a:latin typeface="宋体" charset="-122"/>
                </a:rPr>
                <a:t>核反应堆外围包裹着厚厚的混凝土罩以吸收辐射</a:t>
              </a:r>
            </a:p>
          </p:txBody>
        </p:sp>
        <p:cxnSp>
          <p:nvCxnSpPr>
            <p:cNvPr id="26632" name="直接连接符 20"/>
            <p:cNvCxnSpPr>
              <a:cxnSpLocks noChangeShapeType="1"/>
            </p:cNvCxnSpPr>
            <p:nvPr/>
          </p:nvCxnSpPr>
          <p:spPr bwMode="auto">
            <a:xfrm>
              <a:off x="1248" y="884"/>
              <a:ext cx="204" cy="363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>
              <a:outerShdw dist="23000" dir="5400000" algn="ctr" rotWithShape="0">
                <a:srgbClr val="000000">
                  <a:alpha val="31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pic>
          <p:nvPicPr>
            <p:cNvPr id="26633" name="矩形 11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465" cy="4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6634" name="Group 10"/>
          <p:cNvGrpSpPr>
            <a:grpSpLocks/>
          </p:cNvGrpSpPr>
          <p:nvPr/>
        </p:nvGrpSpPr>
        <p:grpSpPr bwMode="auto">
          <a:xfrm>
            <a:off x="538163" y="3997325"/>
            <a:ext cx="3529012" cy="2401888"/>
            <a:chOff x="0" y="0"/>
            <a:chExt cx="2223" cy="1513"/>
          </a:xfrm>
        </p:grpSpPr>
        <p:sp>
          <p:nvSpPr>
            <p:cNvPr id="26635" name="矩形 16"/>
            <p:cNvSpPr>
              <a:spLocks noChangeArrowheads="1"/>
            </p:cNvSpPr>
            <p:nvPr/>
          </p:nvSpPr>
          <p:spPr bwMode="auto">
            <a:xfrm>
              <a:off x="306" y="669"/>
              <a:ext cx="1917" cy="844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0066CC"/>
              </a:solidFill>
              <a:miter lim="800000"/>
              <a:headEnd/>
              <a:tailEnd/>
            </a:ln>
            <a:effectLst>
              <a:outerShdw dist="23000" dir="5400000" algn="ctr" rotWithShape="0">
                <a:srgbClr val="000000">
                  <a:alpha val="31000"/>
                </a:srgbClr>
              </a:outerShdw>
            </a:effectLst>
          </p:spPr>
          <p:txBody>
            <a:bodyPr>
              <a:spAutoFit/>
            </a:bodyPr>
            <a:lstStyle/>
            <a:p>
              <a:r>
                <a:rPr lang="zh-CN" altLang="en-US" b="1" dirty="0">
                  <a:solidFill>
                    <a:schemeClr val="tx2"/>
                  </a:solidFill>
                  <a:latin typeface="宋体" charset="-122"/>
                </a:rPr>
                <a:t>水在核反应堆中心循环流动，吸收在核反应中产生的热量，并将这部分内能传递给蒸汽发生器内的水</a:t>
              </a:r>
              <a:endParaRPr lang="en-US" b="1" dirty="0">
                <a:solidFill>
                  <a:schemeClr val="tx2"/>
                </a:solidFill>
                <a:latin typeface="宋体" charset="-122"/>
              </a:endParaRPr>
            </a:p>
          </p:txBody>
        </p:sp>
        <p:cxnSp>
          <p:nvCxnSpPr>
            <p:cNvPr id="26636" name="直接连接符 22"/>
            <p:cNvCxnSpPr>
              <a:cxnSpLocks noChangeShapeType="1"/>
            </p:cNvCxnSpPr>
            <p:nvPr/>
          </p:nvCxnSpPr>
          <p:spPr bwMode="auto">
            <a:xfrm flipH="1">
              <a:off x="1247" y="0"/>
              <a:ext cx="522" cy="669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>
              <a:outerShdw dist="23000" dir="5400000" algn="ctr" rotWithShape="0">
                <a:srgbClr val="000000">
                  <a:alpha val="31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pic>
          <p:nvPicPr>
            <p:cNvPr id="26637" name="矩形 12"/>
            <p:cNvPicPr>
              <a:picLocks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516"/>
              <a:ext cx="410" cy="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6638" name="Group 14"/>
          <p:cNvGrpSpPr>
            <a:grpSpLocks/>
          </p:cNvGrpSpPr>
          <p:nvPr/>
        </p:nvGrpSpPr>
        <p:grpSpPr bwMode="auto">
          <a:xfrm>
            <a:off x="4176713" y="1044575"/>
            <a:ext cx="3576637" cy="2844800"/>
            <a:chOff x="0" y="0"/>
            <a:chExt cx="2245" cy="1951"/>
          </a:xfrm>
        </p:grpSpPr>
        <p:sp>
          <p:nvSpPr>
            <p:cNvPr id="26639" name="矩形 15"/>
            <p:cNvSpPr>
              <a:spLocks noChangeArrowheads="1"/>
            </p:cNvSpPr>
            <p:nvPr/>
          </p:nvSpPr>
          <p:spPr bwMode="auto">
            <a:xfrm>
              <a:off x="725" y="159"/>
              <a:ext cx="1520" cy="501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0066CC"/>
              </a:solidFill>
              <a:miter lim="800000"/>
              <a:headEnd/>
              <a:tailEnd/>
            </a:ln>
            <a:effectLst>
              <a:outerShdw dist="23000" dir="5400000" algn="ctr" rotWithShape="0">
                <a:srgbClr val="000000">
                  <a:alpha val="31000"/>
                </a:srgbClr>
              </a:outerShdw>
            </a:effectLst>
          </p:spPr>
          <p:txBody>
            <a:bodyPr>
              <a:spAutoFit/>
            </a:bodyPr>
            <a:lstStyle/>
            <a:p>
              <a:r>
                <a:rPr lang="zh-CN" altLang="en-US" b="1" dirty="0">
                  <a:solidFill>
                    <a:schemeClr val="tx2"/>
                  </a:solidFill>
                  <a:latin typeface="宋体" charset="-122"/>
                </a:rPr>
                <a:t>吸收了热量的水汽化变成蒸汽</a:t>
              </a:r>
            </a:p>
          </p:txBody>
        </p:sp>
        <p:cxnSp>
          <p:nvCxnSpPr>
            <p:cNvPr id="26640" name="直接连接符 26"/>
            <p:cNvCxnSpPr>
              <a:cxnSpLocks noChangeShapeType="1"/>
            </p:cNvCxnSpPr>
            <p:nvPr/>
          </p:nvCxnSpPr>
          <p:spPr bwMode="auto">
            <a:xfrm flipH="1">
              <a:off x="0" y="681"/>
              <a:ext cx="1020" cy="127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>
              <a:outerShdw dist="23000" dir="5400000" algn="ctr" rotWithShape="0">
                <a:srgbClr val="000000">
                  <a:alpha val="31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pic>
          <p:nvPicPr>
            <p:cNvPr id="26641" name="矩形 13"/>
            <p:cNvPicPr>
              <a:picLocks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5" y="0"/>
              <a:ext cx="454" cy="5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6642" name="Group 18"/>
          <p:cNvGrpSpPr>
            <a:grpSpLocks/>
          </p:cNvGrpSpPr>
          <p:nvPr/>
        </p:nvGrpSpPr>
        <p:grpSpPr bwMode="auto">
          <a:xfrm>
            <a:off x="4584700" y="4833938"/>
            <a:ext cx="3551238" cy="1935162"/>
            <a:chOff x="0" y="0"/>
            <a:chExt cx="2237" cy="1219"/>
          </a:xfrm>
        </p:grpSpPr>
        <p:sp>
          <p:nvSpPr>
            <p:cNvPr id="26643" name="矩形 17"/>
            <p:cNvSpPr>
              <a:spLocks noChangeArrowheads="1"/>
            </p:cNvSpPr>
            <p:nvPr/>
          </p:nvSpPr>
          <p:spPr bwMode="auto">
            <a:xfrm>
              <a:off x="363" y="567"/>
              <a:ext cx="1874" cy="652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0066CC"/>
              </a:solidFill>
              <a:miter lim="800000"/>
              <a:headEnd/>
              <a:tailEnd/>
            </a:ln>
            <a:effectLst>
              <a:outerShdw dist="23000" dir="5400000" algn="ctr" rotWithShape="0">
                <a:srgbClr val="000000">
                  <a:alpha val="31000"/>
                </a:srgbClr>
              </a:outerShdw>
            </a:effectLst>
          </p:spPr>
          <p:txBody>
            <a:bodyPr>
              <a:spAutoFit/>
            </a:bodyPr>
            <a:lstStyle/>
            <a:p>
              <a:r>
                <a:rPr lang="zh-CN" altLang="en-US" b="1" dirty="0">
                  <a:solidFill>
                    <a:schemeClr val="tx2"/>
                  </a:solidFill>
                  <a:latin typeface="宋体" charset="-122"/>
                </a:rPr>
                <a:t>蒸汽推动发电机运转，</a:t>
              </a:r>
              <a:endParaRPr lang="en-US" b="1" dirty="0">
                <a:solidFill>
                  <a:schemeClr val="tx2"/>
                </a:solidFill>
                <a:latin typeface="宋体" charset="-122"/>
              </a:endParaRPr>
            </a:p>
            <a:p>
              <a:r>
                <a:rPr lang="zh-CN" altLang="en-US" b="1" dirty="0">
                  <a:solidFill>
                    <a:schemeClr val="tx2"/>
                  </a:solidFill>
                  <a:latin typeface="宋体" charset="-122"/>
                </a:rPr>
                <a:t>将蒸汽的机械能转化为电能</a:t>
              </a:r>
            </a:p>
          </p:txBody>
        </p:sp>
        <p:cxnSp>
          <p:nvCxnSpPr>
            <p:cNvPr id="26644" name="直接连接符 29"/>
            <p:cNvCxnSpPr>
              <a:cxnSpLocks noChangeShapeType="1"/>
            </p:cNvCxnSpPr>
            <p:nvPr/>
          </p:nvCxnSpPr>
          <p:spPr bwMode="auto">
            <a:xfrm flipH="1" flipV="1">
              <a:off x="657" y="0"/>
              <a:ext cx="318" cy="59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>
              <a:outerShdw dist="23000" dir="5400000" algn="ctr" rotWithShape="0">
                <a:srgbClr val="000000">
                  <a:alpha val="31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pic>
          <p:nvPicPr>
            <p:cNvPr id="26645" name="矩形 18"/>
            <p:cNvPicPr>
              <a:picLocks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454"/>
              <a:ext cx="430" cy="5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6646" name="Picture 9" descr="E:\李燃\教师教学用书\2012人教教师用书项目\ppt\物理\图标.pn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43875" y="142875"/>
            <a:ext cx="882650" cy="731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47" name="Rectangle 23"/>
          <p:cNvSpPr>
            <a:spLocks noChangeArrowheads="1"/>
          </p:cNvSpPr>
          <p:nvPr/>
        </p:nvSpPr>
        <p:spPr bwMode="auto">
          <a:xfrm>
            <a:off x="431800" y="749300"/>
            <a:ext cx="268446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800" b="1" dirty="0"/>
              <a:t>核能发电的原理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32" name="Picture 9" descr="E:\李燃\教师教学用书\2012人教教师用书项目\ppt\物理\图标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43875" y="142875"/>
            <a:ext cx="882650" cy="731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2" name="TextBox 1"/>
          <p:cNvSpPr txBox="1">
            <a:spLocks noChangeArrowheads="1"/>
          </p:cNvSpPr>
          <p:nvPr/>
        </p:nvSpPr>
        <p:spPr bwMode="auto">
          <a:xfrm>
            <a:off x="-1325563" y="8685213"/>
            <a:ext cx="8742363" cy="557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>
              <a:lnSpc>
                <a:spcPct val="125000"/>
              </a:lnSpc>
            </a:pPr>
            <a:r>
              <a:rPr lang="zh-CN" altLang="en-US" sz="2800" b="1">
                <a:latin typeface="宋体" charset="-122"/>
              </a:rPr>
              <a:t>　二次能源 电能</a:t>
            </a:r>
          </a:p>
        </p:txBody>
      </p:sp>
      <p:pic>
        <p:nvPicPr>
          <p:cNvPr id="25603" name="Picture 13" descr="E:\电子课件编制\germany-nuclear-plant-Bjoern-Schwarz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7338" y="1773238"/>
            <a:ext cx="4518025" cy="3387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5605" name="Group 5"/>
          <p:cNvGrpSpPr>
            <a:grpSpLocks/>
          </p:cNvGrpSpPr>
          <p:nvPr/>
        </p:nvGrpSpPr>
        <p:grpSpPr bwMode="auto">
          <a:xfrm>
            <a:off x="4876800" y="457200"/>
            <a:ext cx="3565525" cy="963613"/>
            <a:chOff x="0" y="0"/>
            <a:chExt cx="2246" cy="607"/>
          </a:xfrm>
        </p:grpSpPr>
        <p:pic>
          <p:nvPicPr>
            <p:cNvPr id="25606" name="矩形 16"/>
            <p:cNvPicPr>
              <a:picLocks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246" cy="6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5607" name="Text Box 7"/>
            <p:cNvSpPr txBox="1">
              <a:spLocks noChangeArrowheads="1"/>
            </p:cNvSpPr>
            <p:nvPr/>
          </p:nvSpPr>
          <p:spPr bwMode="auto">
            <a:xfrm>
              <a:off x="35" y="58"/>
              <a:ext cx="2177" cy="4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 eaLnBrk="1" hangingPunct="1"/>
              <a:r>
                <a:rPr lang="zh-CN" altLang="en-US" sz="2800" b="1">
                  <a:solidFill>
                    <a:srgbClr val="000000"/>
                  </a:solidFill>
                </a:rPr>
                <a:t>不造成空气污染</a:t>
              </a:r>
            </a:p>
          </p:txBody>
        </p:sp>
      </p:grpSp>
      <p:grpSp>
        <p:nvGrpSpPr>
          <p:cNvPr id="25608" name="Group 8"/>
          <p:cNvGrpSpPr>
            <a:grpSpLocks/>
          </p:cNvGrpSpPr>
          <p:nvPr/>
        </p:nvGrpSpPr>
        <p:grpSpPr bwMode="auto">
          <a:xfrm>
            <a:off x="4876800" y="1176338"/>
            <a:ext cx="3565525" cy="987425"/>
            <a:chOff x="0" y="0"/>
            <a:chExt cx="2246" cy="622"/>
          </a:xfrm>
        </p:grpSpPr>
        <p:pic>
          <p:nvPicPr>
            <p:cNvPr id="25609" name="矩形 17"/>
            <p:cNvPicPr>
              <a:picLocks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246" cy="6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5610" name="Text Box 10"/>
            <p:cNvSpPr txBox="1">
              <a:spLocks noChangeArrowheads="1"/>
            </p:cNvSpPr>
            <p:nvPr/>
          </p:nvSpPr>
          <p:spPr bwMode="auto">
            <a:xfrm>
              <a:off x="35" y="58"/>
              <a:ext cx="2177" cy="4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 eaLnBrk="1" hangingPunct="1"/>
              <a:r>
                <a:rPr lang="zh-CN" altLang="en-US" sz="2800" b="1">
                  <a:solidFill>
                    <a:srgbClr val="000000"/>
                  </a:solidFill>
                </a:rPr>
                <a:t>不排放</a:t>
              </a:r>
              <a:r>
                <a:rPr lang="en-US" sz="2800" b="1">
                  <a:solidFill>
                    <a:srgbClr val="000000"/>
                  </a:solidFill>
                  <a:latin typeface="Times New Roman" pitchFamily="18" charset="0"/>
                </a:rPr>
                <a:t>CO</a:t>
              </a:r>
              <a:r>
                <a:rPr lang="en-US" sz="2800" b="1" baseline="-25000">
                  <a:solidFill>
                    <a:srgbClr val="000000"/>
                  </a:solidFill>
                  <a:latin typeface="Times New Roman" pitchFamily="18" charset="0"/>
                </a:rPr>
                <a:t>2</a:t>
              </a:r>
              <a:endParaRPr lang="zh-CN" altLang="en-US" sz="2800" b="1" baseline="-250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</p:grpSp>
      <p:grpSp>
        <p:nvGrpSpPr>
          <p:cNvPr id="25611" name="Group 11"/>
          <p:cNvGrpSpPr>
            <a:grpSpLocks/>
          </p:cNvGrpSpPr>
          <p:nvPr/>
        </p:nvGrpSpPr>
        <p:grpSpPr bwMode="auto">
          <a:xfrm>
            <a:off x="4876800" y="1914525"/>
            <a:ext cx="3565525" cy="962025"/>
            <a:chOff x="0" y="0"/>
            <a:chExt cx="2246" cy="606"/>
          </a:xfrm>
        </p:grpSpPr>
        <p:pic>
          <p:nvPicPr>
            <p:cNvPr id="25612" name="矩形 19"/>
            <p:cNvPicPr>
              <a:picLocks noChangeArrowheads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246" cy="6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5613" name="Text Box 13"/>
            <p:cNvSpPr txBox="1">
              <a:spLocks noChangeArrowheads="1"/>
            </p:cNvSpPr>
            <p:nvPr/>
          </p:nvSpPr>
          <p:spPr bwMode="auto">
            <a:xfrm>
              <a:off x="35" y="47"/>
              <a:ext cx="2177" cy="4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 eaLnBrk="1" hangingPunct="1"/>
              <a:r>
                <a:rPr lang="zh-CN" altLang="en-US" sz="2800" b="1">
                  <a:solidFill>
                    <a:srgbClr val="000000"/>
                  </a:solidFill>
                </a:rPr>
                <a:t>消耗核能源少</a:t>
              </a:r>
              <a:endParaRPr lang="zh-CN" altLang="en-US" sz="2800" b="1" baseline="-25000">
                <a:solidFill>
                  <a:srgbClr val="000000"/>
                </a:solidFill>
              </a:endParaRPr>
            </a:p>
          </p:txBody>
        </p:sp>
      </p:grpSp>
      <p:grpSp>
        <p:nvGrpSpPr>
          <p:cNvPr id="25614" name="Group 14"/>
          <p:cNvGrpSpPr>
            <a:grpSpLocks/>
          </p:cNvGrpSpPr>
          <p:nvPr/>
        </p:nvGrpSpPr>
        <p:grpSpPr bwMode="auto">
          <a:xfrm>
            <a:off x="4876800" y="2633663"/>
            <a:ext cx="3565525" cy="963612"/>
            <a:chOff x="0" y="0"/>
            <a:chExt cx="2246" cy="607"/>
          </a:xfrm>
        </p:grpSpPr>
        <p:pic>
          <p:nvPicPr>
            <p:cNvPr id="25615" name="矩形 20"/>
            <p:cNvPicPr>
              <a:picLocks noChangeArrowheads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246" cy="6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5616" name="Text Box 16"/>
            <p:cNvSpPr txBox="1">
              <a:spLocks noChangeArrowheads="1"/>
            </p:cNvSpPr>
            <p:nvPr/>
          </p:nvSpPr>
          <p:spPr bwMode="auto">
            <a:xfrm>
              <a:off x="35" y="47"/>
              <a:ext cx="2177" cy="4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 eaLnBrk="1" hangingPunct="1"/>
              <a:r>
                <a:rPr lang="zh-CN" altLang="en-US" sz="2800" b="1">
                  <a:solidFill>
                    <a:srgbClr val="000000"/>
                  </a:solidFill>
                </a:rPr>
                <a:t>发电成本低</a:t>
              </a:r>
              <a:endParaRPr lang="zh-CN" altLang="en-US" sz="2800" b="1" baseline="-25000">
                <a:solidFill>
                  <a:srgbClr val="000000"/>
                </a:solidFill>
              </a:endParaRPr>
            </a:p>
          </p:txBody>
        </p:sp>
      </p:grpSp>
      <p:grpSp>
        <p:nvGrpSpPr>
          <p:cNvPr id="25617" name="Group 17"/>
          <p:cNvGrpSpPr>
            <a:grpSpLocks/>
          </p:cNvGrpSpPr>
          <p:nvPr/>
        </p:nvGrpSpPr>
        <p:grpSpPr bwMode="auto">
          <a:xfrm>
            <a:off x="4876800" y="3462338"/>
            <a:ext cx="3565525" cy="1036637"/>
            <a:chOff x="0" y="0"/>
            <a:chExt cx="2246" cy="653"/>
          </a:xfrm>
        </p:grpSpPr>
        <p:pic>
          <p:nvPicPr>
            <p:cNvPr id="25618" name="矩形 21"/>
            <p:cNvPicPr>
              <a:picLocks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246" cy="6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5619" name="Text Box 19"/>
            <p:cNvSpPr txBox="1">
              <a:spLocks noChangeArrowheads="1"/>
            </p:cNvSpPr>
            <p:nvPr/>
          </p:nvSpPr>
          <p:spPr bwMode="auto">
            <a:xfrm>
              <a:off x="35" y="70"/>
              <a:ext cx="2177" cy="4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 eaLnBrk="1" hangingPunct="1"/>
              <a:r>
                <a:rPr lang="zh-CN" altLang="en-US" sz="2800" b="1">
                  <a:solidFill>
                    <a:srgbClr val="FFFFFF"/>
                  </a:solidFill>
                </a:rPr>
                <a:t>产生放射性废料</a:t>
              </a:r>
              <a:endParaRPr lang="zh-CN" altLang="en-US" sz="2800" b="1" baseline="-25000">
                <a:solidFill>
                  <a:srgbClr val="FFFFFF"/>
                </a:solidFill>
              </a:endParaRPr>
            </a:p>
          </p:txBody>
        </p:sp>
      </p:grpSp>
      <p:grpSp>
        <p:nvGrpSpPr>
          <p:cNvPr id="25620" name="Group 20"/>
          <p:cNvGrpSpPr>
            <a:grpSpLocks/>
          </p:cNvGrpSpPr>
          <p:nvPr/>
        </p:nvGrpSpPr>
        <p:grpSpPr bwMode="auto">
          <a:xfrm>
            <a:off x="4876800" y="4181475"/>
            <a:ext cx="3565525" cy="1036638"/>
            <a:chOff x="0" y="0"/>
            <a:chExt cx="2246" cy="653"/>
          </a:xfrm>
        </p:grpSpPr>
        <p:pic>
          <p:nvPicPr>
            <p:cNvPr id="25621" name="矩形 22"/>
            <p:cNvPicPr>
              <a:picLocks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246" cy="6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5622" name="Text Box 22"/>
            <p:cNvSpPr txBox="1">
              <a:spLocks noChangeArrowheads="1"/>
            </p:cNvSpPr>
            <p:nvPr/>
          </p:nvSpPr>
          <p:spPr bwMode="auto">
            <a:xfrm>
              <a:off x="35" y="70"/>
              <a:ext cx="2177" cy="4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 eaLnBrk="1" hangingPunct="1"/>
              <a:r>
                <a:rPr lang="zh-CN" altLang="en-US" sz="2800" b="1">
                  <a:solidFill>
                    <a:srgbClr val="FFFFFF"/>
                  </a:solidFill>
                </a:rPr>
                <a:t>排热量大</a:t>
              </a:r>
              <a:endParaRPr lang="zh-CN" altLang="en-US" sz="2800" b="1" baseline="-25000">
                <a:solidFill>
                  <a:srgbClr val="FFFFFF"/>
                </a:solidFill>
              </a:endParaRPr>
            </a:p>
          </p:txBody>
        </p:sp>
      </p:grpSp>
      <p:grpSp>
        <p:nvGrpSpPr>
          <p:cNvPr id="25623" name="Group 23"/>
          <p:cNvGrpSpPr>
            <a:grpSpLocks/>
          </p:cNvGrpSpPr>
          <p:nvPr/>
        </p:nvGrpSpPr>
        <p:grpSpPr bwMode="auto">
          <a:xfrm>
            <a:off x="4876800" y="4900613"/>
            <a:ext cx="3565525" cy="1042987"/>
            <a:chOff x="0" y="0"/>
            <a:chExt cx="2246" cy="657"/>
          </a:xfrm>
        </p:grpSpPr>
        <p:pic>
          <p:nvPicPr>
            <p:cNvPr id="25624" name="矩形 23"/>
            <p:cNvPicPr>
              <a:picLocks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246" cy="6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5625" name="Text Box 25"/>
            <p:cNvSpPr txBox="1">
              <a:spLocks noChangeArrowheads="1"/>
            </p:cNvSpPr>
            <p:nvPr/>
          </p:nvSpPr>
          <p:spPr bwMode="auto">
            <a:xfrm>
              <a:off x="35" y="71"/>
              <a:ext cx="2177" cy="4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 eaLnBrk="1" hangingPunct="1"/>
              <a:r>
                <a:rPr lang="zh-CN" altLang="en-US" sz="2800" b="1">
                  <a:solidFill>
                    <a:srgbClr val="FFFFFF"/>
                  </a:solidFill>
                </a:rPr>
                <a:t>建厂成本大</a:t>
              </a:r>
              <a:endParaRPr lang="zh-CN" altLang="en-US" sz="2800" b="1" baseline="-25000">
                <a:solidFill>
                  <a:srgbClr val="FFFFFF"/>
                </a:solidFill>
              </a:endParaRPr>
            </a:p>
          </p:txBody>
        </p:sp>
      </p:grpSp>
      <p:grpSp>
        <p:nvGrpSpPr>
          <p:cNvPr id="25626" name="Group 26"/>
          <p:cNvGrpSpPr>
            <a:grpSpLocks/>
          </p:cNvGrpSpPr>
          <p:nvPr/>
        </p:nvGrpSpPr>
        <p:grpSpPr bwMode="auto">
          <a:xfrm>
            <a:off x="4876800" y="5619750"/>
            <a:ext cx="3565525" cy="1042988"/>
            <a:chOff x="0" y="0"/>
            <a:chExt cx="2246" cy="657"/>
          </a:xfrm>
        </p:grpSpPr>
        <p:pic>
          <p:nvPicPr>
            <p:cNvPr id="25627" name="矩形 24"/>
            <p:cNvPicPr>
              <a:picLocks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246" cy="6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5628" name="Text Box 28"/>
            <p:cNvSpPr txBox="1">
              <a:spLocks noChangeArrowheads="1"/>
            </p:cNvSpPr>
            <p:nvPr/>
          </p:nvSpPr>
          <p:spPr bwMode="auto">
            <a:xfrm>
              <a:off x="35" y="71"/>
              <a:ext cx="2177" cy="4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 eaLnBrk="1" hangingPunct="1"/>
              <a:r>
                <a:rPr lang="zh-CN" altLang="en-US" sz="2800" b="1">
                  <a:solidFill>
                    <a:srgbClr val="FFFFFF"/>
                  </a:solidFill>
                </a:rPr>
                <a:t>核泄漏污染大</a:t>
              </a:r>
              <a:endParaRPr lang="zh-CN" altLang="en-US" sz="2800" b="1" baseline="-25000">
                <a:solidFill>
                  <a:srgbClr val="FFFFFF"/>
                </a:solidFill>
              </a:endParaRPr>
            </a:p>
          </p:txBody>
        </p:sp>
      </p:grpSp>
      <p:sp>
        <p:nvSpPr>
          <p:cNvPr id="25633" name="Rectangle 33"/>
          <p:cNvSpPr>
            <a:spLocks noChangeArrowheads="1"/>
          </p:cNvSpPr>
          <p:nvPr/>
        </p:nvSpPr>
        <p:spPr bwMode="auto">
          <a:xfrm>
            <a:off x="431800" y="749300"/>
            <a:ext cx="30607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2800" b="1"/>
              <a:t>核能发电的利弊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TextBox 4"/>
          <p:cNvSpPr>
            <a:spLocks noChangeArrowheads="1"/>
          </p:cNvSpPr>
          <p:nvPr/>
        </p:nvSpPr>
        <p:spPr bwMode="auto">
          <a:xfrm>
            <a:off x="460375" y="2125663"/>
            <a:ext cx="8045450" cy="2393950"/>
          </a:xfrm>
          <a:prstGeom prst="roundRect">
            <a:avLst>
              <a:gd name="adj" fmla="val 16667"/>
            </a:avLst>
          </a:prstGeom>
          <a:solidFill>
            <a:srgbClr val="FFDB93"/>
          </a:solidFill>
          <a:ln w="28575">
            <a:solidFill>
              <a:srgbClr val="C0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b="1" dirty="0">
                <a:solidFill>
                  <a:srgbClr val="000000"/>
                </a:solidFill>
                <a:latin typeface="Times New Roman" pitchFamily="18" charset="0"/>
              </a:rPr>
              <a:t>　　</a:t>
            </a:r>
            <a:r>
              <a:rPr lang="en-US" sz="2800" b="1" dirty="0">
                <a:solidFill>
                  <a:srgbClr val="000000"/>
                </a:solidFill>
                <a:latin typeface="Times New Roman" pitchFamily="18" charset="0"/>
              </a:rPr>
              <a:t>1</a:t>
            </a:r>
            <a:r>
              <a:rPr lang="zh-CN" altLang="en-US" sz="2800" b="1" dirty="0">
                <a:solidFill>
                  <a:srgbClr val="000000"/>
                </a:solidFill>
                <a:latin typeface="Times New Roman" pitchFamily="18" charset="0"/>
              </a:rPr>
              <a:t>．人们的生产和生活中利用能源提供能</a:t>
            </a:r>
            <a:br>
              <a:rPr lang="zh-CN" altLang="en-US" sz="2800" b="1" dirty="0">
                <a:solidFill>
                  <a:srgbClr val="000000"/>
                </a:solidFill>
                <a:latin typeface="Times New Roman" pitchFamily="18" charset="0"/>
              </a:rPr>
            </a:br>
            <a:r>
              <a:rPr lang="zh-CN" altLang="en-US" sz="2800" b="1" dirty="0">
                <a:solidFill>
                  <a:srgbClr val="000000"/>
                </a:solidFill>
                <a:latin typeface="Times New Roman" pitchFamily="18" charset="0"/>
              </a:rPr>
              <a:t>量。</a:t>
            </a:r>
            <a:endParaRPr lang="en-US" sz="2800" b="1" dirty="0">
              <a:solidFill>
                <a:srgbClr val="000000"/>
              </a:solidFill>
              <a:latin typeface="Times New Roman" pitchFamily="18" charset="0"/>
            </a:endParaRPr>
          </a:p>
          <a:p>
            <a:pPr>
              <a:lnSpc>
                <a:spcPct val="120000"/>
              </a:lnSpc>
            </a:pPr>
            <a:r>
              <a:rPr lang="zh-CN" altLang="en-US" sz="2800" b="1" dirty="0">
                <a:solidFill>
                  <a:srgbClr val="000000"/>
                </a:solidFill>
                <a:latin typeface="Times New Roman" pitchFamily="18" charset="0"/>
              </a:rPr>
              <a:t>　　</a:t>
            </a:r>
            <a:r>
              <a:rPr lang="en-US" sz="2800" b="1" dirty="0">
                <a:solidFill>
                  <a:srgbClr val="000000"/>
                </a:solidFill>
                <a:latin typeface="Times New Roman" pitchFamily="18" charset="0"/>
              </a:rPr>
              <a:t>2</a:t>
            </a:r>
            <a:r>
              <a:rPr lang="zh-CN" altLang="en-US" sz="2800" b="1" dirty="0">
                <a:solidFill>
                  <a:srgbClr val="000000"/>
                </a:solidFill>
                <a:latin typeface="Times New Roman" pitchFamily="18" charset="0"/>
              </a:rPr>
              <a:t>．人类历史上利用的能源逐步从太阳、柴薪等转变成煤、石油、天然气等化石能源</a:t>
            </a:r>
            <a:r>
              <a:rPr lang="zh-CN" altLang="en-US" sz="2800" b="1" dirty="0" smtClean="0">
                <a:solidFill>
                  <a:srgbClr val="000000"/>
                </a:solidFill>
                <a:latin typeface="Times New Roman" pitchFamily="18" charset="0"/>
              </a:rPr>
              <a:t>。 </a:t>
            </a:r>
            <a:endParaRPr lang="zh-CN" altLang="en-US" sz="2800" b="1" dirty="0">
              <a:solidFill>
                <a:srgbClr val="CC0000"/>
              </a:solidFill>
              <a:latin typeface="Times New Roman" pitchFamily="18" charset="0"/>
            </a:endParaRPr>
          </a:p>
        </p:txBody>
      </p:sp>
      <p:pic>
        <p:nvPicPr>
          <p:cNvPr id="24580" name="Picture 9" descr="E:\李燃\教师教学用书\2012人教教师用书项目\ppt\物理\图标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43875" y="142875"/>
            <a:ext cx="882650" cy="731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4581" name="Group 5"/>
          <p:cNvGrpSpPr>
            <a:grpSpLocks/>
          </p:cNvGrpSpPr>
          <p:nvPr/>
        </p:nvGrpSpPr>
        <p:grpSpPr bwMode="auto">
          <a:xfrm>
            <a:off x="431800" y="347663"/>
            <a:ext cx="2789238" cy="920750"/>
            <a:chOff x="0" y="0"/>
            <a:chExt cx="2231" cy="580"/>
          </a:xfrm>
        </p:grpSpPr>
        <p:pic>
          <p:nvPicPr>
            <p:cNvPr id="24582" name="圆角矩形 1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231" cy="5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4583" name="Text Box 7"/>
            <p:cNvSpPr txBox="1">
              <a:spLocks noChangeArrowheads="1"/>
            </p:cNvSpPr>
            <p:nvPr/>
          </p:nvSpPr>
          <p:spPr bwMode="auto">
            <a:xfrm>
              <a:off x="59" y="105"/>
              <a:ext cx="2116" cy="4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 eaLnBrk="1" hangingPunct="1"/>
              <a:r>
                <a:rPr lang="zh-CN" altLang="en-US" sz="3600" b="1" dirty="0">
                  <a:solidFill>
                    <a:srgbClr val="FFFFFF"/>
                  </a:solidFill>
                  <a:latin typeface="宋体" charset="-122"/>
                </a:rPr>
                <a:t>课堂小结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45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9" grpId="0" animBg="1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4" y="4437112"/>
            <a:ext cx="645557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www.1ppt.com/ziliao/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www.1ppt.com/shiti/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www.1ppt.com/jiaoan/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8"/>
              </a:rPr>
              <a:t>www.1ppt.cn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9144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800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0802" y="315180"/>
            <a:ext cx="7711638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3" y="3097345"/>
            <a:ext cx="4103687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3097345"/>
            <a:ext cx="4103688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15816" y="309734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34001" y="309734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66593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11" name="Picture 9" descr="E:\李燃\教师教学用书\2012人教教师用书项目\ppt\物理\图标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43875" y="142875"/>
            <a:ext cx="882650" cy="731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7" name="Picture 7" descr="F:\电子课件编制\DSC_8410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388" y="188913"/>
            <a:ext cx="8786812" cy="584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8" name="矩形 9"/>
          <p:cNvSpPr>
            <a:spLocks noChangeArrowheads="1"/>
          </p:cNvSpPr>
          <p:nvPr/>
        </p:nvSpPr>
        <p:spPr bwMode="auto">
          <a:xfrm>
            <a:off x="431800" y="476250"/>
            <a:ext cx="8388350" cy="155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400" b="1">
                <a:latin typeface="Times New Roman" pitchFamily="18" charset="0"/>
              </a:rPr>
              <a:t>　　</a:t>
            </a:r>
            <a:r>
              <a:rPr lang="en-US" sz="2400" b="1">
                <a:latin typeface="Times New Roman" pitchFamily="18" charset="0"/>
              </a:rPr>
              <a:t>2012</a:t>
            </a:r>
            <a:r>
              <a:rPr lang="zh-CN" altLang="en-US" sz="2400" b="1">
                <a:latin typeface="Times New Roman" pitchFamily="18" charset="0"/>
              </a:rPr>
              <a:t>年</a:t>
            </a:r>
            <a:r>
              <a:rPr lang="en-US" sz="2400" b="1">
                <a:latin typeface="Times New Roman" pitchFamily="18" charset="0"/>
              </a:rPr>
              <a:t>7</a:t>
            </a:r>
            <a:r>
              <a:rPr lang="zh-CN" altLang="en-US" sz="2400" b="1">
                <a:latin typeface="Times New Roman" pitchFamily="18" charset="0"/>
              </a:rPr>
              <a:t>月</a:t>
            </a:r>
            <a:r>
              <a:rPr lang="en-US" sz="2400" b="1">
                <a:latin typeface="Times New Roman" pitchFamily="18" charset="0"/>
              </a:rPr>
              <a:t>4</a:t>
            </a:r>
            <a:r>
              <a:rPr lang="zh-CN" altLang="en-US" sz="2400" b="1">
                <a:latin typeface="Times New Roman" pitchFamily="18" charset="0"/>
              </a:rPr>
              <a:t>日，三峡水电站</a:t>
            </a:r>
            <a:r>
              <a:rPr lang="en-US" sz="2400" b="1">
                <a:latin typeface="Times New Roman" pitchFamily="18" charset="0"/>
              </a:rPr>
              <a:t>32</a:t>
            </a:r>
            <a:r>
              <a:rPr lang="zh-CN" altLang="en-US" sz="2400" b="1">
                <a:latin typeface="Times New Roman" pitchFamily="18" charset="0"/>
              </a:rPr>
              <a:t>台机组全部投入工作。自</a:t>
            </a:r>
            <a:r>
              <a:rPr lang="en-US" sz="2400" b="1">
                <a:latin typeface="Times New Roman" pitchFamily="18" charset="0"/>
              </a:rPr>
              <a:t>2003</a:t>
            </a:r>
            <a:r>
              <a:rPr lang="zh-CN" altLang="en-US" sz="2400" b="1">
                <a:latin typeface="Times New Roman" pitchFamily="18" charset="0"/>
              </a:rPr>
              <a:t>年三峡工程正式开始发电，到</a:t>
            </a:r>
            <a:r>
              <a:rPr lang="en-US" sz="2400" b="1">
                <a:latin typeface="Times New Roman" pitchFamily="18" charset="0"/>
              </a:rPr>
              <a:t>2012</a:t>
            </a:r>
            <a:r>
              <a:rPr lang="zh-CN" altLang="en-US" sz="2400" b="1">
                <a:latin typeface="Times New Roman" pitchFamily="18" charset="0"/>
              </a:rPr>
              <a:t>年</a:t>
            </a:r>
            <a:r>
              <a:rPr lang="en-US" sz="2400" b="1">
                <a:latin typeface="Times New Roman" pitchFamily="18" charset="0"/>
              </a:rPr>
              <a:t>7</a:t>
            </a:r>
            <a:r>
              <a:rPr lang="zh-CN" altLang="en-US" sz="2400" b="1">
                <a:latin typeface="Times New Roman" pitchFamily="18" charset="0"/>
              </a:rPr>
              <a:t>月之间，三峡电站发电量累计达到</a:t>
            </a:r>
            <a:r>
              <a:rPr lang="en-US" sz="2400" b="1">
                <a:latin typeface="Times New Roman" pitchFamily="18" charset="0"/>
              </a:rPr>
              <a:t>5 648</a:t>
            </a:r>
            <a:r>
              <a:rPr lang="zh-CN" altLang="en-US" sz="2400" b="1">
                <a:latin typeface="Times New Roman" pitchFamily="18" charset="0"/>
              </a:rPr>
              <a:t>亿千瓦时，相当于从滚滚长江中捞起了近</a:t>
            </a:r>
            <a:r>
              <a:rPr lang="en-US" sz="2400" b="1">
                <a:latin typeface="Times New Roman" pitchFamily="18" charset="0"/>
              </a:rPr>
              <a:t>2</a:t>
            </a:r>
            <a:r>
              <a:rPr lang="zh-CN" altLang="en-US" sz="2400" b="1">
                <a:latin typeface="Times New Roman" pitchFamily="18" charset="0"/>
              </a:rPr>
              <a:t>亿吨标准煤，减排二氧化碳</a:t>
            </a:r>
            <a:r>
              <a:rPr lang="en-US" sz="2400" b="1">
                <a:latin typeface="Times New Roman" pitchFamily="18" charset="0"/>
              </a:rPr>
              <a:t>4</a:t>
            </a:r>
            <a:r>
              <a:rPr lang="zh-CN" altLang="en-US" sz="2400" b="1">
                <a:latin typeface="Times New Roman" pitchFamily="18" charset="0"/>
              </a:rPr>
              <a:t>亿吨、二氧化硫</a:t>
            </a:r>
            <a:r>
              <a:rPr lang="en-US" sz="2400" b="1">
                <a:latin typeface="Times New Roman" pitchFamily="18" charset="0"/>
              </a:rPr>
              <a:t>500</a:t>
            </a:r>
            <a:r>
              <a:rPr lang="zh-CN" altLang="en-US" sz="2400" b="1">
                <a:latin typeface="Times New Roman" pitchFamily="18" charset="0"/>
              </a:rPr>
              <a:t>多万吨。</a:t>
            </a:r>
          </a:p>
        </p:txBody>
      </p:sp>
      <p:sp>
        <p:nvSpPr>
          <p:cNvPr id="4109" name="矩形 11"/>
          <p:cNvSpPr>
            <a:spLocks noChangeArrowheads="1"/>
          </p:cNvSpPr>
          <p:nvPr/>
        </p:nvSpPr>
        <p:spPr bwMode="auto">
          <a:xfrm>
            <a:off x="0" y="6064250"/>
            <a:ext cx="9144000" cy="642938"/>
          </a:xfrm>
          <a:prstGeom prst="rect">
            <a:avLst/>
          </a:prstGeom>
          <a:noFill/>
          <a:ln>
            <a:noFill/>
          </a:ln>
          <a:effectLst>
            <a:outerShdw dist="23000" dir="5400000" algn="ctr" rotWithShape="0">
              <a:srgbClr val="000000">
                <a:alpha val="31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rgbClr val="18187C"/>
                    </a:gs>
                    <a:gs pos="80000">
                      <a:srgbClr val="2222A3"/>
                    </a:gs>
                    <a:gs pos="100000">
                      <a:srgbClr val="2020A6"/>
                    </a:gs>
                  </a:gsLst>
                  <a:lin ang="5400000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en-US" sz="1800"/>
          </a:p>
        </p:txBody>
      </p:sp>
      <p:sp>
        <p:nvSpPr>
          <p:cNvPr id="4110" name="TextBox 12"/>
          <p:cNvSpPr txBox="1">
            <a:spLocks noChangeArrowheads="1"/>
          </p:cNvSpPr>
          <p:nvPr/>
        </p:nvSpPr>
        <p:spPr bwMode="auto">
          <a:xfrm>
            <a:off x="431800" y="6129338"/>
            <a:ext cx="7885113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r>
              <a:rPr lang="zh-CN" altLang="en-US" sz="2800" b="1">
                <a:solidFill>
                  <a:srgbClr val="0066CC"/>
                </a:solidFill>
              </a:rPr>
              <a:t>　　三峡水电站是如何发电的呢？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4" descr="E:\电子课件编制\无标题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3350" y="1268413"/>
            <a:ext cx="5761038" cy="3816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895" name="TextBox 18"/>
          <p:cNvSpPr txBox="1">
            <a:spLocks noChangeArrowheads="1"/>
          </p:cNvSpPr>
          <p:nvPr/>
        </p:nvSpPr>
        <p:spPr bwMode="auto">
          <a:xfrm>
            <a:off x="431800" y="5368925"/>
            <a:ext cx="8243888" cy="1373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18187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r>
              <a:rPr lang="zh-CN" altLang="en-US" sz="2800" b="1" dirty="0"/>
              <a:t>　　电能只是人类生活、生产活动中广为使用的能量的一种。人类的生活、生产活动，无法离开能量的使用。</a:t>
            </a:r>
            <a:endParaRPr lang="en-US" sz="2800" b="1" dirty="0"/>
          </a:p>
        </p:txBody>
      </p:sp>
      <p:grpSp>
        <p:nvGrpSpPr>
          <p:cNvPr id="37896" name="Group 8"/>
          <p:cNvGrpSpPr>
            <a:grpSpLocks/>
          </p:cNvGrpSpPr>
          <p:nvPr/>
        </p:nvGrpSpPr>
        <p:grpSpPr bwMode="auto">
          <a:xfrm>
            <a:off x="5075238" y="1160463"/>
            <a:ext cx="3636962" cy="1212850"/>
            <a:chOff x="0" y="0"/>
            <a:chExt cx="2291" cy="764"/>
          </a:xfrm>
        </p:grpSpPr>
        <p:sp>
          <p:nvSpPr>
            <p:cNvPr id="37897" name="矩形 10"/>
            <p:cNvSpPr>
              <a:spLocks noChangeArrowheads="1"/>
            </p:cNvSpPr>
            <p:nvPr/>
          </p:nvSpPr>
          <p:spPr bwMode="auto">
            <a:xfrm>
              <a:off x="1112" y="46"/>
              <a:ext cx="1179" cy="46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0066CC"/>
              </a:solidFill>
              <a:miter lim="800000"/>
              <a:headEnd/>
              <a:tailEnd/>
            </a:ln>
            <a:effectLst>
              <a:outerShdw dist="23000" dir="5400000" algn="ctr" rotWithShape="0">
                <a:srgbClr val="000000">
                  <a:alpha val="31000"/>
                </a:srgbClr>
              </a:outerShdw>
            </a:effectLst>
          </p:spPr>
          <p:txBody>
            <a:bodyPr lIns="0" rIns="0">
              <a:spAutoFit/>
            </a:bodyPr>
            <a:lstStyle/>
            <a:p>
              <a:r>
                <a:rPr lang="zh-CN" altLang="en-US" b="1">
                  <a:solidFill>
                    <a:schemeClr val="tx2"/>
                  </a:solidFill>
                  <a:latin typeface="宋体" charset="-122"/>
                </a:rPr>
                <a:t>提高上游水位增加水的势能</a:t>
              </a:r>
            </a:p>
          </p:txBody>
        </p:sp>
        <p:pic>
          <p:nvPicPr>
            <p:cNvPr id="37898" name="矩形 15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84" cy="7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37899" name="直接连接符 23"/>
            <p:cNvCxnSpPr>
              <a:cxnSpLocks noChangeShapeType="1"/>
              <a:stCxn id="37898" idx="3"/>
              <a:endCxn id="37897" idx="1"/>
            </p:cNvCxnSpPr>
            <p:nvPr/>
          </p:nvCxnSpPr>
          <p:spPr bwMode="auto">
            <a:xfrm flipV="1">
              <a:off x="584" y="308"/>
              <a:ext cx="528" cy="74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>
              <a:outerShdw dist="23000" dir="5400000" algn="ctr" rotWithShape="0">
                <a:srgbClr val="000000">
                  <a:alpha val="31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37900" name="Group 12"/>
          <p:cNvGrpSpPr>
            <a:grpSpLocks/>
          </p:cNvGrpSpPr>
          <p:nvPr/>
        </p:nvGrpSpPr>
        <p:grpSpPr bwMode="auto">
          <a:xfrm>
            <a:off x="5075238" y="2384425"/>
            <a:ext cx="3673475" cy="1647825"/>
            <a:chOff x="0" y="0"/>
            <a:chExt cx="2314" cy="1038"/>
          </a:xfrm>
        </p:grpSpPr>
        <p:sp>
          <p:nvSpPr>
            <p:cNvPr id="37901" name="矩形 11"/>
            <p:cNvSpPr>
              <a:spLocks noChangeArrowheads="1"/>
            </p:cNvSpPr>
            <p:nvPr/>
          </p:nvSpPr>
          <p:spPr bwMode="auto">
            <a:xfrm>
              <a:off x="1093" y="386"/>
              <a:ext cx="1221" cy="652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0066CC"/>
              </a:solidFill>
              <a:miter lim="800000"/>
              <a:headEnd/>
              <a:tailEnd/>
            </a:ln>
            <a:effectLst>
              <a:outerShdw dist="23000" dir="5400000" algn="ctr" rotWithShape="0">
                <a:srgbClr val="000000">
                  <a:alpha val="31000"/>
                </a:srgbClr>
              </a:outerShdw>
            </a:effectLst>
          </p:spPr>
          <p:txBody>
            <a:bodyPr lIns="0" rIns="0">
              <a:spAutoFit/>
            </a:bodyPr>
            <a:lstStyle/>
            <a:p>
              <a:r>
                <a:rPr lang="zh-CN" altLang="en-US" b="1">
                  <a:solidFill>
                    <a:schemeClr val="tx2"/>
                  </a:solidFill>
                  <a:latin typeface="宋体" charset="-122"/>
                </a:rPr>
                <a:t>高水位的水快速向下流推动水轮机转动</a:t>
              </a:r>
            </a:p>
          </p:txBody>
        </p:sp>
        <p:pic>
          <p:nvPicPr>
            <p:cNvPr id="37902" name="矩形 16"/>
            <p:cNvPicPr>
              <a:picLocks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645" cy="7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37903" name="直接连接符 26"/>
            <p:cNvCxnSpPr>
              <a:cxnSpLocks noChangeShapeType="1"/>
            </p:cNvCxnSpPr>
            <p:nvPr/>
          </p:nvCxnSpPr>
          <p:spPr bwMode="auto">
            <a:xfrm>
              <a:off x="477" y="340"/>
              <a:ext cx="612" cy="295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>
              <a:outerShdw dist="23000" dir="5400000" algn="ctr" rotWithShape="0">
                <a:srgbClr val="000000">
                  <a:alpha val="31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37904" name="Group 16"/>
          <p:cNvGrpSpPr>
            <a:grpSpLocks/>
          </p:cNvGrpSpPr>
          <p:nvPr/>
        </p:nvGrpSpPr>
        <p:grpSpPr bwMode="auto">
          <a:xfrm>
            <a:off x="323850" y="2276475"/>
            <a:ext cx="3819525" cy="1514475"/>
            <a:chOff x="0" y="0"/>
            <a:chExt cx="2406" cy="954"/>
          </a:xfrm>
        </p:grpSpPr>
        <p:sp>
          <p:nvSpPr>
            <p:cNvPr id="37905" name="矩形 9"/>
            <p:cNvSpPr>
              <a:spLocks noChangeArrowheads="1"/>
            </p:cNvSpPr>
            <p:nvPr/>
          </p:nvSpPr>
          <p:spPr bwMode="auto">
            <a:xfrm>
              <a:off x="0" y="0"/>
              <a:ext cx="1270" cy="652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0066CC"/>
              </a:solidFill>
              <a:miter lim="800000"/>
              <a:headEnd/>
              <a:tailEnd/>
            </a:ln>
            <a:effectLst>
              <a:outerShdw dist="23000" dir="5400000" algn="ctr" rotWithShape="0">
                <a:srgbClr val="000000">
                  <a:alpha val="31000"/>
                </a:srgbClr>
              </a:outerShdw>
            </a:effectLst>
          </p:spPr>
          <p:txBody>
            <a:bodyPr lIns="0" rIns="0">
              <a:spAutoFit/>
            </a:bodyPr>
            <a:lstStyle/>
            <a:p>
              <a:r>
                <a:rPr lang="zh-CN" altLang="en-US" b="1" dirty="0">
                  <a:solidFill>
                    <a:schemeClr val="tx2"/>
                  </a:solidFill>
                  <a:latin typeface="宋体" charset="-122"/>
                </a:rPr>
                <a:t>发电机在水轮机的带动下旋转发电</a:t>
              </a:r>
            </a:p>
          </p:txBody>
        </p:sp>
        <p:pic>
          <p:nvPicPr>
            <p:cNvPr id="37906" name="矩形 17"/>
            <p:cNvPicPr>
              <a:picLocks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16" y="190"/>
              <a:ext cx="490" cy="7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37907" name="直接连接符 29"/>
            <p:cNvCxnSpPr>
              <a:cxnSpLocks noChangeShapeType="1"/>
              <a:stCxn id="37906" idx="1"/>
              <a:endCxn id="37905" idx="3"/>
            </p:cNvCxnSpPr>
            <p:nvPr/>
          </p:nvCxnSpPr>
          <p:spPr bwMode="auto">
            <a:xfrm flipH="1" flipV="1">
              <a:off x="1270" y="377"/>
              <a:ext cx="646" cy="195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>
              <a:outerShdw dist="23000" dir="5400000" algn="ctr" rotWithShape="0">
                <a:srgbClr val="000000">
                  <a:alpha val="31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pic>
        <p:nvPicPr>
          <p:cNvPr id="37910" name="Picture 9" descr="E:\李燃\教师教学用书\2012人教教师用书项目\ppt\物理\图标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43875" y="142875"/>
            <a:ext cx="882650" cy="731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911" name="Rectangle 23"/>
          <p:cNvSpPr>
            <a:spLocks noChangeArrowheads="1"/>
          </p:cNvSpPr>
          <p:nvPr/>
        </p:nvSpPr>
        <p:spPr bwMode="auto">
          <a:xfrm>
            <a:off x="431800" y="749300"/>
            <a:ext cx="37560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800" b="1" dirty="0"/>
              <a:t>三峡水电站的发电原理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2046287" y="2708920"/>
            <a:ext cx="735006" cy="241289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www.1ppt.com/moban/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www.1ppt.com/beijing/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www.1ppt.com/xiazai/  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www.1ppt.com/ziliao/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www.1ppt.com/fanwen/     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www.1ppt.com/shiti/  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www.1ppt.com/jiaoan/       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www.1ppt.cn                  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www.1ppt.com/kejian/yuwen/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www.1ppt.com/kejian/shuxue/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www.1ppt.com/kejian/yingyu/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www.1ppt.com/kejian/meishu/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www.1ppt.com/kejian/kexue/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www.1ppt.com/kejian/wuli/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www.1ppt.com/kejian/huaxue/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www.1ppt.com/kejian/shengwu/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www.1ppt.com/kejian/dili/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www.1ppt.com/kejian/lishi/        </a:t>
            </a:r>
          </a:p>
        </p:txBody>
      </p:sp>
      <p:sp>
        <p:nvSpPr>
          <p:cNvPr id="36867" name="TextBox 8"/>
          <p:cNvSpPr txBox="1">
            <a:spLocks noChangeArrowheads="1"/>
          </p:cNvSpPr>
          <p:nvPr/>
        </p:nvSpPr>
        <p:spPr bwMode="auto">
          <a:xfrm>
            <a:off x="431800" y="2060848"/>
            <a:ext cx="8135938" cy="415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>
              <a:lnSpc>
                <a:spcPts val="4000"/>
              </a:lnSpc>
            </a:pPr>
            <a:r>
              <a:rPr lang="zh-CN" altLang="en-US" sz="2800" dirty="0"/>
              <a:t>　　</a:t>
            </a:r>
            <a:r>
              <a:rPr lang="zh-CN" altLang="en-US" sz="2800" b="1" dirty="0"/>
              <a:t>能够提供热、光、机械能和电能等各种形式的能量来源就叫能源。</a:t>
            </a:r>
            <a:endParaRPr lang="en-US" sz="2800" b="1" dirty="0"/>
          </a:p>
          <a:p>
            <a:pPr eaLnBrk="1" hangingPunct="1">
              <a:lnSpc>
                <a:spcPts val="4000"/>
              </a:lnSpc>
            </a:pPr>
            <a:r>
              <a:rPr lang="zh-CN" altLang="en-US" sz="2800" b="1" dirty="0"/>
              <a:t>　　金属的冶炼、机器的运转、汽车和火车等交通工具的行驶需要能量，生活中烧饭、取暖、照明等也需要能量。</a:t>
            </a:r>
            <a:endParaRPr lang="en-US" sz="2800" b="1" dirty="0"/>
          </a:p>
          <a:p>
            <a:pPr eaLnBrk="1" hangingPunct="1">
              <a:lnSpc>
                <a:spcPts val="4000"/>
              </a:lnSpc>
            </a:pPr>
            <a:r>
              <a:rPr lang="zh-CN" altLang="en-US" sz="2800" b="1" dirty="0"/>
              <a:t>　　生产和生活中利用的这些能量，是通过不同的能源提供的。各种能源的广泛利用，极大地促进了人类文明的发展。</a:t>
            </a:r>
            <a:r>
              <a:rPr lang="en-US" sz="2800" b="1" dirty="0">
                <a:solidFill>
                  <a:srgbClr val="0066CC"/>
                </a:solidFill>
                <a:latin typeface="宋体" charset="-122"/>
              </a:rPr>
              <a:t>	</a:t>
            </a:r>
            <a:endParaRPr lang="en-US" sz="2800" dirty="0"/>
          </a:p>
        </p:txBody>
      </p:sp>
      <p:pic>
        <p:nvPicPr>
          <p:cNvPr id="36868" name="Picture 9" descr="E:\李燃\教师教学用书\2012人教教师用书项目\ppt\物理\图标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43875" y="142875"/>
            <a:ext cx="882650" cy="731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69" name="矩形 4"/>
          <p:cNvSpPr>
            <a:spLocks noChangeArrowheads="1"/>
          </p:cNvSpPr>
          <p:nvPr/>
        </p:nvSpPr>
        <p:spPr bwMode="auto">
          <a:xfrm>
            <a:off x="498475" y="754063"/>
            <a:ext cx="3095625" cy="588962"/>
          </a:xfrm>
          <a:prstGeom prst="rect">
            <a:avLst/>
          </a:prstGeom>
          <a:gradFill rotWithShape="1">
            <a:gsLst>
              <a:gs pos="0">
                <a:srgbClr val="2C5D98"/>
              </a:gs>
              <a:gs pos="80000">
                <a:srgbClr val="3C7BC7"/>
              </a:gs>
              <a:gs pos="100000">
                <a:srgbClr val="3A7CCB"/>
              </a:gs>
            </a:gsLst>
            <a:lin ang="5400000"/>
          </a:gradFill>
          <a:ln w="9525">
            <a:solidFill>
              <a:srgbClr val="4A7EBB"/>
            </a:solidFill>
            <a:miter lim="800000"/>
            <a:headEnd/>
            <a:tailEnd/>
          </a:ln>
          <a:effectLst>
            <a:outerShdw dist="23000" dir="5400000" algn="ctr" rotWithShape="0">
              <a:srgbClr val="000000">
                <a:alpha val="25000"/>
              </a:srgbClr>
            </a:outerShdw>
          </a:effectLst>
        </p:spPr>
        <p:txBody>
          <a:bodyPr>
            <a:spAutoFit/>
          </a:bodyPr>
          <a:lstStyle/>
          <a:p>
            <a:r>
              <a:rPr lang="zh-CN" altLang="en-US" sz="3200" b="1" dirty="0">
                <a:solidFill>
                  <a:srgbClr val="FFFFFF"/>
                </a:solidFill>
              </a:rPr>
              <a:t>一、能源概念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7" grpId="0" build="p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6" name="TextBox 4"/>
          <p:cNvSpPr txBox="1">
            <a:spLocks noChangeArrowheads="1"/>
          </p:cNvSpPr>
          <p:nvPr/>
        </p:nvSpPr>
        <p:spPr bwMode="auto">
          <a:xfrm>
            <a:off x="468313" y="5876925"/>
            <a:ext cx="7667625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r>
              <a:rPr lang="zh-CN" altLang="en-US" sz="2800" b="1">
                <a:solidFill>
                  <a:srgbClr val="0066CC"/>
                </a:solidFill>
              </a:rPr>
              <a:t>　　地球上的能源是否是无尽的呢？</a:t>
            </a:r>
          </a:p>
        </p:txBody>
      </p:sp>
      <p:pic>
        <p:nvPicPr>
          <p:cNvPr id="35847" name="Picture 2" descr="E:\电子课件编制\3a4107e7f251d1c7a54293f7d23eac59.jpg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48038" y="1597025"/>
            <a:ext cx="2520950" cy="1906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8" name="Picture 4" descr="E:\电子课件编制\4120254_202418034326_2.jpg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84888" y="3681413"/>
            <a:ext cx="2519362" cy="190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9" name="Picture 8" descr="E:\电子课件编制\20110104111827-359496986.jpg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2775" y="1597025"/>
            <a:ext cx="2519363" cy="1906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50" name="Picture 3" descr="E:\电子课件编制\01300000165488122302548800373.jpg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84888" y="1597025"/>
            <a:ext cx="2519362" cy="1906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51" name="Picture 2" descr="E:\电子课件编制\5527010_225537319160_2.jpg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2775" y="3681413"/>
            <a:ext cx="2519363" cy="190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52" name="Picture 3" descr="E:\电子课件编制\1_100808172653_1.jpg"/>
          <p:cNvPicPr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48038" y="3681413"/>
            <a:ext cx="2520950" cy="190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53" name="TextBox 4"/>
          <p:cNvSpPr txBox="1">
            <a:spLocks noChangeArrowheads="1"/>
          </p:cNvSpPr>
          <p:nvPr/>
        </p:nvSpPr>
        <p:spPr bwMode="auto">
          <a:xfrm>
            <a:off x="431800" y="692150"/>
            <a:ext cx="8135938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r>
              <a:rPr lang="zh-CN" altLang="en-US" sz="2800" b="1">
                <a:solidFill>
                  <a:srgbClr val="0066CC"/>
                </a:solidFill>
              </a:rPr>
              <a:t>　　我们的生活中都用到哪些能源呢？</a:t>
            </a:r>
          </a:p>
        </p:txBody>
      </p:sp>
      <p:pic>
        <p:nvPicPr>
          <p:cNvPr id="35854" name="Picture 9" descr="E:\李燃\教师教学用书\2012人教教师用书项目\ppt\物理\图标.pn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43875" y="142875"/>
            <a:ext cx="882650" cy="731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6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TextBox 11"/>
          <p:cNvSpPr txBox="1">
            <a:spLocks noChangeArrowheads="1"/>
          </p:cNvSpPr>
          <p:nvPr/>
        </p:nvSpPr>
        <p:spPr bwMode="auto">
          <a:xfrm>
            <a:off x="431800" y="1268413"/>
            <a:ext cx="5295900" cy="222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66CC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>
              <a:lnSpc>
                <a:spcPct val="125000"/>
              </a:lnSpc>
            </a:pPr>
            <a:r>
              <a:rPr lang="zh-CN" altLang="en-US" sz="2800" dirty="0">
                <a:latin typeface="宋体" charset="-122"/>
              </a:rPr>
              <a:t>　　</a:t>
            </a:r>
            <a:r>
              <a:rPr lang="zh-CN" altLang="en-US" sz="2800" b="1" dirty="0">
                <a:latin typeface="宋体" charset="-122"/>
              </a:rPr>
              <a:t>钻木取火这项技术的出现，使人类实现了从利用自然火到利用人工火的转变。开启了人类以柴薪为主要能源的时代。</a:t>
            </a:r>
          </a:p>
        </p:txBody>
      </p:sp>
      <p:pic>
        <p:nvPicPr>
          <p:cNvPr id="34820" name="Picture 10" descr="E:\电子课件编制\forest-deforestation-pictur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388" y="3860800"/>
            <a:ext cx="3457575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21" name="TextBox 14"/>
          <p:cNvSpPr txBox="1">
            <a:spLocks noChangeArrowheads="1"/>
          </p:cNvSpPr>
          <p:nvPr/>
        </p:nvSpPr>
        <p:spPr bwMode="auto">
          <a:xfrm>
            <a:off x="3671888" y="3644900"/>
            <a:ext cx="5257800" cy="275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>
              <a:lnSpc>
                <a:spcPct val="125000"/>
              </a:lnSpc>
            </a:pPr>
            <a:r>
              <a:rPr lang="zh-CN" altLang="en-US" sz="2800" dirty="0">
                <a:latin typeface="宋体" charset="-122"/>
              </a:rPr>
              <a:t>　　</a:t>
            </a:r>
            <a:r>
              <a:rPr lang="zh-CN" altLang="en-US" sz="2800" b="1" dirty="0">
                <a:latin typeface="宋体" charset="-122"/>
              </a:rPr>
              <a:t>柴薪主要通过砍伐森林获得，大面积的砍伐森林严重破坏地球的生态平衡。同时由于燃烧柴薪获取能量的效率较低，人类仍需要开发其他的能源。</a:t>
            </a:r>
          </a:p>
        </p:txBody>
      </p:sp>
      <p:pic>
        <p:nvPicPr>
          <p:cNvPr id="34822" name="Picture 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32475" y="981075"/>
            <a:ext cx="2987675" cy="2549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4823" name="Picture 9" descr="E:\李燃\教师教学用书\2012人教教师用书项目\ppt\物理\图标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43875" y="142875"/>
            <a:ext cx="882650" cy="731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24" name="矩形 4"/>
          <p:cNvSpPr>
            <a:spLocks noChangeArrowheads="1"/>
          </p:cNvSpPr>
          <p:nvPr/>
        </p:nvSpPr>
        <p:spPr bwMode="auto">
          <a:xfrm>
            <a:off x="431800" y="411163"/>
            <a:ext cx="5111750" cy="588962"/>
          </a:xfrm>
          <a:prstGeom prst="rect">
            <a:avLst/>
          </a:prstGeom>
          <a:gradFill rotWithShape="1">
            <a:gsLst>
              <a:gs pos="0">
                <a:srgbClr val="2C5D98"/>
              </a:gs>
              <a:gs pos="80000">
                <a:srgbClr val="3C7BC7"/>
              </a:gs>
              <a:gs pos="100000">
                <a:srgbClr val="3A7CCB"/>
              </a:gs>
            </a:gsLst>
            <a:lin ang="5400000"/>
          </a:gradFill>
          <a:ln w="9525">
            <a:solidFill>
              <a:srgbClr val="4A7EBB"/>
            </a:solidFill>
            <a:miter lim="800000"/>
            <a:headEnd/>
            <a:tailEnd/>
          </a:ln>
          <a:effectLst>
            <a:outerShdw dist="23000" dir="5400000" algn="ctr" rotWithShape="0">
              <a:srgbClr val="000000">
                <a:alpha val="25000"/>
              </a:srgbClr>
            </a:outerShdw>
          </a:effectLst>
        </p:spPr>
        <p:txBody>
          <a:bodyPr>
            <a:spAutoFit/>
          </a:bodyPr>
          <a:lstStyle/>
          <a:p>
            <a:r>
              <a:rPr lang="zh-CN" altLang="en-US" sz="3200" b="1" dirty="0">
                <a:solidFill>
                  <a:srgbClr val="FFFFFF"/>
                </a:solidFill>
              </a:rPr>
              <a:t>二、人类利用能源的历程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21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extBox 11"/>
          <p:cNvSpPr txBox="1">
            <a:spLocks noChangeArrowheads="1"/>
          </p:cNvSpPr>
          <p:nvPr/>
        </p:nvSpPr>
        <p:spPr bwMode="auto">
          <a:xfrm>
            <a:off x="250825" y="765175"/>
            <a:ext cx="5292725" cy="2441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>
              <a:lnSpc>
                <a:spcPct val="110000"/>
              </a:lnSpc>
            </a:pPr>
            <a:r>
              <a:rPr lang="zh-CN" altLang="en-US" sz="2800" b="1" dirty="0">
                <a:latin typeface="宋体" charset="-122"/>
              </a:rPr>
              <a:t>　　蒸汽机的发明令人类成功地将燃烧获取的内能转化为机械能。实现了以机械动力大规模代替人力和畜力的新时代，人类的主要能源从柴薪转向热值更高的煤。</a:t>
            </a:r>
          </a:p>
        </p:txBody>
      </p:sp>
      <p:sp>
        <p:nvSpPr>
          <p:cNvPr id="33795" name="TextBox 14"/>
          <p:cNvSpPr txBox="1">
            <a:spLocks noChangeArrowheads="1"/>
          </p:cNvSpPr>
          <p:nvPr/>
        </p:nvSpPr>
        <p:spPr bwMode="auto">
          <a:xfrm>
            <a:off x="3527425" y="3681413"/>
            <a:ext cx="5364163" cy="2441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>
              <a:lnSpc>
                <a:spcPct val="110000"/>
              </a:lnSpc>
            </a:pPr>
            <a:r>
              <a:rPr lang="zh-CN" altLang="en-US" sz="2800" b="1" dirty="0">
                <a:latin typeface="宋体" charset="-122"/>
              </a:rPr>
              <a:t>　　煤、石油、天然气是</a:t>
            </a:r>
            <a:r>
              <a:rPr lang="zh-CN" altLang="en-US" sz="2800" b="1" dirty="0"/>
              <a:t>千百万年前埋在地下的动、植物经过漫长的地质年代形成的，所以称为化石能源。</a:t>
            </a:r>
            <a:r>
              <a:rPr lang="zh-CN" altLang="en-US" sz="2800" b="1" dirty="0">
                <a:latin typeface="宋体" charset="-122"/>
              </a:rPr>
              <a:t>这三种能源是当今世界</a:t>
            </a:r>
            <a:r>
              <a:rPr lang="zh-CN" altLang="en-US" sz="2800" b="1" dirty="0">
                <a:solidFill>
                  <a:srgbClr val="C00000"/>
                </a:solidFill>
                <a:latin typeface="宋体" charset="-122"/>
              </a:rPr>
              <a:t>一次能源</a:t>
            </a:r>
            <a:r>
              <a:rPr lang="zh-CN" altLang="en-US" sz="2800" b="1" dirty="0">
                <a:latin typeface="宋体" charset="-122"/>
              </a:rPr>
              <a:t>的三大支柱。</a:t>
            </a:r>
          </a:p>
        </p:txBody>
      </p:sp>
      <p:pic>
        <p:nvPicPr>
          <p:cNvPr id="33796" name="Picture 2" descr="E:\电子课件编制\ng06122799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59450" y="873125"/>
            <a:ext cx="3062288" cy="2352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797" name="Picture 2" descr="E:\电子课件编制\10197997_093530829000_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1800" y="3968750"/>
            <a:ext cx="2881313" cy="2187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798" name="Picture 9" descr="E:\李燃\教师教学用书\2012人教教师用书项目\ppt\物理\图标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43875" y="142875"/>
            <a:ext cx="882650" cy="731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1" name="TextBox 2"/>
          <p:cNvSpPr txBox="1">
            <a:spLocks noChangeArrowheads="1"/>
          </p:cNvSpPr>
          <p:nvPr/>
        </p:nvSpPr>
        <p:spPr bwMode="auto">
          <a:xfrm>
            <a:off x="431800" y="1268413"/>
            <a:ext cx="8172450" cy="62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>
              <a:lnSpc>
                <a:spcPct val="125000"/>
              </a:lnSpc>
            </a:pPr>
            <a:r>
              <a:rPr lang="zh-CN" altLang="en-US" sz="2800" b="1" dirty="0">
                <a:latin typeface="Times New Roman" pitchFamily="18" charset="0"/>
              </a:rPr>
              <a:t>　　</a:t>
            </a:r>
            <a:r>
              <a:rPr lang="en-US" sz="2800" b="1" dirty="0">
                <a:latin typeface="Times New Roman" pitchFamily="18" charset="0"/>
              </a:rPr>
              <a:t>1</a:t>
            </a:r>
            <a:r>
              <a:rPr lang="zh-CN" altLang="en-US" sz="2800" b="1" dirty="0">
                <a:latin typeface="宋体" charset="-122"/>
              </a:rPr>
              <a:t>．能直接从自然界获取的能源称为</a:t>
            </a:r>
            <a:r>
              <a:rPr lang="zh-CN" altLang="en-US" sz="2800" b="1" dirty="0">
                <a:solidFill>
                  <a:srgbClr val="C00000"/>
                </a:solidFill>
                <a:latin typeface="宋体" charset="-122"/>
              </a:rPr>
              <a:t>一次能源</a:t>
            </a:r>
          </a:p>
        </p:txBody>
      </p:sp>
      <p:grpSp>
        <p:nvGrpSpPr>
          <p:cNvPr id="32772" name="Group 4"/>
          <p:cNvGrpSpPr>
            <a:grpSpLocks/>
          </p:cNvGrpSpPr>
          <p:nvPr/>
        </p:nvGrpSpPr>
        <p:grpSpPr bwMode="auto">
          <a:xfrm>
            <a:off x="2051050" y="2241550"/>
            <a:ext cx="4633913" cy="3703638"/>
            <a:chOff x="0" y="0"/>
            <a:chExt cx="1996" cy="1523"/>
          </a:xfrm>
        </p:grpSpPr>
        <p:pic>
          <p:nvPicPr>
            <p:cNvPr id="32773" name="Picture 8" descr="露天煤矿开采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996" cy="14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2774" name="Text Box 6"/>
            <p:cNvSpPr txBox="1">
              <a:spLocks noChangeArrowheads="1"/>
            </p:cNvSpPr>
            <p:nvPr/>
          </p:nvSpPr>
          <p:spPr bwMode="auto">
            <a:xfrm>
              <a:off x="726" y="1360"/>
              <a:ext cx="384" cy="1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b="1">
                  <a:solidFill>
                    <a:schemeClr val="tx2"/>
                  </a:solidFill>
                </a:rPr>
                <a:t>煤</a:t>
              </a:r>
            </a:p>
          </p:txBody>
        </p:sp>
      </p:grpSp>
      <p:grpSp>
        <p:nvGrpSpPr>
          <p:cNvPr id="32775" name="Group 7"/>
          <p:cNvGrpSpPr>
            <a:grpSpLocks/>
          </p:cNvGrpSpPr>
          <p:nvPr/>
        </p:nvGrpSpPr>
        <p:grpSpPr bwMode="auto">
          <a:xfrm>
            <a:off x="1978025" y="2241550"/>
            <a:ext cx="5149850" cy="3795713"/>
            <a:chOff x="0" y="0"/>
            <a:chExt cx="1864" cy="1368"/>
          </a:xfrm>
        </p:grpSpPr>
        <p:pic>
          <p:nvPicPr>
            <p:cNvPr id="32776" name="Picture 8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864" cy="12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2777" name="Text Box 9"/>
            <p:cNvSpPr txBox="1">
              <a:spLocks noChangeArrowheads="1"/>
            </p:cNvSpPr>
            <p:nvPr/>
          </p:nvSpPr>
          <p:spPr bwMode="auto">
            <a:xfrm>
              <a:off x="499" y="1225"/>
              <a:ext cx="589" cy="14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b="1">
                  <a:solidFill>
                    <a:schemeClr val="tx2"/>
                  </a:solidFill>
                </a:rPr>
                <a:t>石油</a:t>
              </a:r>
            </a:p>
          </p:txBody>
        </p:sp>
      </p:grpSp>
      <p:grpSp>
        <p:nvGrpSpPr>
          <p:cNvPr id="32778" name="Group 10"/>
          <p:cNvGrpSpPr>
            <a:grpSpLocks/>
          </p:cNvGrpSpPr>
          <p:nvPr/>
        </p:nvGrpSpPr>
        <p:grpSpPr bwMode="auto">
          <a:xfrm>
            <a:off x="2051050" y="2241550"/>
            <a:ext cx="4978400" cy="4121150"/>
            <a:chOff x="0" y="0"/>
            <a:chExt cx="1633" cy="1345"/>
          </a:xfrm>
        </p:grpSpPr>
        <p:pic>
          <p:nvPicPr>
            <p:cNvPr id="32779" name="Picture 10" descr="01风车发电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633" cy="1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2780" name="Text Box 12"/>
            <p:cNvSpPr txBox="1">
              <a:spLocks noChangeArrowheads="1"/>
            </p:cNvSpPr>
            <p:nvPr/>
          </p:nvSpPr>
          <p:spPr bwMode="auto">
            <a:xfrm>
              <a:off x="544" y="1215"/>
              <a:ext cx="589" cy="1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b="1">
                  <a:solidFill>
                    <a:schemeClr val="tx2"/>
                  </a:solidFill>
                </a:rPr>
                <a:t>风能</a:t>
              </a:r>
            </a:p>
          </p:txBody>
        </p:sp>
      </p:grpSp>
      <p:grpSp>
        <p:nvGrpSpPr>
          <p:cNvPr id="32781" name="Group 13"/>
          <p:cNvGrpSpPr>
            <a:grpSpLocks/>
          </p:cNvGrpSpPr>
          <p:nvPr/>
        </p:nvGrpSpPr>
        <p:grpSpPr bwMode="auto">
          <a:xfrm>
            <a:off x="2085975" y="2241550"/>
            <a:ext cx="4749800" cy="4029075"/>
            <a:chOff x="0" y="0"/>
            <a:chExt cx="1668" cy="1385"/>
          </a:xfrm>
        </p:grpSpPr>
        <p:pic>
          <p:nvPicPr>
            <p:cNvPr id="32782" name="Picture 12" descr="羊八井地热温泉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668" cy="12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2783" name="Text Box 15"/>
            <p:cNvSpPr txBox="1">
              <a:spLocks noChangeArrowheads="1"/>
            </p:cNvSpPr>
            <p:nvPr/>
          </p:nvSpPr>
          <p:spPr bwMode="auto">
            <a:xfrm>
              <a:off x="386" y="1248"/>
              <a:ext cx="794" cy="1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b="1">
                  <a:solidFill>
                    <a:schemeClr val="tx2"/>
                  </a:solidFill>
                </a:rPr>
                <a:t>地热能</a:t>
              </a:r>
            </a:p>
          </p:txBody>
        </p:sp>
      </p:grpSp>
      <p:grpSp>
        <p:nvGrpSpPr>
          <p:cNvPr id="32784" name="Group 16"/>
          <p:cNvGrpSpPr>
            <a:grpSpLocks/>
          </p:cNvGrpSpPr>
          <p:nvPr/>
        </p:nvGrpSpPr>
        <p:grpSpPr bwMode="auto">
          <a:xfrm>
            <a:off x="2051050" y="2276475"/>
            <a:ext cx="4865688" cy="3965575"/>
            <a:chOff x="0" y="0"/>
            <a:chExt cx="1929" cy="1512"/>
          </a:xfrm>
        </p:grpSpPr>
        <p:pic>
          <p:nvPicPr>
            <p:cNvPr id="32785" name="Picture 17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929" cy="13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2786" name="Text Box 18"/>
            <p:cNvSpPr txBox="1">
              <a:spLocks noChangeArrowheads="1"/>
            </p:cNvSpPr>
            <p:nvPr/>
          </p:nvSpPr>
          <p:spPr bwMode="auto">
            <a:xfrm>
              <a:off x="589" y="1361"/>
              <a:ext cx="635" cy="15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b="1">
                  <a:solidFill>
                    <a:schemeClr val="tx2"/>
                  </a:solidFill>
                </a:rPr>
                <a:t>水能</a:t>
              </a:r>
            </a:p>
          </p:txBody>
        </p:sp>
      </p:grpSp>
      <p:pic>
        <p:nvPicPr>
          <p:cNvPr id="32787" name="Picture 9" descr="E:\李燃\教师教学用书\2012人教教师用书项目\ppt\物理\图标.pn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43875" y="142875"/>
            <a:ext cx="882650" cy="731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788" name="矩形 4"/>
          <p:cNvSpPr>
            <a:spLocks noChangeArrowheads="1"/>
          </p:cNvSpPr>
          <p:nvPr/>
        </p:nvSpPr>
        <p:spPr bwMode="auto">
          <a:xfrm>
            <a:off x="431800" y="411163"/>
            <a:ext cx="3455988" cy="588962"/>
          </a:xfrm>
          <a:prstGeom prst="rect">
            <a:avLst/>
          </a:prstGeom>
          <a:gradFill rotWithShape="1">
            <a:gsLst>
              <a:gs pos="0">
                <a:srgbClr val="2C5D98"/>
              </a:gs>
              <a:gs pos="80000">
                <a:srgbClr val="3C7BC7"/>
              </a:gs>
              <a:gs pos="100000">
                <a:srgbClr val="3A7CCB"/>
              </a:gs>
            </a:gsLst>
            <a:lin ang="5400000"/>
          </a:gradFill>
          <a:ln w="9525">
            <a:solidFill>
              <a:srgbClr val="4A7EBB"/>
            </a:solidFill>
            <a:miter lim="800000"/>
            <a:headEnd/>
            <a:tailEnd/>
          </a:ln>
          <a:effectLst>
            <a:outerShdw dist="23000" dir="5400000" algn="ctr" rotWithShape="0">
              <a:srgbClr val="000000">
                <a:alpha val="25000"/>
              </a:srgbClr>
            </a:outerShdw>
          </a:effectLst>
        </p:spPr>
        <p:txBody>
          <a:bodyPr>
            <a:spAutoFit/>
          </a:bodyPr>
          <a:lstStyle/>
          <a:p>
            <a:r>
              <a:rPr lang="zh-CN" altLang="en-US" sz="3200" b="1" dirty="0">
                <a:solidFill>
                  <a:srgbClr val="FFFFFF"/>
                </a:solidFill>
              </a:rPr>
              <a:t>三、能源的类型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extBox 3"/>
          <p:cNvSpPr txBox="1">
            <a:spLocks noChangeArrowheads="1"/>
          </p:cNvSpPr>
          <p:nvPr/>
        </p:nvSpPr>
        <p:spPr bwMode="auto">
          <a:xfrm>
            <a:off x="431800" y="688975"/>
            <a:ext cx="7885113" cy="1158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>
              <a:lnSpc>
                <a:spcPct val="125000"/>
              </a:lnSpc>
            </a:pPr>
            <a:r>
              <a:rPr lang="zh-CN" altLang="en-US" sz="2800" b="1" dirty="0">
                <a:latin typeface="Times New Roman" pitchFamily="18" charset="0"/>
              </a:rPr>
              <a:t>　　</a:t>
            </a:r>
            <a:r>
              <a:rPr lang="en-US" sz="2800" b="1" dirty="0">
                <a:latin typeface="Times New Roman" pitchFamily="18" charset="0"/>
              </a:rPr>
              <a:t>2</a:t>
            </a:r>
            <a:r>
              <a:rPr lang="zh-CN" altLang="en-US" sz="2800" b="1" dirty="0">
                <a:latin typeface="Times New Roman" pitchFamily="18" charset="0"/>
              </a:rPr>
              <a:t>．由一次能源经过加工得到的能源称为</a:t>
            </a:r>
            <a:r>
              <a:rPr lang="zh-CN" altLang="en-US" sz="2800" b="1" dirty="0">
                <a:solidFill>
                  <a:srgbClr val="C00000"/>
                </a:solidFill>
                <a:latin typeface="Times New Roman" pitchFamily="18" charset="0"/>
              </a:rPr>
              <a:t>二次能源</a:t>
            </a:r>
          </a:p>
        </p:txBody>
      </p:sp>
      <p:grpSp>
        <p:nvGrpSpPr>
          <p:cNvPr id="31747" name="Group 3"/>
          <p:cNvGrpSpPr>
            <a:grpSpLocks/>
          </p:cNvGrpSpPr>
          <p:nvPr/>
        </p:nvGrpSpPr>
        <p:grpSpPr bwMode="auto">
          <a:xfrm>
            <a:off x="755650" y="2420938"/>
            <a:ext cx="3203575" cy="3652837"/>
            <a:chOff x="0" y="0"/>
            <a:chExt cx="3528392" cy="4135716"/>
          </a:xfrm>
        </p:grpSpPr>
        <p:pic>
          <p:nvPicPr>
            <p:cNvPr id="31748" name="Picture 1" descr="E:\电子课件编制\19300026872967133222608702821_950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3528392" cy="35060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1749" name="TextBox 8"/>
            <p:cNvSpPr txBox="1">
              <a:spLocks noChangeArrowheads="1"/>
            </p:cNvSpPr>
            <p:nvPr/>
          </p:nvSpPr>
          <p:spPr bwMode="auto">
            <a:xfrm>
              <a:off x="575243" y="3600104"/>
              <a:ext cx="2232784" cy="5356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eaLnBrk="1" hangingPunct="1">
                <a:lnSpc>
                  <a:spcPct val="125000"/>
                </a:lnSpc>
              </a:pPr>
              <a:r>
                <a:rPr lang="zh-CN" altLang="en-US" b="1">
                  <a:solidFill>
                    <a:schemeClr val="tx2"/>
                  </a:solidFill>
                  <a:latin typeface="宋体" charset="-122"/>
                </a:rPr>
                <a:t>汽油、柴油</a:t>
              </a:r>
            </a:p>
          </p:txBody>
        </p:sp>
      </p:grpSp>
      <p:grpSp>
        <p:nvGrpSpPr>
          <p:cNvPr id="31750" name="Group 6"/>
          <p:cNvGrpSpPr>
            <a:grpSpLocks/>
          </p:cNvGrpSpPr>
          <p:nvPr/>
        </p:nvGrpSpPr>
        <p:grpSpPr bwMode="auto">
          <a:xfrm>
            <a:off x="4535488" y="3033713"/>
            <a:ext cx="4032250" cy="3151187"/>
            <a:chOff x="0" y="0"/>
            <a:chExt cx="4636800" cy="4080227"/>
          </a:xfrm>
        </p:grpSpPr>
        <p:pic>
          <p:nvPicPr>
            <p:cNvPr id="31751" name="Picture 3" descr="C:\Users\John\AppData\Roaming\Tencent\Users\76476908\QQ\WinTemp\RichOle\G0F0ZQ1ATW3TH1UTRHT18ZC.jpg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4636800" cy="324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1752" name="TextBox 14"/>
            <p:cNvSpPr txBox="1">
              <a:spLocks noChangeArrowheads="1"/>
            </p:cNvSpPr>
            <p:nvPr/>
          </p:nvSpPr>
          <p:spPr bwMode="auto">
            <a:xfrm>
              <a:off x="129611" y="3467679"/>
              <a:ext cx="4317336" cy="6125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 eaLnBrk="1" hangingPunct="1">
                <a:lnSpc>
                  <a:spcPct val="125000"/>
                </a:lnSpc>
              </a:pPr>
              <a:r>
                <a:rPr lang="zh-CN" altLang="en-US" b="1">
                  <a:solidFill>
                    <a:schemeClr val="tx2"/>
                  </a:solidFill>
                  <a:latin typeface="宋体" charset="-122"/>
                </a:rPr>
                <a:t>风力发电</a:t>
              </a:r>
            </a:p>
          </p:txBody>
        </p:sp>
      </p:grpSp>
      <p:grpSp>
        <p:nvGrpSpPr>
          <p:cNvPr id="31753" name="Group 9"/>
          <p:cNvGrpSpPr>
            <a:grpSpLocks/>
          </p:cNvGrpSpPr>
          <p:nvPr/>
        </p:nvGrpSpPr>
        <p:grpSpPr bwMode="auto">
          <a:xfrm>
            <a:off x="4594225" y="2493963"/>
            <a:ext cx="3614738" cy="3352800"/>
            <a:chOff x="0" y="0"/>
            <a:chExt cx="4636800" cy="3770619"/>
          </a:xfrm>
        </p:grpSpPr>
        <p:pic>
          <p:nvPicPr>
            <p:cNvPr id="31754" name="Picture 4" descr="C:\Users\John\AppData\Roaming\Tencent\Users\76476908\QQ\WinTemp\RichOle\QCBBH~WFXXE)UOJ_O3G545Y.jpg"/>
            <p:cNvPicPr>
              <a:picLocks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4636800" cy="324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1755" name="TextBox 13"/>
            <p:cNvSpPr txBox="1">
              <a:spLocks noChangeArrowheads="1"/>
            </p:cNvSpPr>
            <p:nvPr/>
          </p:nvSpPr>
          <p:spPr bwMode="auto">
            <a:xfrm>
              <a:off x="0" y="3238591"/>
              <a:ext cx="4608291" cy="5320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 eaLnBrk="1" hangingPunct="1">
                <a:lnSpc>
                  <a:spcPct val="125000"/>
                </a:lnSpc>
              </a:pPr>
              <a:r>
                <a:rPr lang="zh-CN" altLang="en-US" b="1">
                  <a:solidFill>
                    <a:schemeClr val="tx2"/>
                  </a:solidFill>
                  <a:latin typeface="宋体" charset="-122"/>
                </a:rPr>
                <a:t>水力发电</a:t>
              </a:r>
            </a:p>
          </p:txBody>
        </p:sp>
      </p:grpSp>
      <p:grpSp>
        <p:nvGrpSpPr>
          <p:cNvPr id="31756" name="Group 12"/>
          <p:cNvGrpSpPr>
            <a:grpSpLocks/>
          </p:cNvGrpSpPr>
          <p:nvPr/>
        </p:nvGrpSpPr>
        <p:grpSpPr bwMode="auto">
          <a:xfrm>
            <a:off x="4657725" y="3106738"/>
            <a:ext cx="3124200" cy="2921000"/>
            <a:chOff x="0" y="0"/>
            <a:chExt cx="4636800" cy="3866103"/>
          </a:xfrm>
        </p:grpSpPr>
        <p:pic>
          <p:nvPicPr>
            <p:cNvPr id="31757" name="Picture 5" descr="C:\Users\John\AppData\Roaming\Tencent\Users\76476908\QQ\WinTemp\RichOle\OK06IITAT)T`K8W_[W~2YEG.jpg"/>
            <p:cNvPicPr>
              <a:picLocks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4636800" cy="324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1758" name="TextBox 16"/>
            <p:cNvSpPr txBox="1">
              <a:spLocks noChangeArrowheads="1"/>
            </p:cNvSpPr>
            <p:nvPr/>
          </p:nvSpPr>
          <p:spPr bwMode="auto">
            <a:xfrm>
              <a:off x="11780" y="3239963"/>
              <a:ext cx="4613240" cy="6261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 eaLnBrk="1" hangingPunct="1">
                <a:lnSpc>
                  <a:spcPct val="125000"/>
                </a:lnSpc>
              </a:pPr>
              <a:r>
                <a:rPr lang="zh-CN" altLang="en-US" b="1">
                  <a:solidFill>
                    <a:schemeClr val="tx2"/>
                  </a:solidFill>
                  <a:latin typeface="宋体" charset="-122"/>
                </a:rPr>
                <a:t>太阳能发电</a:t>
              </a:r>
            </a:p>
          </p:txBody>
        </p:sp>
      </p:grpSp>
      <p:grpSp>
        <p:nvGrpSpPr>
          <p:cNvPr id="31759" name="Group 15"/>
          <p:cNvGrpSpPr>
            <a:grpSpLocks/>
          </p:cNvGrpSpPr>
          <p:nvPr/>
        </p:nvGrpSpPr>
        <p:grpSpPr bwMode="auto">
          <a:xfrm>
            <a:off x="4462463" y="2457450"/>
            <a:ext cx="4071937" cy="3548063"/>
            <a:chOff x="0" y="0"/>
            <a:chExt cx="4636800" cy="3737971"/>
          </a:xfrm>
        </p:grpSpPr>
        <p:pic>
          <p:nvPicPr>
            <p:cNvPr id="31760" name="Picture 6" descr="E:\电子课件编制\19300001338703133177746479448.jpg"/>
            <p:cNvPicPr>
              <a:picLocks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4636800" cy="324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1761" name="TextBox 17"/>
            <p:cNvSpPr txBox="1">
              <a:spLocks noChangeArrowheads="1"/>
            </p:cNvSpPr>
            <p:nvPr/>
          </p:nvSpPr>
          <p:spPr bwMode="auto">
            <a:xfrm>
              <a:off x="12654" y="3239575"/>
              <a:ext cx="4611492" cy="4983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 eaLnBrk="1" hangingPunct="1">
                <a:lnSpc>
                  <a:spcPct val="125000"/>
                </a:lnSpc>
              </a:pPr>
              <a:r>
                <a:rPr lang="zh-CN" altLang="en-US" b="1">
                  <a:solidFill>
                    <a:schemeClr val="tx2"/>
                  </a:solidFill>
                  <a:latin typeface="宋体" charset="-122"/>
                </a:rPr>
                <a:t>地热发电</a:t>
              </a:r>
            </a:p>
          </p:txBody>
        </p:sp>
      </p:grpSp>
      <p:pic>
        <p:nvPicPr>
          <p:cNvPr id="31762" name="Picture 9" descr="E:\李燃\教师教学用书\2012人教教师用书项目\ppt\物理\图标.pn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43875" y="142875"/>
            <a:ext cx="882650" cy="731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第一PPT模板网-WWW.1PPT.COM">
  <a:themeElements>
    <a:clrScheme name="Office 主题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 主题">
      <a:majorFont>
        <a:latin typeface="Calibri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charset="0"/>
          <a:buNone/>
          <a:tabLst/>
          <a:defRPr kumimoji="0" lang="zh-CN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宋体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charset="0"/>
          <a:buNone/>
          <a:tabLst/>
          <a:defRPr kumimoji="0" lang="zh-CN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宋体" charset="-122"/>
          </a:defRPr>
        </a:defPPr>
      </a:lstStyle>
    </a:lnDef>
  </a:objectDefaults>
  <a:extraClrSchemeLst>
    <a:extraClrScheme>
      <a:clrScheme name="Office 主题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第一PPT模板网-WWW.1PPT.COM  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267</TotalTime>
  <Pages>0</Pages>
  <Words>854</Words>
  <Characters>0</Characters>
  <Application>Microsoft Office PowerPoint</Application>
  <DocSecurity>0</DocSecurity>
  <PresentationFormat>全屏显示(4:3)</PresentationFormat>
  <Lines>0</Lines>
  <Paragraphs>112</Paragraphs>
  <Slides>17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17</vt:i4>
      </vt:variant>
    </vt:vector>
  </HeadingPairs>
  <TitlesOfParts>
    <vt:vector size="24" baseType="lpstr">
      <vt:lpstr>Arial</vt:lpstr>
      <vt:lpstr>宋体</vt:lpstr>
      <vt:lpstr>Calibri</vt:lpstr>
      <vt:lpstr>楷体_GB2312</vt:lpstr>
      <vt:lpstr>Times New Roman</vt:lpstr>
      <vt:lpstr>第一PPT模板网-WWW.1PPT.COM</vt:lpstr>
      <vt:lpstr>第一PPT模板网-WWW.1PPT.COM  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CharactersWithSpaces>0</CharactersWithSpaces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subject>第一PPT模板网-WWW.1PPT.COM</dc:subject>
  <dc:creator>第一PPT模板网-WWW.1PPT.COM</dc:creator>
  <cp:keywords>第一PPT模板网-WWW.1PPT.COM</cp:keywords>
  <dcterms:created xsi:type="dcterms:W3CDTF">2012-04-02T08:15:09Z</dcterms:created>
  <dcterms:modified xsi:type="dcterms:W3CDTF">2017-12-07T01:45:12Z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2052-9.1.0.4047</vt:lpwstr>
  </property>
</Properties>
</file>