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1" r:id="rId2"/>
  </p:sldMasterIdLst>
  <p:sldIdLst>
    <p:sldId id="258" r:id="rId3"/>
    <p:sldId id="259" r:id="rId4"/>
    <p:sldId id="282" r:id="rId5"/>
    <p:sldId id="283" r:id="rId6"/>
    <p:sldId id="289" r:id="rId7"/>
    <p:sldId id="290" r:id="rId8"/>
    <p:sldId id="291" r:id="rId9"/>
    <p:sldId id="260" r:id="rId10"/>
    <p:sldId id="296" r:id="rId11"/>
    <p:sldId id="266" r:id="rId12"/>
    <p:sldId id="292" r:id="rId13"/>
    <p:sldId id="261" r:id="rId14"/>
    <p:sldId id="270" r:id="rId15"/>
    <p:sldId id="284" r:id="rId16"/>
    <p:sldId id="285" r:id="rId17"/>
    <p:sldId id="293" r:id="rId18"/>
    <p:sldId id="274" r:id="rId19"/>
    <p:sldId id="294" r:id="rId20"/>
    <p:sldId id="271" r:id="rId21"/>
    <p:sldId id="272" r:id="rId22"/>
    <p:sldId id="262" r:id="rId23"/>
    <p:sldId id="264" r:id="rId24"/>
    <p:sldId id="295" r:id="rId25"/>
    <p:sldId id="297" r:id="rId26"/>
  </p:sldIdLst>
  <p:sldSz cx="9144000" cy="5143500" type="screen16x9"/>
  <p:notesSz cx="7104063" cy="10234613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1AF00"/>
    <a:srgbClr val="00A6AD"/>
    <a:srgbClr val="C716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102" y="-7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677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952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970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475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3048550" y="1029326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326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528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536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544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420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128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62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pPr/>
              <a:t>2019/11/26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2019/11/26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370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file:///J:\&#20154;&#25945;&#29289;&#29702;&#20061;&#19978;&#20316;&#19994;&#26412;PPT&#21644;word\&#27491;&#25991;PPT\&#31532;&#21313;&#22235;&#31456;&#12288;&#20869;&#33021;&#30340;&#21033;&#29992;\ZJ2.TI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file:///J:\&#20154;&#25945;&#29289;&#29702;&#20061;&#19978;&#20316;&#19994;&#26412;PPT&#21644;word\&#27491;&#25991;PPT\&#31532;&#21313;&#22235;&#31456;&#12288;&#20869;&#33021;&#30340;&#21033;&#29992;\8RD23.EPS" TargetMode="External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file:///J:\&#20154;&#25945;&#29289;&#29702;&#20061;&#19978;&#20316;&#19994;&#26412;PPT&#21644;word\&#27491;&#25991;PPT\&#31532;&#21313;&#22235;&#31456;&#12288;&#20869;&#33021;&#30340;&#21033;&#29992;\14-3-5.EPS" TargetMode="External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5RJZ9.EPS" TargetMode="External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HM14.eps" TargetMode="External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file:///J:\&#20154;&#25945;&#29289;&#29702;&#20061;&#19978;&#20316;&#19994;&#26412;PPT&#21644;word\&#27491;&#25991;PPT\&#31532;&#21313;&#22235;&#31456;&#12288;&#20869;&#33021;&#30340;&#21033;&#29992;\18RB24.EPS" TargetMode="External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ZJ1.TI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8RD21.EPS" TargetMode="External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1496872" y="1589192"/>
            <a:ext cx="6096862" cy="68480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sz="4000" b="1" dirty="0"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4000" b="1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4000" b="1" dirty="0"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Rectangle 5"/>
          <p:cNvSpPr/>
          <p:nvPr/>
        </p:nvSpPr>
        <p:spPr>
          <a:xfrm>
            <a:off x="816078" y="10961"/>
            <a:ext cx="3729226" cy="500137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sz="2800" b="1" dirty="0" smtClean="0">
                <a:latin typeface="微软雅黑" panose="020B0503020204020204" charset="-122"/>
                <a:ea typeface="微软雅黑" panose="020B0503020204020204" charset="-122"/>
              </a:rPr>
              <a:t>第十四章　内能的利用</a:t>
            </a:r>
            <a:endParaRPr sz="2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952286" y="3894168"/>
            <a:ext cx="5186035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84671" y="21314"/>
            <a:ext cx="4905830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3856" y="874239"/>
            <a:ext cx="8214259" cy="378565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．有关能量守恒定律，下列说法错误的是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23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．能量守恒定律只适用于机械能与内能的相互转化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．只要有能的转化和转移，就一定遵循能量守恒定律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．能量守恒定律是人们认识自然和利用自然的有力武器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．任何一种形式的能在转化为其他形式能的过程中，消耗多少某种形式的能量，就能得到多少其他形式的能量，而能的总量保持不变</a:t>
            </a:r>
          </a:p>
        </p:txBody>
      </p:sp>
      <p:sp>
        <p:nvSpPr>
          <p:cNvPr id="12" name="Rectangle 51"/>
          <p:cNvSpPr>
            <a:spLocks noChangeArrowheads="1"/>
          </p:cNvSpPr>
          <p:nvPr/>
        </p:nvSpPr>
        <p:spPr bwMode="auto">
          <a:xfrm>
            <a:off x="6201162" y="1028699"/>
            <a:ext cx="255119" cy="3462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+mn-ea"/>
              </a:rPr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84671" y="21314"/>
            <a:ext cx="4905830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3856" y="885781"/>
            <a:ext cx="8214259" cy="272382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．“永动机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至今没有创造成功，其原因是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23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．科学技术还不够先进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．机器不能对外输出能量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．违背了能量守恒定律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．机器只能转移能量，不能转化能量</a:t>
            </a:r>
          </a:p>
        </p:txBody>
      </p:sp>
      <p:sp>
        <p:nvSpPr>
          <p:cNvPr id="4" name="Rectangle 59"/>
          <p:cNvSpPr>
            <a:spLocks noChangeArrowheads="1"/>
          </p:cNvSpPr>
          <p:nvPr/>
        </p:nvSpPr>
        <p:spPr bwMode="auto">
          <a:xfrm>
            <a:off x="6488767" y="1038844"/>
            <a:ext cx="255119" cy="3462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+mn-ea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400050" y="1208502"/>
            <a:ext cx="8062810" cy="3808735"/>
            <a:chOff x="533400" y="1611336"/>
            <a:chExt cx="10750412" cy="5078313"/>
          </a:xfrm>
        </p:grpSpPr>
        <p:sp>
          <p:nvSpPr>
            <p:cNvPr id="6145" name="Rectangle 1"/>
            <p:cNvSpPr>
              <a:spLocks noChangeArrowheads="1"/>
            </p:cNvSpPr>
            <p:nvPr/>
          </p:nvSpPr>
          <p:spPr bwMode="auto">
            <a:xfrm>
              <a:off x="533400" y="1611336"/>
              <a:ext cx="10617199" cy="5078313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10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．如图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14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所示是德州开发区使用的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风光互补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景观照明灯。它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头顶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小风扇，“肩扛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光电池板，“腰挎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照明灯，“脚踩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蓄电池。下列解释合理的是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A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．光电池板将电能转化为光能</a:t>
              </a:r>
            </a:p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B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．照明灯将内能转化为电能</a:t>
              </a:r>
            </a:p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C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．小风扇利用风力发电，将机械能转化为电能</a:t>
              </a:r>
            </a:p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D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．蓄电池夜晚放电，将电能转化为化学能</a:t>
              </a:r>
            </a:p>
          </p:txBody>
        </p:sp>
        <p:pic>
          <p:nvPicPr>
            <p:cNvPr id="24577" name="Picture 1" descr="J:\人教物理九上作业本PPT和word\正文PPT\第十四章　内能的利用\ZJ2.TIF"/>
            <p:cNvPicPr>
              <a:picLocks noChangeAspect="1" noChangeArrowheads="1"/>
            </p:cNvPicPr>
            <p:nvPr/>
          </p:nvPicPr>
          <p:blipFill>
            <a:blip r:embed="rId2" r:link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66811" y="3733635"/>
              <a:ext cx="1955800" cy="2046767"/>
            </a:xfrm>
            <a:prstGeom prst="rect">
              <a:avLst/>
            </a:prstGeom>
            <a:noFill/>
          </p:spPr>
        </p:pic>
        <p:sp>
          <p:nvSpPr>
            <p:cNvPr id="24579" name="Rectangle 3"/>
            <p:cNvSpPr>
              <a:spLocks noChangeArrowheads="1"/>
            </p:cNvSpPr>
            <p:nvPr/>
          </p:nvSpPr>
          <p:spPr bwMode="auto">
            <a:xfrm>
              <a:off x="8857507" y="5816993"/>
              <a:ext cx="2426305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图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14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3 </a:t>
              </a:r>
            </a:p>
          </p:txBody>
        </p:sp>
      </p:grpSp>
      <p:sp>
        <p:nvSpPr>
          <p:cNvPr id="23557" name="Rectangle 5"/>
          <p:cNvSpPr/>
          <p:nvPr/>
        </p:nvSpPr>
        <p:spPr>
          <a:xfrm>
            <a:off x="284195" y="21314"/>
            <a:ext cx="4905830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2864" y="711041"/>
            <a:ext cx="3530918" cy="528638"/>
            <a:chOff x="423" y="1415"/>
            <a:chExt cx="7414" cy="1110"/>
          </a:xfrm>
        </p:grpSpPr>
        <p:pic>
          <p:nvPicPr>
            <p:cNvPr id="6" name="图片 5" descr="图标-04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3" y="1415"/>
              <a:ext cx="7414" cy="1110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1176" y="1625"/>
              <a:ext cx="4679" cy="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 algn="l"/>
              <a:r>
                <a:rPr lang="en-US" altLang="zh-CN" sz="21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新魏" panose="02010800040101010101" charset="-122"/>
                  <a:ea typeface="华文新魏" panose="02010800040101010101" charset="-122"/>
                  <a:sym typeface="+mn-ea"/>
                </a:rPr>
                <a:t>B规律方法综合练</a:t>
              </a:r>
            </a:p>
          </p:txBody>
        </p:sp>
      </p:grpSp>
      <p:sp>
        <p:nvSpPr>
          <p:cNvPr id="8" name="Rectangle 60"/>
          <p:cNvSpPr>
            <a:spLocks noChangeArrowheads="1"/>
          </p:cNvSpPr>
          <p:nvPr/>
        </p:nvSpPr>
        <p:spPr bwMode="auto">
          <a:xfrm>
            <a:off x="6213364" y="2415611"/>
            <a:ext cx="255119" cy="3462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+mn-ea"/>
              </a:rPr>
              <a:t>C</a:t>
            </a:r>
            <a:endParaRPr lang="en-US" altLang="zh-CN" sz="1800" b="1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84671" y="21314"/>
            <a:ext cx="4905830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450872" y="891673"/>
            <a:ext cx="8179520" cy="378565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．电风扇通电后，扇叶旋转，一段时间后，电动机外壳的温度升高。下列关于能量转化和守恒的说法中正确的是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23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．电能全部转化为机械能，总的能量守恒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．电能一部分转化为机械能，另一部分转化为内能，总的能量守恒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．电能全部转化为内能，总的能量守恒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．电能转化为机械能和内能，机械能守恒</a:t>
            </a:r>
          </a:p>
        </p:txBody>
      </p:sp>
      <p:sp>
        <p:nvSpPr>
          <p:cNvPr id="8" name="Rectangle 60"/>
          <p:cNvSpPr>
            <a:spLocks noChangeArrowheads="1"/>
          </p:cNvSpPr>
          <p:nvPr/>
        </p:nvSpPr>
        <p:spPr bwMode="auto">
          <a:xfrm>
            <a:off x="7164997" y="1555566"/>
            <a:ext cx="255119" cy="3462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+mn-ea"/>
              </a:rPr>
              <a:t>B</a:t>
            </a:r>
            <a:endParaRPr lang="en-US" altLang="zh-CN" sz="1800" b="1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40728" y="696115"/>
            <a:ext cx="7865072" cy="4339650"/>
            <a:chOff x="587638" y="928153"/>
            <a:chExt cx="10486762" cy="5786200"/>
          </a:xfrm>
        </p:grpSpPr>
        <p:sp>
          <p:nvSpPr>
            <p:cNvPr id="20482" name="Rectangle 2"/>
            <p:cNvSpPr>
              <a:spLocks noChangeArrowheads="1"/>
            </p:cNvSpPr>
            <p:nvPr/>
          </p:nvSpPr>
          <p:spPr bwMode="auto">
            <a:xfrm>
              <a:off x="587638" y="928153"/>
              <a:ext cx="10486762" cy="5786200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2300" b="1" dirty="0">
                  <a:latin typeface="宋体" pitchFamily="2" charset="-122"/>
                  <a:ea typeface="宋体" pitchFamily="2" charset="-122"/>
                </a:rPr>
                <a:t>12</a:t>
              </a:r>
              <a:r>
                <a:rPr lang="zh-CN" altLang="en-US" sz="2300" b="1" dirty="0">
                  <a:latin typeface="宋体" pitchFamily="2" charset="-122"/>
                  <a:ea typeface="宋体" pitchFamily="2" charset="-122"/>
                </a:rPr>
                <a:t>．如图</a:t>
              </a:r>
              <a:r>
                <a:rPr lang="en-US" sz="2300" b="1" dirty="0">
                  <a:latin typeface="宋体" pitchFamily="2" charset="-122"/>
                  <a:ea typeface="宋体" pitchFamily="2" charset="-122"/>
                </a:rPr>
                <a:t>14</a:t>
              </a:r>
              <a:r>
                <a:rPr lang="zh-CN" altLang="en-US" sz="2300" b="1" dirty="0">
                  <a:latin typeface="宋体" pitchFamily="2" charset="-122"/>
                  <a:ea typeface="宋体" pitchFamily="2" charset="-122"/>
                </a:rPr>
                <a:t>－</a:t>
              </a:r>
              <a:r>
                <a:rPr lang="en-US" sz="2300" b="1" dirty="0">
                  <a:latin typeface="宋体" pitchFamily="2" charset="-122"/>
                  <a:ea typeface="宋体" pitchFamily="2" charset="-122"/>
                </a:rPr>
                <a:t>3</a:t>
              </a:r>
              <a:r>
                <a:rPr lang="zh-CN" altLang="en-US" sz="2300" b="1" dirty="0">
                  <a:latin typeface="宋体" pitchFamily="2" charset="-122"/>
                  <a:ea typeface="宋体" pitchFamily="2" charset="-122"/>
                </a:rPr>
                <a:t>－</a:t>
              </a:r>
              <a:r>
                <a:rPr lang="en-US" sz="2300" b="1" dirty="0">
                  <a:latin typeface="宋体" pitchFamily="2" charset="-122"/>
                  <a:ea typeface="宋体" pitchFamily="2" charset="-122"/>
                </a:rPr>
                <a:t>4</a:t>
              </a:r>
              <a:r>
                <a:rPr lang="zh-CN" altLang="en-US" sz="2300" b="1" dirty="0">
                  <a:latin typeface="宋体" pitchFamily="2" charset="-122"/>
                  <a:ea typeface="宋体" pitchFamily="2" charset="-122"/>
                </a:rPr>
                <a:t>所示，小球在</a:t>
              </a:r>
              <a:r>
                <a:rPr lang="en-US" sz="2300" b="1" i="1" dirty="0">
                  <a:latin typeface="宋体" pitchFamily="2" charset="-122"/>
                  <a:ea typeface="宋体" pitchFamily="2" charset="-122"/>
                </a:rPr>
                <a:t>A</a:t>
              </a:r>
              <a:r>
                <a:rPr lang="zh-CN" altLang="en-US" sz="2300" b="1" dirty="0">
                  <a:latin typeface="宋体" pitchFamily="2" charset="-122"/>
                  <a:ea typeface="宋体" pitchFamily="2" charset="-122"/>
                </a:rPr>
                <a:t>点由静止开始释放，向右侧摆动。</a:t>
              </a:r>
              <a:r>
                <a:rPr lang="en-US" sz="2300" b="1" i="1" dirty="0">
                  <a:latin typeface="宋体" pitchFamily="2" charset="-122"/>
                  <a:ea typeface="宋体" pitchFamily="2" charset="-122"/>
                </a:rPr>
                <a:t>B</a:t>
              </a:r>
              <a:r>
                <a:rPr lang="zh-CN" altLang="en-US" sz="2300" b="1" dirty="0">
                  <a:latin typeface="宋体" pitchFamily="2" charset="-122"/>
                  <a:ea typeface="宋体" pitchFamily="2" charset="-122"/>
                </a:rPr>
                <a:t>点是小球摆动的最低点，</a:t>
              </a:r>
              <a:r>
                <a:rPr lang="en-US" sz="2300" b="1" i="1" dirty="0">
                  <a:latin typeface="宋体" pitchFamily="2" charset="-122"/>
                  <a:ea typeface="宋体" pitchFamily="2" charset="-122"/>
                </a:rPr>
                <a:t>C</a:t>
              </a:r>
              <a:r>
                <a:rPr lang="zh-CN" altLang="en-US" sz="2300" b="1" dirty="0">
                  <a:latin typeface="宋体" pitchFamily="2" charset="-122"/>
                  <a:ea typeface="宋体" pitchFamily="2" charset="-122"/>
                </a:rPr>
                <a:t>点是小球摆到右侧的最高点，且</a:t>
              </a:r>
              <a:r>
                <a:rPr lang="en-US" sz="2300" b="1" i="1" dirty="0">
                  <a:latin typeface="宋体" pitchFamily="2" charset="-122"/>
                  <a:ea typeface="宋体" pitchFamily="2" charset="-122"/>
                </a:rPr>
                <a:t>A</a:t>
              </a:r>
              <a:r>
                <a:rPr lang="zh-CN" altLang="en-US" sz="2300" b="1" dirty="0">
                  <a:latin typeface="宋体" pitchFamily="2" charset="-122"/>
                  <a:ea typeface="宋体" pitchFamily="2" charset="-122"/>
                </a:rPr>
                <a:t>、</a:t>
              </a:r>
              <a:r>
                <a:rPr lang="en-US" sz="2300" b="1" i="1" dirty="0">
                  <a:latin typeface="宋体" pitchFamily="2" charset="-122"/>
                  <a:ea typeface="宋体" pitchFamily="2" charset="-122"/>
                </a:rPr>
                <a:t>C</a:t>
              </a:r>
              <a:r>
                <a:rPr lang="zh-CN" altLang="en-US" sz="2300" b="1" dirty="0">
                  <a:latin typeface="宋体" pitchFamily="2" charset="-122"/>
                  <a:ea typeface="宋体" pitchFamily="2" charset="-122"/>
                </a:rPr>
                <a:t>两点到</a:t>
              </a:r>
              <a:r>
                <a:rPr lang="en-US" sz="2300" b="1" i="1" dirty="0">
                  <a:latin typeface="宋体" pitchFamily="2" charset="-122"/>
                  <a:ea typeface="宋体" pitchFamily="2" charset="-122"/>
                </a:rPr>
                <a:t>B</a:t>
              </a:r>
              <a:r>
                <a:rPr lang="zh-CN" altLang="en-US" sz="2300" b="1" dirty="0">
                  <a:latin typeface="宋体" pitchFamily="2" charset="-122"/>
                  <a:ea typeface="宋体" pitchFamily="2" charset="-122"/>
                </a:rPr>
                <a:t>点的竖直距离</a:t>
              </a:r>
              <a:r>
                <a:rPr lang="en-US" sz="2300" b="1" i="1" dirty="0" err="1">
                  <a:latin typeface="宋体" pitchFamily="2" charset="-122"/>
                  <a:ea typeface="宋体" pitchFamily="2" charset="-122"/>
                </a:rPr>
                <a:t>h</a:t>
              </a:r>
              <a:r>
                <a:rPr lang="en-US" sz="2300" b="1" i="1" baseline="-25000" dirty="0" err="1">
                  <a:latin typeface="宋体" pitchFamily="2" charset="-122"/>
                  <a:ea typeface="宋体" pitchFamily="2" charset="-122"/>
                </a:rPr>
                <a:t>A</a:t>
              </a:r>
              <a:r>
                <a:rPr lang="en-US" sz="2300" b="1" dirty="0">
                  <a:latin typeface="宋体" pitchFamily="2" charset="-122"/>
                  <a:ea typeface="宋体" pitchFamily="2" charset="-122"/>
                </a:rPr>
                <a:t>&gt;</a:t>
              </a:r>
              <a:r>
                <a:rPr lang="en-US" sz="2300" b="1" i="1" dirty="0" err="1">
                  <a:latin typeface="宋体" pitchFamily="2" charset="-122"/>
                  <a:ea typeface="宋体" pitchFamily="2" charset="-122"/>
                </a:rPr>
                <a:t>h</a:t>
              </a:r>
              <a:r>
                <a:rPr lang="en-US" sz="2300" b="1" i="1" baseline="-25000" dirty="0" err="1">
                  <a:latin typeface="宋体" pitchFamily="2" charset="-122"/>
                  <a:ea typeface="宋体" pitchFamily="2" charset="-122"/>
                </a:rPr>
                <a:t>C</a:t>
              </a:r>
              <a:r>
                <a:rPr lang="zh-CN" altLang="en-US" sz="2300" b="1" dirty="0">
                  <a:latin typeface="宋体" pitchFamily="2" charset="-122"/>
                  <a:ea typeface="宋体" pitchFamily="2" charset="-122"/>
                </a:rPr>
                <a:t>。在小球从</a:t>
              </a:r>
              <a:r>
                <a:rPr lang="en-US" sz="2300" b="1" i="1" dirty="0">
                  <a:latin typeface="宋体" pitchFamily="2" charset="-122"/>
                  <a:ea typeface="宋体" pitchFamily="2" charset="-122"/>
                </a:rPr>
                <a:t>B</a:t>
              </a:r>
              <a:r>
                <a:rPr lang="zh-CN" altLang="en-US" sz="2300" b="1" dirty="0">
                  <a:latin typeface="宋体" pitchFamily="2" charset="-122"/>
                  <a:ea typeface="宋体" pitchFamily="2" charset="-122"/>
                </a:rPr>
                <a:t>点摆动到</a:t>
              </a:r>
              <a:r>
                <a:rPr lang="en-US" sz="2300" b="1" i="1" dirty="0">
                  <a:latin typeface="宋体" pitchFamily="2" charset="-122"/>
                  <a:ea typeface="宋体" pitchFamily="2" charset="-122"/>
                </a:rPr>
                <a:t>C</a:t>
              </a:r>
              <a:r>
                <a:rPr lang="zh-CN" altLang="en-US" sz="2300" b="1" dirty="0">
                  <a:latin typeface="宋体" pitchFamily="2" charset="-122"/>
                  <a:ea typeface="宋体" pitchFamily="2" charset="-122"/>
                </a:rPr>
                <a:t>点的过程中，下列说法正确的是</a:t>
              </a:r>
              <a:r>
                <a:rPr lang="en-US" sz="2300" b="1" dirty="0">
                  <a:latin typeface="宋体" pitchFamily="2" charset="-122"/>
                  <a:ea typeface="宋体" pitchFamily="2" charset="-122"/>
                </a:rPr>
                <a:t>(</a:t>
              </a:r>
              <a:r>
                <a:rPr lang="zh-CN" altLang="en-US" sz="2300" b="1" dirty="0">
                  <a:latin typeface="宋体" pitchFamily="2" charset="-122"/>
                  <a:ea typeface="宋体" pitchFamily="2" charset="-122"/>
                </a:rPr>
                <a:t>　　</a:t>
              </a:r>
              <a:r>
                <a:rPr lang="en-US" sz="2300" b="1" dirty="0">
                  <a:latin typeface="宋体" pitchFamily="2" charset="-122"/>
                  <a:ea typeface="宋体" pitchFamily="2" charset="-122"/>
                </a:rPr>
                <a:t>)</a:t>
              </a:r>
            </a:p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A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．小球运动状态保持不变</a:t>
              </a:r>
            </a:p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B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．小球的机械能总量逐渐变小</a:t>
              </a:r>
            </a:p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C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．绳的拉力对小球做了功</a:t>
              </a:r>
            </a:p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D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．小球的动能全部转化为重力势能</a:t>
              </a:r>
            </a:p>
          </p:txBody>
        </p:sp>
        <p:pic>
          <p:nvPicPr>
            <p:cNvPr id="22529" name="Picture 1" descr="J:\人教物理九上作业本PPT和word\正文PPT\第十四章　内能的利用\8RD23.EPS"/>
            <p:cNvPicPr>
              <a:picLocks noChangeAspect="1" noChangeArrowheads="1"/>
            </p:cNvPicPr>
            <p:nvPr/>
          </p:nvPicPr>
          <p:blipFill>
            <a:blip r:embed="rId2" r:link="rId3"/>
            <a:srcRect/>
            <a:stretch>
              <a:fillRect/>
            </a:stretch>
          </p:blipFill>
          <p:spPr bwMode="auto">
            <a:xfrm>
              <a:off x="7238999" y="3568700"/>
              <a:ext cx="2146479" cy="1524000"/>
            </a:xfrm>
            <a:prstGeom prst="rect">
              <a:avLst/>
            </a:prstGeom>
            <a:noFill/>
          </p:spPr>
        </p:pic>
        <p:sp>
          <p:nvSpPr>
            <p:cNvPr id="22531" name="Rectangle 3"/>
            <p:cNvSpPr>
              <a:spLocks noChangeArrowheads="1"/>
            </p:cNvSpPr>
            <p:nvPr/>
          </p:nvSpPr>
          <p:spPr bwMode="auto">
            <a:xfrm>
              <a:off x="7277100" y="5094908"/>
              <a:ext cx="2426305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图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14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4 </a:t>
              </a:r>
            </a:p>
          </p:txBody>
        </p:sp>
      </p:grpSp>
      <p:sp>
        <p:nvSpPr>
          <p:cNvPr id="23557" name="Rectangle 5"/>
          <p:cNvSpPr/>
          <p:nvPr/>
        </p:nvSpPr>
        <p:spPr>
          <a:xfrm>
            <a:off x="284671" y="21314"/>
            <a:ext cx="4905830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Rectangle 59"/>
          <p:cNvSpPr>
            <a:spLocks noChangeArrowheads="1"/>
          </p:cNvSpPr>
          <p:nvPr/>
        </p:nvSpPr>
        <p:spPr bwMode="auto">
          <a:xfrm>
            <a:off x="4859710" y="2391446"/>
            <a:ext cx="255119" cy="346249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+mn-ea"/>
              </a:rPr>
              <a:t>B</a:t>
            </a:r>
            <a:endParaRPr lang="en-US" altLang="zh-CN" sz="1800" b="1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05102" y="672476"/>
            <a:ext cx="8156191" cy="4339650"/>
            <a:chOff x="540136" y="896634"/>
            <a:chExt cx="10874921" cy="5786201"/>
          </a:xfrm>
        </p:grpSpPr>
        <p:sp>
          <p:nvSpPr>
            <p:cNvPr id="20482" name="Rectangle 2"/>
            <p:cNvSpPr>
              <a:spLocks noChangeArrowheads="1"/>
            </p:cNvSpPr>
            <p:nvPr/>
          </p:nvSpPr>
          <p:spPr bwMode="auto">
            <a:xfrm>
              <a:off x="540136" y="896634"/>
              <a:ext cx="10874921" cy="5786201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13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．如图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14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5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所示是某科技馆的一台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永动机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，它由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5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根轻杆和转轴构成，轻杆的末端装有形状记忆合金制成的叶片，进入热水后因叶片伸展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划水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而转动，离开热水后形状记忆合金迅速复原。关于该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永动机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，下列说法正确的是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 )</a:t>
              </a:r>
            </a:p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A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．科技发展制造出了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永动机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endPara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B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．转动会使水温升得更高</a:t>
              </a:r>
            </a:p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C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．记忆合金是一种新型化合物</a:t>
              </a:r>
            </a:p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D. 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水的内能转化为转轮的机械能</a:t>
              </a:r>
            </a:p>
          </p:txBody>
        </p:sp>
        <p:pic>
          <p:nvPicPr>
            <p:cNvPr id="20481" name="Picture 1" descr="J:\人教物理九上作业本PPT和word\正文PPT\第十四章　内能的利用\14-3-5.EPS"/>
            <p:cNvPicPr>
              <a:picLocks noChangeAspect="1" noChangeArrowheads="1"/>
            </p:cNvPicPr>
            <p:nvPr/>
          </p:nvPicPr>
          <p:blipFill>
            <a:blip r:embed="rId2" r:link="rId3"/>
            <a:srcRect/>
            <a:stretch>
              <a:fillRect/>
            </a:stretch>
          </p:blipFill>
          <p:spPr bwMode="auto">
            <a:xfrm>
              <a:off x="7341425" y="3822040"/>
              <a:ext cx="2452511" cy="2006600"/>
            </a:xfrm>
            <a:prstGeom prst="rect">
              <a:avLst/>
            </a:prstGeom>
            <a:noFill/>
          </p:spPr>
        </p:pic>
        <p:sp>
          <p:nvSpPr>
            <p:cNvPr id="20483" name="Rectangle 3"/>
            <p:cNvSpPr>
              <a:spLocks noChangeArrowheads="1"/>
            </p:cNvSpPr>
            <p:nvPr/>
          </p:nvSpPr>
          <p:spPr bwMode="auto">
            <a:xfrm>
              <a:off x="7404101" y="5847424"/>
              <a:ext cx="2426305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图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14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5 </a:t>
              </a:r>
            </a:p>
          </p:txBody>
        </p:sp>
      </p:grpSp>
      <p:sp>
        <p:nvSpPr>
          <p:cNvPr id="23557" name="Rectangle 5"/>
          <p:cNvSpPr/>
          <p:nvPr/>
        </p:nvSpPr>
        <p:spPr>
          <a:xfrm>
            <a:off x="284671" y="21314"/>
            <a:ext cx="4905830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Rectangle 59"/>
          <p:cNvSpPr>
            <a:spLocks noChangeArrowheads="1"/>
          </p:cNvSpPr>
          <p:nvPr/>
        </p:nvSpPr>
        <p:spPr bwMode="auto">
          <a:xfrm>
            <a:off x="7730568" y="2400318"/>
            <a:ext cx="255119" cy="346249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+mn-ea"/>
              </a:rPr>
              <a:t>D</a:t>
            </a:r>
            <a:endParaRPr lang="en-US" altLang="zh-CN" sz="1800" b="1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84671" y="21314"/>
            <a:ext cx="4905830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459778" y="1051485"/>
            <a:ext cx="8200128" cy="219290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14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2017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月，北京举行全系列环卫电动车交付仪式，车辆应用了铁电池、直流交流逆变等多项全新技术，铁电池放电过程中把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能转化为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能，电动环卫车所用的电动机在工作时把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能转化为机械能</a:t>
            </a:r>
          </a:p>
        </p:txBody>
      </p:sp>
      <p:sp>
        <p:nvSpPr>
          <p:cNvPr id="8" name="Rectangle 60"/>
          <p:cNvSpPr>
            <a:spLocks noChangeArrowheads="1"/>
          </p:cNvSpPr>
          <p:nvPr/>
        </p:nvSpPr>
        <p:spPr bwMode="auto">
          <a:xfrm>
            <a:off x="1299700" y="2284662"/>
            <a:ext cx="602569" cy="3462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68580" tIns="34290" rIns="68580" bIns="34290" anchor="ctr">
            <a:spAutoFit/>
          </a:bodyPr>
          <a:lstStyle/>
          <a:p>
            <a:pPr>
              <a:buFontTx/>
              <a:buNone/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化学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Rectangle 60"/>
          <p:cNvSpPr>
            <a:spLocks noChangeArrowheads="1"/>
          </p:cNvSpPr>
          <p:nvPr/>
        </p:nvSpPr>
        <p:spPr bwMode="auto">
          <a:xfrm>
            <a:off x="3835205" y="2286393"/>
            <a:ext cx="370535" cy="3462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68580" tIns="34290" rIns="68580" bIns="34290" anchor="ctr">
            <a:spAutoFit/>
          </a:bodyPr>
          <a:lstStyle/>
          <a:p>
            <a:pPr>
              <a:buFontTx/>
              <a:buNone/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电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Rectangle 60"/>
          <p:cNvSpPr>
            <a:spLocks noChangeArrowheads="1"/>
          </p:cNvSpPr>
          <p:nvPr/>
        </p:nvSpPr>
        <p:spPr bwMode="auto">
          <a:xfrm>
            <a:off x="2448514" y="2776870"/>
            <a:ext cx="370535" cy="3462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68580" tIns="34290" rIns="68580" bIns="34290" anchor="ctr">
            <a:spAutoFit/>
          </a:bodyPr>
          <a:lstStyle/>
          <a:p>
            <a:pPr>
              <a:buFontTx/>
              <a:buNone/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电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8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84671" y="21314"/>
            <a:ext cx="4905830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98356" y="757372"/>
            <a:ext cx="7932761" cy="2720693"/>
            <a:chOff x="531141" y="1009829"/>
            <a:chExt cx="10577015" cy="3627590"/>
          </a:xfrm>
        </p:grpSpPr>
        <p:grpSp>
          <p:nvGrpSpPr>
            <p:cNvPr id="8" name="组合 7"/>
            <p:cNvGrpSpPr/>
            <p:nvPr/>
          </p:nvGrpSpPr>
          <p:grpSpPr>
            <a:xfrm>
              <a:off x="531141" y="1009829"/>
              <a:ext cx="10577015" cy="3627590"/>
              <a:chOff x="531141" y="1009829"/>
              <a:chExt cx="10577015" cy="3627590"/>
            </a:xfrm>
          </p:grpSpPr>
          <p:sp>
            <p:nvSpPr>
              <p:cNvPr id="23553" name="Rectangle 1"/>
              <p:cNvSpPr>
                <a:spLocks noChangeArrowheads="1"/>
              </p:cNvSpPr>
              <p:nvPr/>
            </p:nvSpPr>
            <p:spPr bwMode="auto">
              <a:xfrm>
                <a:off x="531141" y="1009829"/>
                <a:ext cx="10577015" cy="153888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vert="horz" wrap="square" lIns="91440" tIns="45720" rIns="91440" bIns="45720" numCol="1" anchor="ctr" anchorCtr="0" compatLnSpc="1">
                <a:spAutoFit/>
              </a:bodyPr>
              <a:lstStyle/>
              <a:p>
                <a:pPr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15</a:t>
                </a: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．如图</a:t>
                </a: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14</a:t>
                </a: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所示是一小球从高处落下，碰到地面又被反弹回去的频闪照片。</a:t>
                </a:r>
              </a:p>
            </p:txBody>
          </p:sp>
          <p:sp>
            <p:nvSpPr>
              <p:cNvPr id="15363" name="Rectangle 3"/>
              <p:cNvSpPr>
                <a:spLocks noChangeArrowheads="1"/>
              </p:cNvSpPr>
              <p:nvPr/>
            </p:nvSpPr>
            <p:spPr bwMode="auto">
              <a:xfrm>
                <a:off x="4548340" y="3806422"/>
                <a:ext cx="2227533" cy="83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图</a:t>
                </a: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14</a:t>
                </a: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</a:p>
            </p:txBody>
          </p:sp>
        </p:grpSp>
        <p:pic>
          <p:nvPicPr>
            <p:cNvPr id="18433" name="Picture 1" descr="5RJZ9.EPS"/>
            <p:cNvPicPr>
              <a:picLocks noChangeAspect="1" noChangeArrowheads="1"/>
            </p:cNvPicPr>
            <p:nvPr/>
          </p:nvPicPr>
          <p:blipFill>
            <a:blip r:embed="rId2" r:link="rId3"/>
            <a:srcRect/>
            <a:stretch>
              <a:fillRect/>
            </a:stretch>
          </p:blipFill>
          <p:spPr bwMode="auto">
            <a:xfrm>
              <a:off x="4165600" y="2044700"/>
              <a:ext cx="2548718" cy="1739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84671" y="21314"/>
            <a:ext cx="4905830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20379" y="1069992"/>
            <a:ext cx="8260307" cy="32547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你从照片中可获得的信息有：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①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②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③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在整个不断反弹过程中，小球的机械能是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________(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选填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守恒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不守恒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的。</a:t>
            </a:r>
          </a:p>
        </p:txBody>
      </p:sp>
      <p:sp>
        <p:nvSpPr>
          <p:cNvPr id="5" name="矩形 4"/>
          <p:cNvSpPr/>
          <p:nvPr/>
        </p:nvSpPr>
        <p:spPr>
          <a:xfrm>
            <a:off x="849943" y="1664002"/>
            <a:ext cx="2695290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小球下落过程中速度增大</a:t>
            </a:r>
          </a:p>
        </p:txBody>
      </p:sp>
      <p:sp>
        <p:nvSpPr>
          <p:cNvPr id="6" name="矩形 5"/>
          <p:cNvSpPr/>
          <p:nvPr/>
        </p:nvSpPr>
        <p:spPr>
          <a:xfrm>
            <a:off x="728746" y="2215506"/>
            <a:ext cx="454715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小球与地面每碰撞一次机械能总量减小一些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9671" y="2728575"/>
            <a:ext cx="3160160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动能和势能之间可以相互转化</a:t>
            </a:r>
          </a:p>
        </p:txBody>
      </p:sp>
      <p:sp>
        <p:nvSpPr>
          <p:cNvPr id="9" name="矩形 8"/>
          <p:cNvSpPr/>
          <p:nvPr/>
        </p:nvSpPr>
        <p:spPr>
          <a:xfrm>
            <a:off x="6388947" y="3277605"/>
            <a:ext cx="8346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不守恒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5" grpId="0"/>
      <p:bldP spid="6" grpId="0"/>
      <p:bldP spid="7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84671" y="21314"/>
            <a:ext cx="4905830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73917" y="848815"/>
            <a:ext cx="8024883" cy="3808735"/>
            <a:chOff x="777923" y="1131754"/>
            <a:chExt cx="10699844" cy="5078313"/>
          </a:xfrm>
        </p:grpSpPr>
        <p:grpSp>
          <p:nvGrpSpPr>
            <p:cNvPr id="6" name="组合 5"/>
            <p:cNvGrpSpPr/>
            <p:nvPr/>
          </p:nvGrpSpPr>
          <p:grpSpPr>
            <a:xfrm>
              <a:off x="777923" y="1131754"/>
              <a:ext cx="10699844" cy="5078313"/>
              <a:chOff x="777923" y="1131754"/>
              <a:chExt cx="10699844" cy="5078313"/>
            </a:xfrm>
          </p:grpSpPr>
          <p:sp>
            <p:nvSpPr>
              <p:cNvPr id="19458" name="Rectangle 2"/>
              <p:cNvSpPr>
                <a:spLocks noChangeArrowheads="1"/>
              </p:cNvSpPr>
              <p:nvPr/>
            </p:nvSpPr>
            <p:spPr bwMode="auto">
              <a:xfrm>
                <a:off x="777923" y="1131754"/>
                <a:ext cx="10699844" cy="507831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vert="horz" wrap="square" lIns="91440" tIns="45720" rIns="91440" bIns="45720" numCol="1" anchor="ctr" anchorCtr="0" compatLnSpc="1">
                <a:spAutoFit/>
              </a:bodyPr>
              <a:lstStyle/>
              <a:p>
                <a:pPr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16</a:t>
                </a: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．如图</a:t>
                </a: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14</a:t>
                </a: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所示是小孩子玩滑梯的娱乐活动。</a:t>
                </a:r>
                <a:endPara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(1)</a:t>
                </a: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若不计摩擦和空气阻力，小孩在下滑过程中机械能</a:t>
                </a: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_____</a:t>
                </a: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</a:p>
              <a:p>
                <a:pPr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(2)</a:t>
                </a: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若小孩在滑梯上匀速下滑，这一过程中，她的机械能</a:t>
                </a: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________</a:t>
                </a: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</a:p>
            </p:txBody>
          </p:sp>
          <p:sp>
            <p:nvSpPr>
              <p:cNvPr id="19459" name="Rectangle 3"/>
              <p:cNvSpPr>
                <a:spLocks noChangeArrowheads="1"/>
              </p:cNvSpPr>
              <p:nvPr/>
            </p:nvSpPr>
            <p:spPr bwMode="auto">
              <a:xfrm>
                <a:off x="4760446" y="3439350"/>
                <a:ext cx="1971053" cy="73866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  <a:effectLst/>
            </p:spPr>
            <p:txBody>
              <a:bodyPr vert="horz" wrap="none" lIns="91440" tIns="45720" rIns="91440" bIns="45720" numCol="1" anchor="ctr" anchorCtr="0" compatLnSpc="1">
                <a:spAutoFit/>
              </a:bodyPr>
              <a:lstStyle/>
              <a:p>
                <a:pPr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图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14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en-US" sz="20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0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</a:p>
            </p:txBody>
          </p:sp>
        </p:grpSp>
        <p:pic>
          <p:nvPicPr>
            <p:cNvPr id="14337" name="Picture 1" descr="HM14.eps"/>
            <p:cNvPicPr>
              <a:picLocks noChangeAspect="1" noChangeArrowheads="1"/>
            </p:cNvPicPr>
            <p:nvPr/>
          </p:nvPicPr>
          <p:blipFill>
            <a:blip r:embed="rId2" r:link="rId3"/>
            <a:srcRect/>
            <a:stretch>
              <a:fillRect/>
            </a:stretch>
          </p:blipFill>
          <p:spPr bwMode="auto">
            <a:xfrm>
              <a:off x="4826000" y="1993900"/>
              <a:ext cx="2006600" cy="142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矩形 11"/>
          <p:cNvSpPr/>
          <p:nvPr/>
        </p:nvSpPr>
        <p:spPr>
          <a:xfrm>
            <a:off x="7481446" y="3069323"/>
            <a:ext cx="60256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守恒</a:t>
            </a:r>
          </a:p>
        </p:txBody>
      </p:sp>
      <p:sp>
        <p:nvSpPr>
          <p:cNvPr id="13" name="矩形 12"/>
          <p:cNvSpPr/>
          <p:nvPr/>
        </p:nvSpPr>
        <p:spPr>
          <a:xfrm>
            <a:off x="1034505" y="4161359"/>
            <a:ext cx="60256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减少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671" y="727710"/>
            <a:ext cx="3461861" cy="507683"/>
            <a:chOff x="77" y="1632"/>
            <a:chExt cx="7269" cy="1066"/>
          </a:xfrm>
        </p:grpSpPr>
        <p:pic>
          <p:nvPicPr>
            <p:cNvPr id="2" name="图片 1" descr="图标-0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" y="1632"/>
              <a:ext cx="7269" cy="1066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772" y="1754"/>
              <a:ext cx="4723" cy="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21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新魏" panose="02010800040101010101" charset="-122"/>
                  <a:ea typeface="华文新魏" panose="02010800040101010101" charset="-122"/>
                  <a:sym typeface="+mn-ea"/>
                </a:rPr>
                <a:t>A知识要点分类练</a:t>
              </a:r>
            </a:p>
          </p:txBody>
        </p:sp>
      </p:grpSp>
      <p:sp>
        <p:nvSpPr>
          <p:cNvPr id="23557" name="Rectangle 5"/>
          <p:cNvSpPr/>
          <p:nvPr/>
        </p:nvSpPr>
        <p:spPr>
          <a:xfrm>
            <a:off x="284195" y="21314"/>
            <a:ext cx="4905830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61" name="Rectangle 10"/>
          <p:cNvSpPr/>
          <p:nvPr/>
        </p:nvSpPr>
        <p:spPr>
          <a:xfrm>
            <a:off x="475298" y="1332850"/>
            <a:ext cx="3145333" cy="34624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00A6AD"/>
                </a:solidFill>
                <a:latin typeface="+mn-ea"/>
              </a:rPr>
              <a:t>知识点 </a:t>
            </a:r>
            <a:r>
              <a:rPr lang="en-US" altLang="en-US" sz="1800" b="1" dirty="0">
                <a:solidFill>
                  <a:srgbClr val="00A6AD"/>
                </a:solidFill>
                <a:latin typeface="+mn-ea"/>
              </a:rPr>
              <a:t>1</a:t>
            </a:r>
            <a:r>
              <a:rPr lang="zh-CN" altLang="en-US" sz="1800" b="1" dirty="0">
                <a:solidFill>
                  <a:srgbClr val="00A6AD"/>
                </a:solidFill>
                <a:latin typeface="+mn-ea"/>
              </a:rPr>
              <a:t>　能量的转化和转移</a:t>
            </a:r>
            <a:endParaRPr lang="zh-CN" altLang="en-US" sz="1800" b="1" dirty="0">
              <a:solidFill>
                <a:srgbClr val="00A6AD"/>
              </a:solidFill>
              <a:latin typeface="+mn-ea"/>
            </a:endParaRPr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807" y="1332850"/>
            <a:ext cx="63341" cy="3105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51565" y="1751755"/>
            <a:ext cx="8004411" cy="272382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．指出下列现象中能量的转化形式。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电动机带动水泵抽水：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汽车突然刹车停止：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植物进行光合作用：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点燃木柴烧水：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9" name="矩形 8"/>
          <p:cNvSpPr/>
          <p:nvPr/>
        </p:nvSpPr>
        <p:spPr>
          <a:xfrm>
            <a:off x="4030653" y="2376829"/>
            <a:ext cx="1994777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电能转化为机械能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634552" y="2904233"/>
            <a:ext cx="1994777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机械能转化为内能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482190" y="3444303"/>
            <a:ext cx="1994777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光能转化为化学能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176090" y="3951486"/>
            <a:ext cx="1994777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化学能转化为内能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1" grpId="0"/>
      <p:bldP spid="8193" grpId="0"/>
      <p:bldP spid="9" grpId="0"/>
      <p:bldP spid="10" grpId="0"/>
      <p:bldP spid="11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84671" y="21314"/>
            <a:ext cx="4905830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29904" y="784242"/>
            <a:ext cx="8260307" cy="32547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若小孩在滑梯上下滑时，臀部有灼热的感觉，在这一过程中，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能转化为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能。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(4)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根据能量守恒定律，小孩开始下滑时具有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1400 J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的机械能，而滑到中点时她只剩下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1150 J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的机械能，设小孩受到的摩擦力大小不变，那么滑到滑梯底部时她的动能为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________J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；整个过程有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________J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的机械能转化为内能。</a:t>
            </a:r>
          </a:p>
        </p:txBody>
      </p:sp>
      <p:sp>
        <p:nvSpPr>
          <p:cNvPr id="8" name="Rectangle 60"/>
          <p:cNvSpPr>
            <a:spLocks noChangeArrowheads="1"/>
          </p:cNvSpPr>
          <p:nvPr/>
        </p:nvSpPr>
        <p:spPr bwMode="auto">
          <a:xfrm>
            <a:off x="699156" y="1423960"/>
            <a:ext cx="602569" cy="3462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68580" tIns="34290" rIns="68580" bIns="34290" anchor="ctr">
            <a:spAutoFit/>
          </a:bodyPr>
          <a:lstStyle/>
          <a:p>
            <a:pPr>
              <a:buFontTx/>
              <a:buNone/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机械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Rectangle 60"/>
          <p:cNvSpPr>
            <a:spLocks noChangeArrowheads="1"/>
          </p:cNvSpPr>
          <p:nvPr/>
        </p:nvSpPr>
        <p:spPr bwMode="auto">
          <a:xfrm>
            <a:off x="3216972" y="1442886"/>
            <a:ext cx="370535" cy="3462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68580" tIns="34290" rIns="68580" bIns="34290" anchor="ctr">
            <a:spAutoFit/>
          </a:bodyPr>
          <a:lstStyle/>
          <a:p>
            <a:pPr>
              <a:buFontTx/>
              <a:buNone/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内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Rectangle 60"/>
          <p:cNvSpPr>
            <a:spLocks noChangeArrowheads="1"/>
          </p:cNvSpPr>
          <p:nvPr/>
        </p:nvSpPr>
        <p:spPr bwMode="auto">
          <a:xfrm>
            <a:off x="6064205" y="2990760"/>
            <a:ext cx="488355" cy="3462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68580" tIns="34290" rIns="68580" bIns="34290" anchor="ctr">
            <a:spAutoFit/>
          </a:bodyPr>
          <a:lstStyle/>
          <a:p>
            <a:pPr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900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Rectangle 60"/>
          <p:cNvSpPr>
            <a:spLocks noChangeArrowheads="1"/>
          </p:cNvSpPr>
          <p:nvPr/>
        </p:nvSpPr>
        <p:spPr bwMode="auto">
          <a:xfrm>
            <a:off x="1023995" y="3507956"/>
            <a:ext cx="488355" cy="3462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68580" tIns="34290" rIns="68580" bIns="34290" anchor="ctr">
            <a:spAutoFit/>
          </a:bodyPr>
          <a:lstStyle/>
          <a:p>
            <a:pPr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500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8" grpId="0"/>
      <p:bldP spid="5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84671" y="21314"/>
            <a:ext cx="4905830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672" y="727710"/>
            <a:ext cx="3461861" cy="507683"/>
            <a:chOff x="77" y="1632"/>
            <a:chExt cx="7269" cy="1066"/>
          </a:xfrm>
        </p:grpSpPr>
        <p:pic>
          <p:nvPicPr>
            <p:cNvPr id="2" name="图片 1" descr="图标-0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" y="1632"/>
              <a:ext cx="7269" cy="1066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772" y="1754"/>
              <a:ext cx="4716" cy="8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1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华文新魏" panose="02010800040101010101" charset="-122"/>
                  <a:ea typeface="华文新魏" panose="02010800040101010101" charset="-122"/>
                  <a:sym typeface="+mn-ea"/>
                </a:rPr>
                <a:t>C高频考题实战练</a:t>
              </a:r>
            </a:p>
          </p:txBody>
        </p:sp>
      </p:grp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35333" y="1312667"/>
            <a:ext cx="7503459" cy="32547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[2017·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黑龙江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下列关于能量转化和转移现象的说法中，正确的是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23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．蓄电池充电时，化学能转化为电能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．暖瓶塞跳起时，机械能转化为内能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．用热水袋取暖时，内能发生了转移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．电动机工作时，机械能转化为电能</a:t>
            </a:r>
          </a:p>
        </p:txBody>
      </p:sp>
      <p:sp>
        <p:nvSpPr>
          <p:cNvPr id="9" name="Rectangle 59"/>
          <p:cNvSpPr>
            <a:spLocks noChangeArrowheads="1"/>
          </p:cNvSpPr>
          <p:nvPr/>
        </p:nvSpPr>
        <p:spPr bwMode="auto">
          <a:xfrm>
            <a:off x="2728619" y="1950151"/>
            <a:ext cx="255119" cy="3462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+mn-ea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84671" y="21314"/>
            <a:ext cx="4905830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99196" y="763770"/>
            <a:ext cx="8352431" cy="3834388"/>
            <a:chOff x="532262" y="1018361"/>
            <a:chExt cx="11136574" cy="5112516"/>
          </a:xfrm>
        </p:grpSpPr>
        <p:sp>
          <p:nvSpPr>
            <p:cNvPr id="5122" name="Rectangle 2"/>
            <p:cNvSpPr>
              <a:spLocks noChangeArrowheads="1"/>
            </p:cNvSpPr>
            <p:nvPr/>
          </p:nvSpPr>
          <p:spPr bwMode="auto">
            <a:xfrm>
              <a:off x="532262" y="1018361"/>
              <a:ext cx="11136574" cy="2954654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18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．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[2017·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济南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](1)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伽利略认为，如果图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14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8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所示中的斜面是光滑的，那么当小球从左侧某一高度向下运动时，无论右侧斜面坡度如何，小球都会沿斜面上升到相同的高度，这是因为小球在这一运动过程中，能的总量是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________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的。</a:t>
              </a:r>
            </a:p>
          </p:txBody>
        </p:sp>
        <p:pic>
          <p:nvPicPr>
            <p:cNvPr id="9217" name="Picture 1" descr="J:\人教物理九上作业本PPT和word\正文PPT\第十四章　内能的利用\18RB24.EPS"/>
            <p:cNvPicPr>
              <a:picLocks noChangeAspect="1" noChangeArrowheads="1"/>
            </p:cNvPicPr>
            <p:nvPr/>
          </p:nvPicPr>
          <p:blipFill>
            <a:blip r:embed="rId2" r:link="rId3"/>
            <a:srcRect/>
            <a:stretch>
              <a:fillRect/>
            </a:stretch>
          </p:blipFill>
          <p:spPr bwMode="auto">
            <a:xfrm>
              <a:off x="4014520" y="3928424"/>
              <a:ext cx="4274038" cy="1270000"/>
            </a:xfrm>
            <a:prstGeom prst="rect">
              <a:avLst/>
            </a:prstGeom>
            <a:noFill/>
          </p:spPr>
        </p:pic>
        <p:sp>
          <p:nvSpPr>
            <p:cNvPr id="9219" name="Rectangle 3"/>
            <p:cNvSpPr>
              <a:spLocks noChangeArrowheads="1"/>
            </p:cNvSpPr>
            <p:nvPr/>
          </p:nvSpPr>
          <p:spPr bwMode="auto">
            <a:xfrm>
              <a:off x="4857998" y="5299880"/>
              <a:ext cx="2426305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图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14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8 </a:t>
              </a:r>
            </a:p>
          </p:txBody>
        </p:sp>
      </p:grpSp>
      <p:sp>
        <p:nvSpPr>
          <p:cNvPr id="9" name="Rectangle 60"/>
          <p:cNvSpPr>
            <a:spLocks noChangeArrowheads="1"/>
          </p:cNvSpPr>
          <p:nvPr/>
        </p:nvSpPr>
        <p:spPr bwMode="auto">
          <a:xfrm>
            <a:off x="4719008" y="2483790"/>
            <a:ext cx="600164" cy="3462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68580" tIns="34290" rIns="68580" bIns="34290" anchor="ctr">
            <a:spAutoFit/>
          </a:bodyPr>
          <a:lstStyle/>
          <a:p>
            <a:pPr>
              <a:buFontTx/>
              <a:buNone/>
            </a:pPr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守恒</a:t>
            </a:r>
            <a:endParaRPr lang="en-US" altLang="zh-CN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84671" y="21314"/>
            <a:ext cx="4905830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521032" y="985062"/>
            <a:ext cx="7877791" cy="272382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众所周知，内能会从温度高的物体转移到温度低的物体，但不可能自动地从温度低的物体转移到温度高的物体；由于摩擦，总会有一些机械能转化为内能散失到空气中，但散失到空气中的内能不可能自动地再转化为机械能。这是因为能量的转化或转移具有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</p:txBody>
      </p:sp>
      <p:sp>
        <p:nvSpPr>
          <p:cNvPr id="9" name="矩形 8"/>
          <p:cNvSpPr/>
          <p:nvPr/>
        </p:nvSpPr>
        <p:spPr>
          <a:xfrm>
            <a:off x="3290723" y="3191262"/>
            <a:ext cx="830997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方向性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48171" y="3294106"/>
            <a:ext cx="7247667" cy="16201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96310" y="2323011"/>
            <a:ext cx="4103687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0103" y="161365"/>
            <a:ext cx="5919787" cy="187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738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84671" y="21314"/>
            <a:ext cx="4905830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33668" y="1050272"/>
            <a:ext cx="8058150" cy="272382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(5)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壶中水烧开后，水蒸气将壶盖顶起：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(6)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发电机发电：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(7)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白炽灯发光：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(8)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对手机进行充电：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。</a:t>
            </a:r>
          </a:p>
        </p:txBody>
      </p:sp>
      <p:sp>
        <p:nvSpPr>
          <p:cNvPr id="5" name="矩形 4"/>
          <p:cNvSpPr/>
          <p:nvPr/>
        </p:nvSpPr>
        <p:spPr>
          <a:xfrm>
            <a:off x="859694" y="1670742"/>
            <a:ext cx="1994777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内能转化为机械能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879356" y="2189239"/>
            <a:ext cx="1994777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机械能转化为电能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174916" y="2702590"/>
            <a:ext cx="2458847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电能转化为内能和光能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03081" y="3218680"/>
            <a:ext cx="1994777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电能转化为化学能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79121" y="869281"/>
            <a:ext cx="7919581" cy="2956870"/>
            <a:chOff x="638827" y="879641"/>
            <a:chExt cx="10559441" cy="3942493"/>
          </a:xfrm>
        </p:grpSpPr>
        <p:grpSp>
          <p:nvGrpSpPr>
            <p:cNvPr id="8" name="组合 7"/>
            <p:cNvGrpSpPr/>
            <p:nvPr/>
          </p:nvGrpSpPr>
          <p:grpSpPr>
            <a:xfrm>
              <a:off x="638827" y="879641"/>
              <a:ext cx="10559441" cy="3942493"/>
              <a:chOff x="638827" y="879641"/>
              <a:chExt cx="10559441" cy="3942493"/>
            </a:xfrm>
          </p:grpSpPr>
          <p:sp>
            <p:nvSpPr>
              <p:cNvPr id="1025" name="Rectangle 1"/>
              <p:cNvSpPr>
                <a:spLocks noChangeArrowheads="1"/>
              </p:cNvSpPr>
              <p:nvPr/>
            </p:nvSpPr>
            <p:spPr bwMode="auto">
              <a:xfrm>
                <a:off x="638827" y="879641"/>
                <a:ext cx="10559441" cy="15388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tabLst/>
                </a:pP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．如图</a:t>
                </a: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14</a:t>
                </a: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所示的用电器中，工作时将电能主要转化为机械能的是</a:t>
                </a: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8" name="Rectangle 4"/>
              <p:cNvSpPr>
                <a:spLocks noChangeArrowheads="1"/>
              </p:cNvSpPr>
              <p:nvPr/>
            </p:nvSpPr>
            <p:spPr bwMode="auto">
              <a:xfrm>
                <a:off x="4781638" y="3991137"/>
                <a:ext cx="2227533" cy="8309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tabLst/>
                </a:pP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图</a:t>
                </a: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14</a:t>
                </a: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en-US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sz="2300" b="1" dirty="0"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</a:p>
            </p:txBody>
          </p:sp>
        </p:grpSp>
        <p:pic>
          <p:nvPicPr>
            <p:cNvPr id="2" name="Picture 2" descr="ZJ1.TIF"/>
            <p:cNvPicPr>
              <a:picLocks noChangeAspect="1" noChangeArrowheads="1"/>
            </p:cNvPicPr>
            <p:nvPr/>
          </p:nvPicPr>
          <p:blipFill>
            <a:blip r:embed="rId2" r:link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3700" y="2400300"/>
              <a:ext cx="7207250" cy="158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57" name="Rectangle 5"/>
          <p:cNvSpPr/>
          <p:nvPr/>
        </p:nvSpPr>
        <p:spPr>
          <a:xfrm>
            <a:off x="284671" y="21314"/>
            <a:ext cx="4905830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Rectangle 59"/>
          <p:cNvSpPr>
            <a:spLocks noChangeArrowheads="1"/>
          </p:cNvSpPr>
          <p:nvPr/>
        </p:nvSpPr>
        <p:spPr bwMode="auto">
          <a:xfrm>
            <a:off x="2226229" y="1531129"/>
            <a:ext cx="255119" cy="3462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+mn-ea"/>
              </a:rPr>
              <a:t>D</a:t>
            </a:r>
            <a:endParaRPr lang="en-US" altLang="zh-CN" sz="1800" b="1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84671" y="21314"/>
            <a:ext cx="4905830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33668" y="1050272"/>
            <a:ext cx="8058150" cy="272382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．下列事例中，属于能量转移的是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23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．两手相互搓一搓，手心发热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．水沸腾后，壶盖被水蒸气顶起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．用嘴对着手心吹气，手心变热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．流星与空气摩擦，发光发热</a:t>
            </a:r>
          </a:p>
        </p:txBody>
      </p:sp>
      <p:sp>
        <p:nvSpPr>
          <p:cNvPr id="10" name="Rectangle 59"/>
          <p:cNvSpPr>
            <a:spLocks noChangeArrowheads="1"/>
          </p:cNvSpPr>
          <p:nvPr/>
        </p:nvSpPr>
        <p:spPr bwMode="auto">
          <a:xfrm>
            <a:off x="5284659" y="1187533"/>
            <a:ext cx="255119" cy="3462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+mn-ea"/>
              </a:rPr>
              <a:t>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84671" y="21314"/>
            <a:ext cx="4905830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33668" y="1021250"/>
            <a:ext cx="8058150" cy="2768674"/>
            <a:chOff x="578224" y="1361666"/>
            <a:chExt cx="10744200" cy="3691565"/>
          </a:xfrm>
        </p:grpSpPr>
        <p:sp>
          <p:nvSpPr>
            <p:cNvPr id="15361" name="Rectangle 1"/>
            <p:cNvSpPr>
              <a:spLocks noChangeArrowheads="1"/>
            </p:cNvSpPr>
            <p:nvPr/>
          </p:nvSpPr>
          <p:spPr bwMode="auto">
            <a:xfrm>
              <a:off x="578224" y="1361666"/>
              <a:ext cx="10744200" cy="830997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4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．下列电池工作时能量转化形式与其他三个不同的是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2050" name="Picture 2" descr="8RD21.EPS"/>
            <p:cNvPicPr>
              <a:picLocks noChangeAspect="1" noChangeArrowheads="1"/>
            </p:cNvPicPr>
            <p:nvPr/>
          </p:nvPicPr>
          <p:blipFill>
            <a:blip r:embed="rId2" r:link="rId3"/>
            <a:srcRect/>
            <a:stretch>
              <a:fillRect/>
            </a:stretch>
          </p:blipFill>
          <p:spPr bwMode="auto">
            <a:xfrm>
              <a:off x="2628899" y="2247900"/>
              <a:ext cx="6329795" cy="1943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矩形 4"/>
            <p:cNvSpPr/>
            <p:nvPr/>
          </p:nvSpPr>
          <p:spPr>
            <a:xfrm>
              <a:off x="4547080" y="4222234"/>
              <a:ext cx="2227533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图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14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－</a:t>
              </a:r>
              <a:r>
                <a:rPr lang="en-US" altLang="zh-CN" sz="2300" b="1" dirty="0"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endPara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Rectangle 58"/>
          <p:cNvSpPr>
            <a:spLocks noChangeArrowheads="1"/>
          </p:cNvSpPr>
          <p:nvPr/>
        </p:nvSpPr>
        <p:spPr bwMode="auto">
          <a:xfrm>
            <a:off x="7605584" y="1164295"/>
            <a:ext cx="255119" cy="3462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+mn-ea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/>
          <p:nvPr/>
        </p:nvSpPr>
        <p:spPr>
          <a:xfrm>
            <a:off x="284671" y="21314"/>
            <a:ext cx="4905830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33668" y="1050272"/>
            <a:ext cx="8058150" cy="272382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．下列对能量转化的描述不正确的是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2300" b="1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．发电机工作：机械能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电能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．蓄电池放电：电能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化学能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．萤火虫发光：生物质能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光能</a:t>
            </a: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．内燃机工作：化学能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内能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机械能</a:t>
            </a:r>
          </a:p>
        </p:txBody>
      </p:sp>
      <p:sp>
        <p:nvSpPr>
          <p:cNvPr id="4" name="Rectangle 58"/>
          <p:cNvSpPr>
            <a:spLocks noChangeArrowheads="1"/>
          </p:cNvSpPr>
          <p:nvPr/>
        </p:nvSpPr>
        <p:spPr bwMode="auto">
          <a:xfrm>
            <a:off x="5575645" y="1190149"/>
            <a:ext cx="255119" cy="3462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68580" tIns="34290" rIns="68580" bIns="34290" anchor="ctr">
            <a:spAutoFit/>
          </a:bodyPr>
          <a:lstStyle/>
          <a:p>
            <a:pPr eaLnBrk="0" hangingPunct="0">
              <a:buFontTx/>
              <a:buNone/>
            </a:pPr>
            <a:r>
              <a:rPr lang="en-US" altLang="zh-CN" sz="1800" b="1" dirty="0">
                <a:solidFill>
                  <a:srgbClr val="FF0000"/>
                </a:solidFill>
                <a:latin typeface="+mn-ea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433668" y="1179867"/>
            <a:ext cx="8058150" cy="219290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．能量守恒定律：能量既不会凭空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，也不会凭空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，它只会从一种形式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为其他形式，或者从一个物体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到其他物体，而在转化和转移的过程中，能的总量保持不变。</a:t>
            </a:r>
          </a:p>
        </p:txBody>
      </p:sp>
      <p:sp>
        <p:nvSpPr>
          <p:cNvPr id="23557" name="Rectangle 5"/>
          <p:cNvSpPr/>
          <p:nvPr/>
        </p:nvSpPr>
        <p:spPr>
          <a:xfrm>
            <a:off x="284671" y="21314"/>
            <a:ext cx="4905830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61" name="Rectangle 10"/>
          <p:cNvSpPr/>
          <p:nvPr/>
        </p:nvSpPr>
        <p:spPr>
          <a:xfrm>
            <a:off x="531495" y="856298"/>
            <a:ext cx="2683668" cy="34624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00A6AD"/>
                </a:solidFill>
                <a:latin typeface="+mn-ea"/>
              </a:rPr>
              <a:t>知识点 </a:t>
            </a:r>
            <a:r>
              <a:rPr lang="en-US" altLang="en-US" sz="1800" b="1" dirty="0">
                <a:solidFill>
                  <a:srgbClr val="00A6AD"/>
                </a:solidFill>
                <a:latin typeface="+mn-ea"/>
              </a:rPr>
              <a:t>2</a:t>
            </a:r>
            <a:r>
              <a:rPr lang="zh-CN" altLang="en-US" sz="1800" b="1" dirty="0">
                <a:solidFill>
                  <a:srgbClr val="00A6AD"/>
                </a:solidFill>
                <a:latin typeface="+mn-ea"/>
              </a:rPr>
              <a:t>　能量守恒定律</a:t>
            </a:r>
            <a:endParaRPr lang="zh-CN" altLang="en-US" sz="1800" b="1" dirty="0">
              <a:solidFill>
                <a:srgbClr val="00A6AD"/>
              </a:solidFill>
              <a:latin typeface="+mn-ea"/>
            </a:endParaRPr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004" y="856298"/>
            <a:ext cx="63341" cy="3105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5248170" y="1349514"/>
            <a:ext cx="60256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消灭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24889" y="1887987"/>
            <a:ext cx="60256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产生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4580120" y="1894474"/>
            <a:ext cx="60256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转化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693361" y="2403622"/>
            <a:ext cx="60256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转移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161" grpId="0"/>
      <p:bldP spid="10" grpId="0"/>
      <p:bldP spid="1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385938" y="1280944"/>
            <a:ext cx="8247073" cy="219290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．在摩擦生热现象中，机械能转化为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；在气体膨胀做功现象中，内能转化为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；在热传递过程中，高温物体的内能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，低温物体的内能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，内能从高温物体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到低温物体，而能量的总和是</a:t>
            </a:r>
            <a:r>
              <a:rPr lang="en-US" altLang="zh-CN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en-US" sz="2300" b="1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的。</a:t>
            </a:r>
          </a:p>
        </p:txBody>
      </p:sp>
      <p:sp>
        <p:nvSpPr>
          <p:cNvPr id="23557" name="Rectangle 5"/>
          <p:cNvSpPr/>
          <p:nvPr/>
        </p:nvSpPr>
        <p:spPr>
          <a:xfrm>
            <a:off x="284671" y="21314"/>
            <a:ext cx="4905830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b="1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节　能量的转化和守恒</a:t>
            </a:r>
            <a:endParaRPr lang="zh-CN" altLang="en-US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454380" y="1357183"/>
            <a:ext cx="60256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内能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580410" y="1894914"/>
            <a:ext cx="834604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机械能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034719" y="2408576"/>
            <a:ext cx="60256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减少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340693" y="2377398"/>
            <a:ext cx="60256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增加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25453" y="2935240"/>
            <a:ext cx="602569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转移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973536" y="2942911"/>
            <a:ext cx="1066638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1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保持不变</a:t>
            </a:r>
            <a:endParaRPr lang="zh-CN" altLang="en-US" sz="1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1889</Words>
  <Application>Microsoft Office PowerPoint</Application>
  <PresentationFormat>全屏显示(16:9)</PresentationFormat>
  <Paragraphs>171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第一PPT模板网-WWW.1PPT.COM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ModifiedBy>123</cp:lastModifiedBy>
  <cp:revision>39</cp:revision>
  <dcterms:created xsi:type="dcterms:W3CDTF">2018-02-07T04:03:00Z</dcterms:created>
  <dcterms:modified xsi:type="dcterms:W3CDTF">2019-11-26T05:22:12Z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