
<file path=[Content_Types].xml><?xml version="1.0" encoding="utf-8"?>
<Types xmlns="http://schemas.openxmlformats.org/package/2006/content-types">
  <Default Extension="jpeg" ContentType="image/jpe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drawings/drawing1.xml" ContentType="application/vnd.openxmlformats-officedocument.drawingml.chartshap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75B6"/>
    <a:srgbClr val="13227A"/>
    <a:srgbClr val="1296DB"/>
    <a:srgbClr val="D4237A"/>
    <a:srgbClr val="FF0000"/>
    <a:srgbClr val="91DAF9"/>
    <a:srgbClr val="08AF7C"/>
    <a:srgbClr val="8A8A96"/>
    <a:srgbClr val="A62D3B"/>
    <a:srgbClr val="5151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0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4" Type="http://schemas.microsoft.com/office/2011/relationships/chartColorStyle" Target="colors1.xml"/><Relationship Id="rId3" Type="http://schemas.microsoft.com/office/2011/relationships/chartStyle" Target="style1.xml"/><Relationship Id="rId2" Type="http://schemas.openxmlformats.org/officeDocument/2006/relationships/chartUserShapes" Target="../drawings/drawing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lang="zh-CN" altLang="en-US" sz="2160" b="0" i="0" u="none" strike="noStrike" kern="1200" spc="0" baseline="0">
              <a:solidFill>
                <a:schemeClr val="bg1"/>
              </a:solidFill>
              <a:latin typeface="+mn-lt"/>
              <a:ea typeface="+mn-ea"/>
              <a:cs typeface="+mn-cs"/>
            </a:defRPr>
          </a:pPr>
        </a:p>
      </c:txPr>
    </c:title>
    <c:autoTitleDeleted val="0"/>
    <c:plotArea>
      <c:layout>
        <c:manualLayout>
          <c:layoutTarget val="inner"/>
          <c:xMode val="edge"/>
          <c:yMode val="edge"/>
          <c:x val="0.045288621760583"/>
          <c:y val="0.124424376345786"/>
          <c:w val="0.954711378239417"/>
          <c:h val="0.744425470333574"/>
        </c:manualLayout>
      </c:layout>
      <c:pieChart>
        <c:varyColors val="1"/>
        <c:ser>
          <c:idx val="0"/>
          <c:order val="0"/>
          <c:tx>
            <c:strRef>
              <c:f>Sheet1!$B$1</c:f>
              <c:strCache>
                <c:ptCount val="1"/>
                <c:pt idx="0">
                  <c:v>销售额</c:v>
                </c:pt>
              </c:strCache>
            </c:strRef>
          </c:tx>
          <c:spPr/>
          <c:explosion val="0"/>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Pt>
            <c:idx val="2"/>
            <c:bubble3D val="0"/>
            <c:spPr>
              <a:solidFill>
                <a:schemeClr val="accent3"/>
              </a:solidFill>
              <a:ln w="25400">
                <a:solidFill>
                  <a:schemeClr val="lt1"/>
                </a:solidFill>
              </a:ln>
              <a:effectLst/>
              <a:sp3d contourW="25400">
                <a:contourClr>
                  <a:schemeClr val="lt1"/>
                </a:contourClr>
              </a:sp3d>
            </c:spPr>
          </c:dPt>
          <c:dPt>
            <c:idx val="3"/>
            <c:bubble3D val="0"/>
            <c:spPr>
              <a:solidFill>
                <a:schemeClr val="accent4"/>
              </a:solidFill>
              <a:ln w="25400">
                <a:solidFill>
                  <a:schemeClr val="lt1"/>
                </a:solidFill>
              </a:ln>
              <a:effectLst/>
              <a:sp3d contourW="25400">
                <a:contourClr>
                  <a:schemeClr val="lt1"/>
                </a:contourClr>
              </a:sp3d>
            </c:spPr>
          </c:dPt>
          <c:dPt>
            <c:idx val="4"/>
            <c:bubble3D val="0"/>
            <c:spPr>
              <a:solidFill>
                <a:schemeClr val="accent5"/>
              </a:solidFill>
              <a:ln w="25400">
                <a:solidFill>
                  <a:schemeClr val="lt1"/>
                </a:solidFill>
              </a:ln>
              <a:effectLst/>
              <a:sp3d contourW="25400">
                <a:contourClr>
                  <a:schemeClr val="lt1"/>
                </a:contourClr>
              </a:sp3d>
            </c:spPr>
          </c:dPt>
          <c:dPt>
            <c:idx val="5"/>
            <c:bubble3D val="0"/>
            <c:spPr>
              <a:solidFill>
                <a:schemeClr val="accent6"/>
              </a:solidFill>
              <a:ln w="25400">
                <a:solidFill>
                  <a:schemeClr val="lt1"/>
                </a:solidFill>
              </a:ln>
              <a:effectLst/>
              <a:sp3d contourW="25400">
                <a:contourClr>
                  <a:schemeClr val="lt1"/>
                </a:contourClr>
              </a:sp3d>
            </c:spPr>
          </c:dPt>
          <c:dLbls>
            <c:delete val="1"/>
          </c:dLbls>
          <c:cat>
            <c:strRef>
              <c:f>Sheet1!$A$2:$A$7</c:f>
              <c:strCache>
                <c:ptCount val="6"/>
                <c:pt idx="0">
                  <c:v>纸盒类</c:v>
                </c:pt>
                <c:pt idx="1">
                  <c:v>玻璃</c:v>
                </c:pt>
                <c:pt idx="2">
                  <c:v>塑料包装</c:v>
                </c:pt>
                <c:pt idx="3">
                  <c:v>电子产品</c:v>
                </c:pt>
                <c:pt idx="4">
                  <c:v>纸质类</c:v>
                </c:pt>
                <c:pt idx="5">
                  <c:v>其他</c:v>
                </c:pt>
              </c:strCache>
            </c:strRef>
          </c:cat>
          <c:val>
            <c:numRef>
              <c:f>Sheet1!$B$2:$B$7</c:f>
              <c:numCache>
                <c:formatCode>General</c:formatCode>
                <c:ptCount val="6"/>
                <c:pt idx="0">
                  <c:v>30</c:v>
                </c:pt>
                <c:pt idx="1">
                  <c:v>26</c:v>
                </c:pt>
                <c:pt idx="2">
                  <c:v>25</c:v>
                </c:pt>
                <c:pt idx="3">
                  <c:v>25</c:v>
                </c:pt>
                <c:pt idx="4">
                  <c:v>18</c:v>
                </c:pt>
                <c:pt idx="5">
                  <c:v>20</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lgn="l">
        <a:defRPr lang="zh-CN" altLang="en-US" sz="1800" kern="1200">
          <a:solidFill>
            <a:schemeClr val="bg1"/>
          </a:solidFill>
          <a:latin typeface="+mn-lt"/>
          <a:ea typeface="+mn-ea"/>
          <a:cs typeface="+mn-cs"/>
        </a:defRPr>
      </a:pPr>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0.48572</cdr:x>
      <cdr:y>0.5876</cdr:y>
    </cdr:from>
    <cdr:to>
      <cdr:x>0.72882</cdr:x>
      <cdr:y>0.63796</cdr:y>
    </cdr:to>
    <cdr:sp>
      <cdr:nvSpPr>
        <cdr:cNvPr id="2" name="矩形 1"/>
        <cdr:cNvSpPr/>
      </cdr:nvSpPr>
      <cdr:spPr xmlns:a="http://schemas.openxmlformats.org/drawingml/2006/main">
        <a:xfrm xmlns:a="http://schemas.openxmlformats.org/drawingml/2006/main">
          <a:off x="2241420" y="1759707"/>
          <a:ext cx="1121790" cy="150829"/>
        </a:xfrm>
        <a:prstGeom xmlns:a="http://schemas.openxmlformats.org/drawingml/2006/main" prst="rect">
          <a:avLst/>
        </a:prstGeom>
      </cdr:spPr>
      <cdr:txBody xmlns:a="http://schemas.openxmlformats.org/drawingml/2006/main">
        <a:bodyPr vertOverflow="clip" vert="horz" wrap="square" lIns="45720" tIns="45720" rIns="45720" bIns="45720" rtlCol="0" anchor="t" anchorCtr="0">
          <a:normAutofit/>
        </a:bodyPr>
        <a:lstStyle/>
        <a:p>
          <a:endParaRPr lang="zh-CN" altLang="en-US" sz="1100" dirty="0"/>
        </a:p>
      </cdr:txBody>
    </cdr:sp>
  </cdr:relSizeAnchor>
  <cdr:relSizeAnchor xmlns:cdr="http://schemas.openxmlformats.org/drawingml/2006/chartDrawing">
    <cdr:from>
      <cdr:x>0.46431</cdr:x>
      <cdr:y>0.50497</cdr:y>
    </cdr:from>
    <cdr:to>
      <cdr:x>0.69583</cdr:x>
      <cdr:y>0.67053</cdr:y>
    </cdr:to>
    <cdr:sp>
      <cdr:nvSpPr>
        <cdr:cNvPr id="3" name="矩形 2"/>
        <cdr:cNvSpPr/>
      </cdr:nvSpPr>
      <cdr:spPr xmlns:a="http://schemas.openxmlformats.org/drawingml/2006/main">
        <a:xfrm xmlns:a="http://schemas.openxmlformats.org/drawingml/2006/main">
          <a:off x="2142634" y="1512254"/>
          <a:ext cx="1068372" cy="495828"/>
        </a:xfrm>
        <a:prstGeom xmlns:a="http://schemas.openxmlformats.org/drawingml/2006/main" prst="rect">
          <a:avLst/>
        </a:prstGeom>
      </cdr:spPr>
      <cdr:txBody xmlns:a="http://schemas.openxmlformats.org/drawingml/2006/main">
        <a:bodyPr vertOverflow="clip" vert="horz" wrap="square" lIns="45720" tIns="45720" rIns="45720" bIns="45720" rtlCol="0" anchor="t" anchorCtr="0">
          <a:normAutofit/>
        </a:bodyPr>
        <a:lstStyle/>
        <a:p>
          <a:r>
            <a:rPr lang="zh-CN" altLang="en-US" sz="1800" dirty="0">
              <a:solidFill>
                <a:schemeClr val="bg1"/>
              </a:solidFill>
            </a:rPr>
            <a:t>纸质类</a:t>
          </a:r>
          <a:endParaRPr lang="zh-CN" altLang="en-US" sz="1800" dirty="0">
            <a:solidFill>
              <a:schemeClr val="bg1"/>
            </a:solidFill>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18530361-FA42-4710-98D9-DABCC950C3B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2605AA6-38D4-4E58-81D3-A1B4E0317AC7}"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18530361-FA42-4710-98D9-DABCC950C3B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2605AA6-38D4-4E58-81D3-A1B4E0317AC7}"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18530361-FA42-4710-98D9-DABCC950C3B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2605AA6-38D4-4E58-81D3-A1B4E0317AC7}"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18530361-FA42-4710-98D9-DABCC950C3B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2605AA6-38D4-4E58-81D3-A1B4E0317AC7}"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18530361-FA42-4710-98D9-DABCC950C3B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2605AA6-38D4-4E58-81D3-A1B4E0317AC7}"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18530361-FA42-4710-98D9-DABCC950C3B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2605AA6-38D4-4E58-81D3-A1B4E0317AC7}"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18530361-FA42-4710-98D9-DABCC950C3B9}"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2605AA6-38D4-4E58-81D3-A1B4E0317AC7}"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18530361-FA42-4710-98D9-DABCC950C3B9}"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2605AA6-38D4-4E58-81D3-A1B4E0317AC7}"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8530361-FA42-4710-98D9-DABCC950C3B9}"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2605AA6-38D4-4E58-81D3-A1B4E0317AC7}" type="slidenum">
              <a:rPr lang="zh-CN" altLang="en-US" smtClean="0"/>
            </a:fld>
            <a:endParaRPr lang="zh-CN" altLang="en-US"/>
          </a:p>
        </p:txBody>
      </p:sp>
      <p:sp>
        <p:nvSpPr>
          <p:cNvPr id="8" name="任意多边形: 形状 7"/>
          <p:cNvSpPr/>
          <p:nvPr userDrawn="1"/>
        </p:nvSpPr>
        <p:spPr>
          <a:xfrm>
            <a:off x="0" y="0"/>
            <a:ext cx="12192000" cy="6858000"/>
          </a:xfrm>
          <a:custGeom>
            <a:avLst/>
            <a:gdLst>
              <a:gd name="connsiteX0" fmla="*/ 424259 w 12192000"/>
              <a:gd name="connsiteY0" fmla="*/ 238646 h 6858000"/>
              <a:gd name="connsiteX1" fmla="*/ 424259 w 12192000"/>
              <a:gd name="connsiteY1" fmla="*/ 6619354 h 6858000"/>
              <a:gd name="connsiteX2" fmla="*/ 11767740 w 12192000"/>
              <a:gd name="connsiteY2" fmla="*/ 6619354 h 6858000"/>
              <a:gd name="connsiteX3" fmla="*/ 11767740 w 12192000"/>
              <a:gd name="connsiteY3" fmla="*/ 238646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424259" y="238646"/>
                </a:moveTo>
                <a:lnTo>
                  <a:pt x="424259" y="6619354"/>
                </a:lnTo>
                <a:lnTo>
                  <a:pt x="11767740" y="6619354"/>
                </a:lnTo>
                <a:lnTo>
                  <a:pt x="11767740" y="238646"/>
                </a:lnTo>
                <a:close/>
                <a:moveTo>
                  <a:pt x="0" y="0"/>
                </a:moveTo>
                <a:lnTo>
                  <a:pt x="12192000" y="0"/>
                </a:lnTo>
                <a:lnTo>
                  <a:pt x="12192000" y="6858000"/>
                </a:lnTo>
                <a:lnTo>
                  <a:pt x="0" y="6858000"/>
                </a:lnTo>
                <a:close/>
              </a:path>
            </a:pathLst>
          </a:custGeom>
          <a:solidFill>
            <a:srgbClr val="91DAF9"/>
          </a:solidFill>
          <a:ln w="63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213915" y="120327"/>
            <a:ext cx="11764169" cy="6617345"/>
          </a:xfrm>
          <a:prstGeom prst="rect">
            <a:avLst/>
          </a:prstGeom>
          <a:solidFill>
            <a:schemeClr val="bg1">
              <a:alpha val="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18530361-FA42-4710-98D9-DABCC950C3B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2605AA6-38D4-4E58-81D3-A1B4E0317AC7}"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18530361-FA42-4710-98D9-DABCC950C3B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2605AA6-38D4-4E58-81D3-A1B4E0317AC7}"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530361-FA42-4710-98D9-DABCC950C3B9}"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05AA6-38D4-4E58-81D3-A1B4E0317AC7}"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chart" Target="../charts/chart1.xml"/></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png"/><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image" Target="../media/image9.png"/></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18.png"/><Relationship Id="rId4" Type="http://schemas.openxmlformats.org/officeDocument/2006/relationships/image" Target="../media/image17.png"/><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image" Target="../media/image14.pn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文本框 26"/>
          <p:cNvSpPr txBox="1"/>
          <p:nvPr/>
        </p:nvSpPr>
        <p:spPr>
          <a:xfrm>
            <a:off x="7150893" y="1945629"/>
            <a:ext cx="4467225" cy="584775"/>
          </a:xfrm>
          <a:prstGeom prst="rect">
            <a:avLst/>
          </a:prstGeom>
          <a:noFill/>
        </p:spPr>
        <p:txBody>
          <a:bodyPr wrap="square" rtlCol="0">
            <a:spAutoFit/>
          </a:bodyPr>
          <a:lstStyle/>
          <a:p>
            <a:r>
              <a:rPr lang="zh-CN" altLang="en-US" sz="3200" b="1" dirty="0">
                <a:solidFill>
                  <a:srgbClr val="00B0F0"/>
                </a:solidFill>
                <a:latin typeface="方正聚珍新仿简体" panose="02010600010101010101" pitchFamily="2" charset="-122"/>
                <a:ea typeface="方正聚珍新仿简体" panose="02010600010101010101" pitchFamily="2" charset="-122"/>
              </a:rPr>
              <a:t>垃圾分类建美好城市</a:t>
            </a:r>
            <a:endParaRPr lang="en-US" altLang="zh-CN" sz="3200" b="1" dirty="0">
              <a:solidFill>
                <a:srgbClr val="00B0F0"/>
              </a:solidFill>
              <a:latin typeface="方正聚珍新仿简体" panose="02010600010101010101" pitchFamily="2" charset="-122"/>
              <a:ea typeface="方正聚珍新仿简体" panose="02010600010101010101" pitchFamily="2" charset="-122"/>
            </a:endParaRPr>
          </a:p>
        </p:txBody>
      </p:sp>
      <p:sp>
        <p:nvSpPr>
          <p:cNvPr id="28" name="文本框 27"/>
          <p:cNvSpPr txBox="1"/>
          <p:nvPr/>
        </p:nvSpPr>
        <p:spPr>
          <a:xfrm>
            <a:off x="8322467" y="2498583"/>
            <a:ext cx="3724275" cy="338554"/>
          </a:xfrm>
          <a:prstGeom prst="rect">
            <a:avLst/>
          </a:prstGeom>
          <a:noFill/>
        </p:spPr>
        <p:txBody>
          <a:bodyPr wrap="square" rtlCol="0">
            <a:spAutoFit/>
          </a:bodyPr>
          <a:lstStyle/>
          <a:p>
            <a:r>
              <a:rPr lang="zh-CN" altLang="en-US" sz="1600" b="1" dirty="0">
                <a:solidFill>
                  <a:srgbClr val="93DBFD"/>
                </a:solidFill>
                <a:latin typeface="方正聚珍新仿简体" panose="02010600010101010101" pitchFamily="2" charset="-122"/>
                <a:ea typeface="方正聚珍新仿简体" panose="02010600010101010101" pitchFamily="2" charset="-122"/>
              </a:rPr>
              <a:t>践行社会主义核心价值观</a:t>
            </a:r>
            <a:endParaRPr lang="zh-CN" altLang="en-US" sz="1600" b="1" dirty="0">
              <a:solidFill>
                <a:srgbClr val="93DBFD"/>
              </a:solidFill>
              <a:latin typeface="方正聚珍新仿简体" panose="02010600010101010101" pitchFamily="2" charset="-122"/>
              <a:ea typeface="方正聚珍新仿简体" panose="02010600010101010101" pitchFamily="2" charset="-122"/>
            </a:endParaRPr>
          </a:p>
        </p:txBody>
      </p:sp>
      <p:sp>
        <p:nvSpPr>
          <p:cNvPr id="29" name="文本框 28"/>
          <p:cNvSpPr txBox="1"/>
          <p:nvPr/>
        </p:nvSpPr>
        <p:spPr>
          <a:xfrm>
            <a:off x="454818" y="266700"/>
            <a:ext cx="2105025" cy="584775"/>
          </a:xfrm>
          <a:prstGeom prst="rect">
            <a:avLst/>
          </a:prstGeom>
          <a:noFill/>
        </p:spPr>
        <p:txBody>
          <a:bodyPr wrap="square" rtlCol="0">
            <a:spAutoFit/>
          </a:bodyPr>
          <a:lstStyle/>
          <a:p>
            <a:r>
              <a:rPr lang="en-US" altLang="zh-CN" sz="3200" b="1" dirty="0">
                <a:latin typeface="Blackadder ITC" panose="04020505051007020D02" pitchFamily="82" charset="0"/>
              </a:rPr>
              <a:t>To everybody:</a:t>
            </a:r>
            <a:endParaRPr lang="zh-CN" altLang="en-US" sz="3200" b="1" dirty="0">
              <a:latin typeface="Blackadder ITC" panose="04020505051007020D02" pitchFamily="82" charset="0"/>
            </a:endParaRPr>
          </a:p>
        </p:txBody>
      </p:sp>
      <p:sp>
        <p:nvSpPr>
          <p:cNvPr id="30" name="椭圆 29"/>
          <p:cNvSpPr/>
          <p:nvPr/>
        </p:nvSpPr>
        <p:spPr>
          <a:xfrm flipV="1">
            <a:off x="9575004" y="5402394"/>
            <a:ext cx="142875" cy="133349"/>
          </a:xfrm>
          <a:prstGeom prst="ellipse">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flipV="1">
            <a:off x="10510833" y="5402394"/>
            <a:ext cx="142875" cy="133349"/>
          </a:xfrm>
          <a:prstGeom prst="ellipse">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flipV="1">
            <a:off x="9575004" y="5739267"/>
            <a:ext cx="142875" cy="133349"/>
          </a:xfrm>
          <a:prstGeom prst="ellipse">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flipV="1">
            <a:off x="10041729" y="5737094"/>
            <a:ext cx="142875" cy="133349"/>
          </a:xfrm>
          <a:prstGeom prst="ellipse">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flipV="1">
            <a:off x="10508453" y="5737093"/>
            <a:ext cx="142875" cy="133349"/>
          </a:xfrm>
          <a:prstGeom prst="ellipse">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flipV="1">
            <a:off x="10041729" y="6076496"/>
            <a:ext cx="142875" cy="133349"/>
          </a:xfrm>
          <a:prstGeom prst="ellipse">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p:nvSpPr>
        <p:spPr>
          <a:xfrm flipV="1">
            <a:off x="10508453" y="6079182"/>
            <a:ext cx="142875" cy="133349"/>
          </a:xfrm>
          <a:prstGeom prst="ellipse">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flipV="1">
            <a:off x="9575004" y="6076140"/>
            <a:ext cx="142875" cy="133349"/>
          </a:xfrm>
          <a:prstGeom prst="ellipse">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flipV="1">
            <a:off x="10041729" y="5404530"/>
            <a:ext cx="142875" cy="133349"/>
          </a:xfrm>
          <a:prstGeom prst="ellipse">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9" name="图片 38"/>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900237" y="2095142"/>
            <a:ext cx="4195763" cy="2915366"/>
          </a:xfrm>
          <a:prstGeom prst="rect">
            <a:avLst/>
          </a:prstGeom>
        </p:spPr>
      </p:pic>
      <p:cxnSp>
        <p:nvCxnSpPr>
          <p:cNvPr id="40" name="直接连接符 39"/>
          <p:cNvCxnSpPr>
            <a:endCxn id="28" idx="1"/>
          </p:cNvCxnSpPr>
          <p:nvPr/>
        </p:nvCxnSpPr>
        <p:spPr>
          <a:xfrm>
            <a:off x="7341393" y="2667860"/>
            <a:ext cx="981074"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1" name="对话气泡: 椭圆形 40"/>
          <p:cNvSpPr/>
          <p:nvPr/>
        </p:nvSpPr>
        <p:spPr>
          <a:xfrm>
            <a:off x="3998117" y="1371601"/>
            <a:ext cx="1497807" cy="979424"/>
          </a:xfrm>
          <a:prstGeom prst="wedgeEllipseCallout">
            <a:avLst/>
          </a:prstGeom>
          <a:solidFill>
            <a:srgbClr val="96DDF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solidFill>
                  <a:srgbClr val="FF6969"/>
                </a:solidFill>
              </a:rPr>
              <a:t>你就是影响力</a:t>
            </a:r>
            <a:endParaRPr lang="zh-CN" altLang="en-US" sz="2000" b="1" dirty="0">
              <a:solidFill>
                <a:srgbClr val="FF696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流程图: 过程 92"/>
          <p:cNvSpPr/>
          <p:nvPr/>
        </p:nvSpPr>
        <p:spPr>
          <a:xfrm>
            <a:off x="3301241" y="3067671"/>
            <a:ext cx="1404443" cy="397819"/>
          </a:xfrm>
          <a:prstGeom prst="flowChartProcess">
            <a:avLst/>
          </a:prstGeom>
          <a:solidFill>
            <a:srgbClr val="FFE8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矩形 58"/>
          <p:cNvSpPr/>
          <p:nvPr/>
        </p:nvSpPr>
        <p:spPr>
          <a:xfrm>
            <a:off x="6536821" y="3473770"/>
            <a:ext cx="1141347" cy="378794"/>
          </a:xfrm>
          <a:prstGeom prst="rect">
            <a:avLst/>
          </a:prstGeom>
          <a:solidFill>
            <a:srgbClr val="FF8E8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矩形 57"/>
          <p:cNvSpPr/>
          <p:nvPr/>
        </p:nvSpPr>
        <p:spPr>
          <a:xfrm>
            <a:off x="5263513" y="3513672"/>
            <a:ext cx="1039906" cy="378794"/>
          </a:xfrm>
          <a:prstGeom prst="rect">
            <a:avLst/>
          </a:prstGeom>
          <a:solidFill>
            <a:srgbClr val="A9D18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4905186" y="3012741"/>
            <a:ext cx="1493801" cy="37879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2445162" y="2936508"/>
            <a:ext cx="3857625" cy="3857625"/>
          </a:xfrm>
          <a:prstGeom prst="ellipse">
            <a:avLst/>
          </a:prstGeom>
          <a:solidFill>
            <a:srgbClr val="91DAF9"/>
          </a:solidFill>
          <a:scene3d>
            <a:camera prst="isometricOffAxis2To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矩形 53"/>
          <p:cNvSpPr/>
          <p:nvPr/>
        </p:nvSpPr>
        <p:spPr>
          <a:xfrm rot="11286345">
            <a:off x="4178947" y="502760"/>
            <a:ext cx="3371850" cy="501257"/>
          </a:xfrm>
          <a:prstGeom prst="rect">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53" name="矩形 52"/>
          <p:cNvSpPr/>
          <p:nvPr/>
        </p:nvSpPr>
        <p:spPr>
          <a:xfrm rot="21133542">
            <a:off x="4144497" y="502759"/>
            <a:ext cx="3371850" cy="501257"/>
          </a:xfrm>
          <a:prstGeom prst="rect">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52" name="矩形 51"/>
          <p:cNvSpPr/>
          <p:nvPr/>
        </p:nvSpPr>
        <p:spPr>
          <a:xfrm>
            <a:off x="4161722" y="461075"/>
            <a:ext cx="3371850" cy="584627"/>
          </a:xfrm>
          <a:prstGeom prst="rect">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8" name="任意多边形: 形状 7"/>
          <p:cNvSpPr/>
          <p:nvPr/>
        </p:nvSpPr>
        <p:spPr>
          <a:xfrm>
            <a:off x="0" y="0"/>
            <a:ext cx="12192000" cy="6858000"/>
          </a:xfrm>
          <a:custGeom>
            <a:avLst/>
            <a:gdLst>
              <a:gd name="connsiteX0" fmla="*/ 424259 w 12192000"/>
              <a:gd name="connsiteY0" fmla="*/ 238646 h 6858000"/>
              <a:gd name="connsiteX1" fmla="*/ 424259 w 12192000"/>
              <a:gd name="connsiteY1" fmla="*/ 6619354 h 6858000"/>
              <a:gd name="connsiteX2" fmla="*/ 11767740 w 12192000"/>
              <a:gd name="connsiteY2" fmla="*/ 6619354 h 6858000"/>
              <a:gd name="connsiteX3" fmla="*/ 11767740 w 12192000"/>
              <a:gd name="connsiteY3" fmla="*/ 238646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424259" y="238646"/>
                </a:moveTo>
                <a:lnTo>
                  <a:pt x="424259" y="6619354"/>
                </a:lnTo>
                <a:lnTo>
                  <a:pt x="11767740" y="6619354"/>
                </a:lnTo>
                <a:lnTo>
                  <a:pt x="11767740" y="238646"/>
                </a:lnTo>
                <a:close/>
                <a:moveTo>
                  <a:pt x="0" y="0"/>
                </a:moveTo>
                <a:lnTo>
                  <a:pt x="12192000" y="0"/>
                </a:lnTo>
                <a:lnTo>
                  <a:pt x="12192000" y="6858000"/>
                </a:lnTo>
                <a:lnTo>
                  <a:pt x="0" y="6858000"/>
                </a:lnTo>
                <a:close/>
              </a:path>
            </a:pathLst>
          </a:custGeom>
          <a:solidFill>
            <a:srgbClr val="91DAF9"/>
          </a:solidFill>
          <a:ln w="63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1" name="文本框 50"/>
          <p:cNvSpPr txBox="1"/>
          <p:nvPr/>
        </p:nvSpPr>
        <p:spPr>
          <a:xfrm>
            <a:off x="4360267" y="341803"/>
            <a:ext cx="5105400" cy="830997"/>
          </a:xfrm>
          <a:prstGeom prst="rect">
            <a:avLst/>
          </a:prstGeom>
          <a:noFill/>
        </p:spPr>
        <p:txBody>
          <a:bodyPr wrap="square" rtlCol="0">
            <a:spAutoFit/>
          </a:bodyPr>
          <a:lstStyle/>
          <a:p>
            <a:r>
              <a:rPr lang="en-US" altLang="zh-CN" sz="4800" spc="300" dirty="0">
                <a:latin typeface="杨任东竹石体-Heavy" panose="02000000000000000000" pitchFamily="2" charset="-122"/>
                <a:ea typeface="杨任东竹石体-Heavy" panose="02000000000000000000" pitchFamily="2" charset="-122"/>
              </a:rPr>
              <a:t>CONTENT</a:t>
            </a:r>
            <a:endParaRPr lang="zh-CN" altLang="en-US" sz="4800" spc="300" dirty="0">
              <a:latin typeface="杨任东竹石体-Heavy" panose="02000000000000000000" pitchFamily="2" charset="-122"/>
              <a:ea typeface="杨任东竹石体-Heavy" panose="02000000000000000000" pitchFamily="2" charset="-122"/>
            </a:endParaRPr>
          </a:p>
        </p:txBody>
      </p:sp>
      <p:sp>
        <p:nvSpPr>
          <p:cNvPr id="2" name="矩形 1"/>
          <p:cNvSpPr/>
          <p:nvPr/>
        </p:nvSpPr>
        <p:spPr>
          <a:xfrm>
            <a:off x="951798" y="1247056"/>
            <a:ext cx="10127036" cy="5009170"/>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任意多边形: 形状 4"/>
          <p:cNvSpPr/>
          <p:nvPr/>
        </p:nvSpPr>
        <p:spPr>
          <a:xfrm>
            <a:off x="951798" y="1246094"/>
            <a:ext cx="1029401" cy="1407459"/>
          </a:xfrm>
          <a:custGeom>
            <a:avLst/>
            <a:gdLst>
              <a:gd name="connsiteX0" fmla="*/ 591671 w 1039906"/>
              <a:gd name="connsiteY0" fmla="*/ 0 h 1515035"/>
              <a:gd name="connsiteX1" fmla="*/ 17930 w 1039906"/>
              <a:gd name="connsiteY1" fmla="*/ 779930 h 1515035"/>
              <a:gd name="connsiteX2" fmla="*/ 0 w 1039906"/>
              <a:gd name="connsiteY2" fmla="*/ 1515035 h 1515035"/>
              <a:gd name="connsiteX3" fmla="*/ 1039906 w 1039906"/>
              <a:gd name="connsiteY3" fmla="*/ 0 h 1515035"/>
              <a:gd name="connsiteX4" fmla="*/ 591671 w 1039906"/>
              <a:gd name="connsiteY4" fmla="*/ 0 h 15150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9906" h="1515035">
                <a:moveTo>
                  <a:pt x="591671" y="0"/>
                </a:moveTo>
                <a:lnTo>
                  <a:pt x="17930" y="779930"/>
                </a:lnTo>
                <a:lnTo>
                  <a:pt x="0" y="1515035"/>
                </a:lnTo>
                <a:lnTo>
                  <a:pt x="1039906" y="0"/>
                </a:lnTo>
                <a:lnTo>
                  <a:pt x="591671" y="0"/>
                </a:lnTo>
                <a:close/>
              </a:path>
            </a:pathLst>
          </a:cu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形状 8"/>
          <p:cNvSpPr/>
          <p:nvPr/>
        </p:nvSpPr>
        <p:spPr>
          <a:xfrm>
            <a:off x="10049434" y="1246094"/>
            <a:ext cx="1039906" cy="1335741"/>
          </a:xfrm>
          <a:custGeom>
            <a:avLst/>
            <a:gdLst>
              <a:gd name="connsiteX0" fmla="*/ 0 w 1147482"/>
              <a:gd name="connsiteY0" fmla="*/ 8965 h 1792941"/>
              <a:gd name="connsiteX1" fmla="*/ 412376 w 1147482"/>
              <a:gd name="connsiteY1" fmla="*/ 0 h 1792941"/>
              <a:gd name="connsiteX2" fmla="*/ 1147482 w 1147482"/>
              <a:gd name="connsiteY2" fmla="*/ 1102659 h 1792941"/>
              <a:gd name="connsiteX3" fmla="*/ 1138517 w 1147482"/>
              <a:gd name="connsiteY3" fmla="*/ 1792941 h 1792941"/>
              <a:gd name="connsiteX4" fmla="*/ 0 w 1147482"/>
              <a:gd name="connsiteY4" fmla="*/ 8965 h 17929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7482" h="1792941">
                <a:moveTo>
                  <a:pt x="0" y="8965"/>
                </a:moveTo>
                <a:lnTo>
                  <a:pt x="412376" y="0"/>
                </a:lnTo>
                <a:lnTo>
                  <a:pt x="1147482" y="1102659"/>
                </a:lnTo>
                <a:lnTo>
                  <a:pt x="1138517" y="1792941"/>
                </a:lnTo>
                <a:lnTo>
                  <a:pt x="0" y="8965"/>
                </a:lnTo>
                <a:close/>
              </a:path>
            </a:pathLst>
          </a:cu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2685936" y="3193653"/>
            <a:ext cx="3322544" cy="3322544"/>
          </a:xfrm>
          <a:prstGeom prst="ellipse">
            <a:avLst/>
          </a:prstGeom>
          <a:solidFill>
            <a:schemeClr val="bg1"/>
          </a:solidFill>
          <a:ln w="19050">
            <a:solidFill>
              <a:srgbClr val="00B0F0"/>
            </a:solidFill>
          </a:ln>
          <a:scene3d>
            <a:camera prst="isometricOffAxis2To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不完整圆 17"/>
          <p:cNvSpPr/>
          <p:nvPr/>
        </p:nvSpPr>
        <p:spPr>
          <a:xfrm>
            <a:off x="2355724" y="2581835"/>
            <a:ext cx="3322800" cy="3322800"/>
          </a:xfrm>
          <a:prstGeom prst="pie">
            <a:avLst>
              <a:gd name="adj1" fmla="val 2825601"/>
              <a:gd name="adj2" fmla="val 8973915"/>
            </a:avLst>
          </a:prstGeom>
          <a:solidFill>
            <a:srgbClr val="A9D18E"/>
          </a:solidFill>
          <a:scene3d>
            <a:camera prst="isometricOffAxis2To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5" name="不完整圆 34"/>
          <p:cNvSpPr/>
          <p:nvPr/>
        </p:nvSpPr>
        <p:spPr>
          <a:xfrm>
            <a:off x="2667856" y="3377049"/>
            <a:ext cx="3322800" cy="3322800"/>
          </a:xfrm>
          <a:prstGeom prst="pie">
            <a:avLst>
              <a:gd name="adj1" fmla="val 18090632"/>
              <a:gd name="adj2" fmla="val 2886128"/>
            </a:avLst>
          </a:prstGeom>
          <a:solidFill>
            <a:srgbClr val="FF6969"/>
          </a:solidFill>
          <a:scene3d>
            <a:camera prst="isometricOffAxis2To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36" name="不完整圆 35"/>
          <p:cNvSpPr/>
          <p:nvPr/>
        </p:nvSpPr>
        <p:spPr>
          <a:xfrm>
            <a:off x="2912307" y="3429000"/>
            <a:ext cx="3322800" cy="3322800"/>
          </a:xfrm>
          <a:prstGeom prst="pie">
            <a:avLst>
              <a:gd name="adj1" fmla="val 8945401"/>
              <a:gd name="adj2" fmla="val 18109158"/>
            </a:avLst>
          </a:prstGeom>
          <a:scene3d>
            <a:camera prst="isometricOffAxis2To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0" name="文本框 29"/>
          <p:cNvSpPr txBox="1"/>
          <p:nvPr/>
        </p:nvSpPr>
        <p:spPr>
          <a:xfrm>
            <a:off x="4843121" y="3008575"/>
            <a:ext cx="1428099" cy="369332"/>
          </a:xfrm>
          <a:prstGeom prst="rect">
            <a:avLst/>
          </a:prstGeom>
          <a:noFill/>
        </p:spPr>
        <p:txBody>
          <a:bodyPr wrap="square" rtlCol="0">
            <a:spAutoFit/>
          </a:bodyPr>
          <a:lstStyle/>
          <a:p>
            <a:r>
              <a:rPr lang="zh-CN" altLang="en-US" dirty="0">
                <a:latin typeface="站酷快乐体2016修订版" panose="02010600030101010101" pitchFamily="2" charset="-122"/>
                <a:ea typeface="站酷快乐体2016修订版" panose="02010600030101010101" pitchFamily="2" charset="-122"/>
              </a:rPr>
              <a:t>可回收垃圾</a:t>
            </a:r>
            <a:endParaRPr lang="zh-CN" altLang="en-US" dirty="0">
              <a:latin typeface="站酷快乐体2016修订版" panose="02010600030101010101" pitchFamily="2" charset="-122"/>
              <a:ea typeface="站酷快乐体2016修订版" panose="02010600030101010101" pitchFamily="2" charset="-122"/>
            </a:endParaRPr>
          </a:p>
        </p:txBody>
      </p:sp>
      <p:sp>
        <p:nvSpPr>
          <p:cNvPr id="34" name="文本框 33"/>
          <p:cNvSpPr txBox="1"/>
          <p:nvPr/>
        </p:nvSpPr>
        <p:spPr>
          <a:xfrm>
            <a:off x="6585111" y="3464935"/>
            <a:ext cx="1687369" cy="369332"/>
          </a:xfrm>
          <a:prstGeom prst="rect">
            <a:avLst/>
          </a:prstGeom>
          <a:noFill/>
        </p:spPr>
        <p:txBody>
          <a:bodyPr wrap="square" rtlCol="0">
            <a:spAutoFit/>
          </a:bodyPr>
          <a:lstStyle/>
          <a:p>
            <a:r>
              <a:rPr lang="zh-CN" altLang="en-US" dirty="0">
                <a:latin typeface="站酷快乐体2016修订版" panose="02010600030101010101" pitchFamily="2" charset="-122"/>
                <a:ea typeface="站酷快乐体2016修订版" panose="02010600030101010101" pitchFamily="2" charset="-122"/>
              </a:rPr>
              <a:t>有害垃圾</a:t>
            </a:r>
            <a:endParaRPr lang="zh-CN" altLang="en-US" dirty="0">
              <a:latin typeface="站酷快乐体2016修订版" panose="02010600030101010101" pitchFamily="2" charset="-122"/>
              <a:ea typeface="站酷快乐体2016修订版" panose="02010600030101010101" pitchFamily="2" charset="-122"/>
            </a:endParaRPr>
          </a:p>
        </p:txBody>
      </p:sp>
      <p:sp>
        <p:nvSpPr>
          <p:cNvPr id="40" name="文本框 39"/>
          <p:cNvSpPr txBox="1"/>
          <p:nvPr/>
        </p:nvSpPr>
        <p:spPr>
          <a:xfrm>
            <a:off x="5242876" y="3505163"/>
            <a:ext cx="1129043" cy="369332"/>
          </a:xfrm>
          <a:prstGeom prst="rect">
            <a:avLst/>
          </a:prstGeom>
          <a:noFill/>
        </p:spPr>
        <p:txBody>
          <a:bodyPr wrap="square" rtlCol="0">
            <a:spAutoFit/>
          </a:bodyPr>
          <a:lstStyle/>
          <a:p>
            <a:r>
              <a:rPr lang="zh-CN" altLang="en-US" dirty="0">
                <a:latin typeface="站酷快乐体2016修订版" panose="02010600030101010101" pitchFamily="2" charset="-122"/>
                <a:ea typeface="站酷快乐体2016修订版" panose="02010600030101010101" pitchFamily="2" charset="-122"/>
              </a:rPr>
              <a:t>其他垃圾</a:t>
            </a:r>
            <a:endParaRPr lang="zh-CN" altLang="en-US" dirty="0">
              <a:latin typeface="站酷快乐体2016修订版" panose="02010600030101010101" pitchFamily="2" charset="-122"/>
              <a:ea typeface="站酷快乐体2016修订版" panose="02010600030101010101" pitchFamily="2" charset="-122"/>
            </a:endParaRPr>
          </a:p>
        </p:txBody>
      </p:sp>
      <p:sp>
        <p:nvSpPr>
          <p:cNvPr id="43" name="椭圆 42"/>
          <p:cNvSpPr/>
          <p:nvPr/>
        </p:nvSpPr>
        <p:spPr>
          <a:xfrm>
            <a:off x="3981909" y="5146768"/>
            <a:ext cx="260545" cy="120406"/>
          </a:xfrm>
          <a:prstGeom prst="ellips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椭圆 61"/>
          <p:cNvSpPr/>
          <p:nvPr/>
        </p:nvSpPr>
        <p:spPr>
          <a:xfrm>
            <a:off x="4229994" y="4444113"/>
            <a:ext cx="260545" cy="120406"/>
          </a:xfrm>
          <a:prstGeom prst="ellips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椭圆 62"/>
          <p:cNvSpPr/>
          <p:nvPr/>
        </p:nvSpPr>
        <p:spPr>
          <a:xfrm>
            <a:off x="5300712" y="4981273"/>
            <a:ext cx="260545" cy="120406"/>
          </a:xfrm>
          <a:prstGeom prst="ellips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5" name="直接连接符 54"/>
          <p:cNvCxnSpPr/>
          <p:nvPr/>
        </p:nvCxnSpPr>
        <p:spPr>
          <a:xfrm flipV="1">
            <a:off x="5421094" y="3844461"/>
            <a:ext cx="1088431" cy="120077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V="1">
            <a:off x="4373107" y="3208148"/>
            <a:ext cx="487818" cy="1320646"/>
          </a:xfrm>
          <a:prstGeom prst="line">
            <a:avLst/>
          </a:prstGeom>
        </p:spPr>
        <p:style>
          <a:lnRef idx="1">
            <a:schemeClr val="accent1"/>
          </a:lnRef>
          <a:fillRef idx="0">
            <a:schemeClr val="accent1"/>
          </a:fillRef>
          <a:effectRef idx="0">
            <a:schemeClr val="accent1"/>
          </a:effectRef>
          <a:fontRef idx="minor">
            <a:schemeClr val="tx1"/>
          </a:fontRef>
        </p:style>
      </p:cxnSp>
      <p:sp>
        <p:nvSpPr>
          <p:cNvPr id="44" name="流程图: 决策 43"/>
          <p:cNvSpPr/>
          <p:nvPr/>
        </p:nvSpPr>
        <p:spPr>
          <a:xfrm>
            <a:off x="9727661" y="5604280"/>
            <a:ext cx="336428" cy="225407"/>
          </a:xfrm>
          <a:prstGeom prst="flowChartDecision">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流程图: 决策 64"/>
          <p:cNvSpPr/>
          <p:nvPr/>
        </p:nvSpPr>
        <p:spPr>
          <a:xfrm>
            <a:off x="10159097" y="5597221"/>
            <a:ext cx="336428" cy="225407"/>
          </a:xfrm>
          <a:prstGeom prst="flowChartDecision">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流程图: 决策 68"/>
          <p:cNvSpPr/>
          <p:nvPr/>
        </p:nvSpPr>
        <p:spPr>
          <a:xfrm>
            <a:off x="10592218" y="5599824"/>
            <a:ext cx="336428" cy="225407"/>
          </a:xfrm>
          <a:prstGeom prst="flowChartDecision">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流程图: 决策 69"/>
          <p:cNvSpPr/>
          <p:nvPr/>
        </p:nvSpPr>
        <p:spPr>
          <a:xfrm>
            <a:off x="10165333" y="5935678"/>
            <a:ext cx="336428" cy="225407"/>
          </a:xfrm>
          <a:prstGeom prst="flowChartDecision">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 name="流程图: 决策 74"/>
          <p:cNvSpPr/>
          <p:nvPr/>
        </p:nvSpPr>
        <p:spPr>
          <a:xfrm>
            <a:off x="10142230" y="5226496"/>
            <a:ext cx="336428" cy="225407"/>
          </a:xfrm>
          <a:prstGeom prst="flowChartDecision">
            <a:avLst/>
          </a:prstGeom>
          <a:solidFill>
            <a:srgbClr val="91DA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椭圆 55"/>
          <p:cNvSpPr/>
          <p:nvPr/>
        </p:nvSpPr>
        <p:spPr>
          <a:xfrm>
            <a:off x="3171675" y="5730274"/>
            <a:ext cx="280152" cy="280152"/>
          </a:xfrm>
          <a:prstGeom prst="ellipse">
            <a:avLst/>
          </a:prstGeom>
          <a:solidFill>
            <a:srgbClr val="A9D18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7" name="椭圆 76"/>
          <p:cNvSpPr/>
          <p:nvPr/>
        </p:nvSpPr>
        <p:spPr>
          <a:xfrm>
            <a:off x="5109621" y="5729626"/>
            <a:ext cx="280800" cy="280800"/>
          </a:xfrm>
          <a:prstGeom prst="ellipse">
            <a:avLst/>
          </a:prstGeom>
          <a:solidFill>
            <a:srgbClr val="6897E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椭圆 77"/>
          <p:cNvSpPr/>
          <p:nvPr/>
        </p:nvSpPr>
        <p:spPr>
          <a:xfrm>
            <a:off x="4141780" y="5707196"/>
            <a:ext cx="280800" cy="280800"/>
          </a:xfrm>
          <a:prstGeom prst="ellipse">
            <a:avLst/>
          </a:prstGeom>
          <a:solidFill>
            <a:srgbClr val="FF8E8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任意多边形: 形状 80"/>
          <p:cNvSpPr/>
          <p:nvPr/>
        </p:nvSpPr>
        <p:spPr>
          <a:xfrm>
            <a:off x="4549152" y="1275419"/>
            <a:ext cx="2832313" cy="677726"/>
          </a:xfrm>
          <a:custGeom>
            <a:avLst/>
            <a:gdLst/>
            <a:ahLst/>
            <a:cxnLst/>
            <a:rect l="l" t="t" r="r" b="b"/>
            <a:pathLst>
              <a:path w="2832313" h="716570">
                <a:moveTo>
                  <a:pt x="1622146" y="331670"/>
                </a:moveTo>
                <a:lnTo>
                  <a:pt x="1544117" y="395678"/>
                </a:lnTo>
                <a:lnTo>
                  <a:pt x="1374039" y="399946"/>
                </a:lnTo>
                <a:lnTo>
                  <a:pt x="1375258" y="456639"/>
                </a:lnTo>
                <a:lnTo>
                  <a:pt x="1473403" y="454200"/>
                </a:lnTo>
                <a:lnTo>
                  <a:pt x="1375868" y="534667"/>
                </a:lnTo>
                <a:lnTo>
                  <a:pt x="1412443" y="578558"/>
                </a:lnTo>
                <a:lnTo>
                  <a:pt x="1566063" y="452371"/>
                </a:lnTo>
                <a:lnTo>
                  <a:pt x="1666037" y="449933"/>
                </a:lnTo>
                <a:lnTo>
                  <a:pt x="1829410" y="559051"/>
                </a:lnTo>
                <a:lnTo>
                  <a:pt x="1861719" y="511503"/>
                </a:lnTo>
                <a:lnTo>
                  <a:pt x="1765402" y="447494"/>
                </a:lnTo>
                <a:lnTo>
                  <a:pt x="1844040" y="445666"/>
                </a:lnTo>
                <a:lnTo>
                  <a:pt x="1843431" y="388363"/>
                </a:lnTo>
                <a:lnTo>
                  <a:pt x="1637386" y="393850"/>
                </a:lnTo>
                <a:lnTo>
                  <a:pt x="1658722" y="376171"/>
                </a:lnTo>
                <a:close/>
                <a:moveTo>
                  <a:pt x="434035" y="237792"/>
                </a:moveTo>
                <a:lnTo>
                  <a:pt x="377952" y="248155"/>
                </a:lnTo>
                <a:lnTo>
                  <a:pt x="417576" y="465782"/>
                </a:lnTo>
                <a:lnTo>
                  <a:pt x="473659" y="456029"/>
                </a:lnTo>
                <a:close/>
                <a:moveTo>
                  <a:pt x="565099" y="221942"/>
                </a:moveTo>
                <a:lnTo>
                  <a:pt x="499263" y="507235"/>
                </a:lnTo>
                <a:lnTo>
                  <a:pt x="347472" y="499310"/>
                </a:lnTo>
                <a:lnTo>
                  <a:pt x="344424" y="556613"/>
                </a:lnTo>
                <a:lnTo>
                  <a:pt x="651663" y="571853"/>
                </a:lnTo>
                <a:lnTo>
                  <a:pt x="654711" y="514551"/>
                </a:lnTo>
                <a:lnTo>
                  <a:pt x="557175" y="509674"/>
                </a:lnTo>
                <a:lnTo>
                  <a:pt x="621792" y="234744"/>
                </a:lnTo>
                <a:close/>
                <a:moveTo>
                  <a:pt x="2352447" y="168298"/>
                </a:moveTo>
                <a:lnTo>
                  <a:pt x="2295144" y="169517"/>
                </a:lnTo>
                <a:lnTo>
                  <a:pt x="2300631" y="402384"/>
                </a:lnTo>
                <a:lnTo>
                  <a:pt x="2357933" y="400555"/>
                </a:lnTo>
                <a:close/>
                <a:moveTo>
                  <a:pt x="1160069" y="138427"/>
                </a:moveTo>
                <a:lnTo>
                  <a:pt x="1095451" y="206093"/>
                </a:lnTo>
                <a:lnTo>
                  <a:pt x="1113130" y="254861"/>
                </a:lnTo>
                <a:lnTo>
                  <a:pt x="1189939" y="263395"/>
                </a:lnTo>
                <a:lnTo>
                  <a:pt x="1098499" y="391411"/>
                </a:lnTo>
                <a:lnTo>
                  <a:pt x="1016203" y="342643"/>
                </a:lnTo>
                <a:lnTo>
                  <a:pt x="1070458" y="139646"/>
                </a:lnTo>
                <a:close/>
                <a:moveTo>
                  <a:pt x="2214067" y="128674"/>
                </a:moveTo>
                <a:lnTo>
                  <a:pt x="2202485" y="221333"/>
                </a:lnTo>
                <a:lnTo>
                  <a:pt x="2080565" y="230477"/>
                </a:lnTo>
                <a:lnTo>
                  <a:pt x="2070811" y="139037"/>
                </a:lnTo>
                <a:close/>
                <a:moveTo>
                  <a:pt x="244450" y="90269"/>
                </a:moveTo>
                <a:lnTo>
                  <a:pt x="187147" y="92707"/>
                </a:lnTo>
                <a:lnTo>
                  <a:pt x="193243" y="212798"/>
                </a:lnTo>
                <a:lnTo>
                  <a:pt x="137770" y="218894"/>
                </a:lnTo>
                <a:lnTo>
                  <a:pt x="143866" y="276197"/>
                </a:lnTo>
                <a:lnTo>
                  <a:pt x="196291" y="270101"/>
                </a:lnTo>
                <a:lnTo>
                  <a:pt x="207264" y="492605"/>
                </a:lnTo>
                <a:lnTo>
                  <a:pt x="143866" y="529791"/>
                </a:lnTo>
                <a:lnTo>
                  <a:pt x="173736" y="579168"/>
                </a:lnTo>
                <a:lnTo>
                  <a:pt x="337719" y="481632"/>
                </a:lnTo>
                <a:lnTo>
                  <a:pt x="308458" y="432254"/>
                </a:lnTo>
                <a:lnTo>
                  <a:pt x="262738" y="459077"/>
                </a:lnTo>
                <a:lnTo>
                  <a:pt x="252984" y="264005"/>
                </a:lnTo>
                <a:lnTo>
                  <a:pt x="324307" y="255470"/>
                </a:lnTo>
                <a:lnTo>
                  <a:pt x="318211" y="198168"/>
                </a:lnTo>
                <a:lnTo>
                  <a:pt x="249936" y="206093"/>
                </a:lnTo>
                <a:close/>
                <a:moveTo>
                  <a:pt x="808940" y="86611"/>
                </a:moveTo>
                <a:lnTo>
                  <a:pt x="805282" y="186586"/>
                </a:lnTo>
                <a:lnTo>
                  <a:pt x="747979" y="189634"/>
                </a:lnTo>
                <a:lnTo>
                  <a:pt x="751027" y="246936"/>
                </a:lnTo>
                <a:lnTo>
                  <a:pt x="803453" y="243888"/>
                </a:lnTo>
                <a:lnTo>
                  <a:pt x="797357" y="427987"/>
                </a:lnTo>
                <a:lnTo>
                  <a:pt x="745541" y="449933"/>
                </a:lnTo>
                <a:lnTo>
                  <a:pt x="767487" y="502968"/>
                </a:lnTo>
                <a:lnTo>
                  <a:pt x="922935" y="436522"/>
                </a:lnTo>
                <a:lnTo>
                  <a:pt x="900989" y="384096"/>
                </a:lnTo>
                <a:lnTo>
                  <a:pt x="855269" y="403603"/>
                </a:lnTo>
                <a:lnTo>
                  <a:pt x="860755" y="240840"/>
                </a:lnTo>
                <a:lnTo>
                  <a:pt x="916229" y="237792"/>
                </a:lnTo>
                <a:lnTo>
                  <a:pt x="912571" y="179880"/>
                </a:lnTo>
                <a:lnTo>
                  <a:pt x="862584" y="182928"/>
                </a:lnTo>
                <a:lnTo>
                  <a:pt x="866242" y="88440"/>
                </a:lnTo>
                <a:close/>
                <a:moveTo>
                  <a:pt x="1227735" y="80515"/>
                </a:moveTo>
                <a:lnTo>
                  <a:pt x="936346" y="82954"/>
                </a:lnTo>
                <a:lnTo>
                  <a:pt x="936955" y="140866"/>
                </a:lnTo>
                <a:lnTo>
                  <a:pt x="1010717" y="140256"/>
                </a:lnTo>
                <a:lnTo>
                  <a:pt x="904647" y="535277"/>
                </a:lnTo>
                <a:lnTo>
                  <a:pt x="960730" y="550517"/>
                </a:lnTo>
                <a:lnTo>
                  <a:pt x="1000963" y="399946"/>
                </a:lnTo>
                <a:lnTo>
                  <a:pt x="1065581" y="437741"/>
                </a:lnTo>
                <a:lnTo>
                  <a:pt x="997306" y="533448"/>
                </a:lnTo>
                <a:lnTo>
                  <a:pt x="1044245" y="565757"/>
                </a:lnTo>
                <a:lnTo>
                  <a:pt x="1114959" y="467002"/>
                </a:lnTo>
                <a:lnTo>
                  <a:pt x="1235660" y="537106"/>
                </a:lnTo>
                <a:lnTo>
                  <a:pt x="1264311" y="487728"/>
                </a:lnTo>
                <a:lnTo>
                  <a:pt x="1148487" y="420063"/>
                </a:lnTo>
                <a:lnTo>
                  <a:pt x="1266139" y="256690"/>
                </a:lnTo>
                <a:lnTo>
                  <a:pt x="1245413" y="210970"/>
                </a:lnTo>
                <a:lnTo>
                  <a:pt x="1177138" y="204264"/>
                </a:lnTo>
                <a:lnTo>
                  <a:pt x="1248461" y="129283"/>
                </a:lnTo>
                <a:close/>
                <a:moveTo>
                  <a:pt x="1772107" y="79906"/>
                </a:moveTo>
                <a:lnTo>
                  <a:pt x="1683715" y="133550"/>
                </a:lnTo>
                <a:lnTo>
                  <a:pt x="1713586" y="182318"/>
                </a:lnTo>
                <a:lnTo>
                  <a:pt x="1801978" y="128674"/>
                </a:lnTo>
                <a:close/>
                <a:moveTo>
                  <a:pt x="2437791" y="76858"/>
                </a:moveTo>
                <a:lnTo>
                  <a:pt x="2380488" y="80515"/>
                </a:lnTo>
                <a:lnTo>
                  <a:pt x="2401215" y="465173"/>
                </a:lnTo>
                <a:lnTo>
                  <a:pt x="2308555" y="516379"/>
                </a:lnTo>
                <a:lnTo>
                  <a:pt x="2335987" y="565757"/>
                </a:lnTo>
                <a:lnTo>
                  <a:pt x="2444496" y="507235"/>
                </a:lnTo>
                <a:lnTo>
                  <a:pt x="2459736" y="480413"/>
                </a:lnTo>
                <a:close/>
                <a:moveTo>
                  <a:pt x="2244547" y="68323"/>
                </a:moveTo>
                <a:lnTo>
                  <a:pt x="2037283" y="84173"/>
                </a:lnTo>
                <a:lnTo>
                  <a:pt x="2010461" y="115872"/>
                </a:lnTo>
                <a:lnTo>
                  <a:pt x="2026311" y="264005"/>
                </a:lnTo>
                <a:lnTo>
                  <a:pt x="2056791" y="290218"/>
                </a:lnTo>
                <a:lnTo>
                  <a:pt x="2112874" y="285950"/>
                </a:lnTo>
                <a:lnTo>
                  <a:pt x="2097634" y="316430"/>
                </a:lnTo>
                <a:lnTo>
                  <a:pt x="2019605" y="304848"/>
                </a:lnTo>
                <a:lnTo>
                  <a:pt x="2011071" y="361541"/>
                </a:lnTo>
                <a:lnTo>
                  <a:pt x="2070202" y="370685"/>
                </a:lnTo>
                <a:lnTo>
                  <a:pt x="1989735" y="529181"/>
                </a:lnTo>
                <a:lnTo>
                  <a:pt x="2040941" y="554784"/>
                </a:lnTo>
                <a:lnTo>
                  <a:pt x="2129943" y="379219"/>
                </a:lnTo>
                <a:lnTo>
                  <a:pt x="2214067" y="391411"/>
                </a:lnTo>
                <a:lnTo>
                  <a:pt x="2192731" y="520037"/>
                </a:lnTo>
                <a:lnTo>
                  <a:pt x="2144573" y="521256"/>
                </a:lnTo>
                <a:lnTo>
                  <a:pt x="2145183" y="577949"/>
                </a:lnTo>
                <a:lnTo>
                  <a:pt x="2217115" y="577339"/>
                </a:lnTo>
                <a:lnTo>
                  <a:pt x="2245157" y="552955"/>
                </a:lnTo>
                <a:lnTo>
                  <a:pt x="2275027" y="372514"/>
                </a:lnTo>
                <a:lnTo>
                  <a:pt x="2251253" y="338986"/>
                </a:lnTo>
                <a:lnTo>
                  <a:pt x="2157375" y="325574"/>
                </a:lnTo>
                <a:lnTo>
                  <a:pt x="2168347" y="303629"/>
                </a:lnTo>
                <a:lnTo>
                  <a:pt x="2130552" y="284731"/>
                </a:lnTo>
                <a:lnTo>
                  <a:pt x="2230527" y="277416"/>
                </a:lnTo>
                <a:lnTo>
                  <a:pt x="2257349" y="251203"/>
                </a:lnTo>
                <a:lnTo>
                  <a:pt x="2275027" y="100632"/>
                </a:lnTo>
                <a:close/>
                <a:moveTo>
                  <a:pt x="1587399" y="68323"/>
                </a:moveTo>
                <a:lnTo>
                  <a:pt x="1587399" y="181099"/>
                </a:lnTo>
                <a:lnTo>
                  <a:pt x="1532535" y="180490"/>
                </a:lnTo>
                <a:lnTo>
                  <a:pt x="1483767" y="80515"/>
                </a:lnTo>
                <a:lnTo>
                  <a:pt x="1431951" y="106118"/>
                </a:lnTo>
                <a:lnTo>
                  <a:pt x="1467917" y="179880"/>
                </a:lnTo>
                <a:lnTo>
                  <a:pt x="1369771" y="178051"/>
                </a:lnTo>
                <a:lnTo>
                  <a:pt x="1369162" y="235963"/>
                </a:lnTo>
                <a:lnTo>
                  <a:pt x="1481328" y="237792"/>
                </a:lnTo>
                <a:lnTo>
                  <a:pt x="1402080" y="315821"/>
                </a:lnTo>
                <a:lnTo>
                  <a:pt x="1442923" y="357274"/>
                </a:lnTo>
                <a:lnTo>
                  <a:pt x="1561795" y="239011"/>
                </a:lnTo>
                <a:lnTo>
                  <a:pt x="1587399" y="239011"/>
                </a:lnTo>
                <a:lnTo>
                  <a:pt x="1587399" y="314602"/>
                </a:lnTo>
                <a:lnTo>
                  <a:pt x="1644091" y="314602"/>
                </a:lnTo>
                <a:lnTo>
                  <a:pt x="1644091" y="240230"/>
                </a:lnTo>
                <a:lnTo>
                  <a:pt x="1704442" y="240840"/>
                </a:lnTo>
                <a:lnTo>
                  <a:pt x="1686764" y="279855"/>
                </a:lnTo>
                <a:lnTo>
                  <a:pt x="1823923" y="342643"/>
                </a:lnTo>
                <a:lnTo>
                  <a:pt x="1848307" y="290218"/>
                </a:lnTo>
                <a:lnTo>
                  <a:pt x="1741018" y="241450"/>
                </a:lnTo>
                <a:lnTo>
                  <a:pt x="1845260" y="242669"/>
                </a:lnTo>
                <a:lnTo>
                  <a:pt x="1846479" y="184757"/>
                </a:lnTo>
                <a:lnTo>
                  <a:pt x="1644091" y="182318"/>
                </a:lnTo>
                <a:lnTo>
                  <a:pt x="1644091" y="68323"/>
                </a:lnTo>
                <a:close/>
                <a:moveTo>
                  <a:pt x="505968" y="67104"/>
                </a:moveTo>
                <a:lnTo>
                  <a:pt x="449275" y="79296"/>
                </a:lnTo>
                <a:lnTo>
                  <a:pt x="461467" y="135989"/>
                </a:lnTo>
                <a:lnTo>
                  <a:pt x="352959" y="148790"/>
                </a:lnTo>
                <a:lnTo>
                  <a:pt x="359055" y="206093"/>
                </a:lnTo>
                <a:lnTo>
                  <a:pt x="649834" y="171955"/>
                </a:lnTo>
                <a:lnTo>
                  <a:pt x="643128" y="114653"/>
                </a:lnTo>
                <a:lnTo>
                  <a:pt x="519379" y="129283"/>
                </a:lnTo>
                <a:close/>
                <a:moveTo>
                  <a:pt x="0" y="0"/>
                </a:moveTo>
                <a:lnTo>
                  <a:pt x="2832313" y="0"/>
                </a:lnTo>
                <a:lnTo>
                  <a:pt x="2832313" y="716570"/>
                </a:lnTo>
                <a:lnTo>
                  <a:pt x="0" y="716570"/>
                </a:lnTo>
                <a:close/>
              </a:path>
            </a:pathLst>
          </a:cu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0" name="文本框 79"/>
          <p:cNvSpPr txBox="1"/>
          <p:nvPr/>
        </p:nvSpPr>
        <p:spPr>
          <a:xfrm>
            <a:off x="4988913" y="1949823"/>
            <a:ext cx="2447925" cy="400110"/>
          </a:xfrm>
          <a:prstGeom prst="rect">
            <a:avLst/>
          </a:prstGeom>
          <a:noFill/>
        </p:spPr>
        <p:txBody>
          <a:bodyPr wrap="square" rtlCol="0">
            <a:spAutoFit/>
          </a:bodyPr>
          <a:lstStyle/>
          <a:p>
            <a:r>
              <a:rPr lang="en-US" altLang="zh-CN" sz="2000" b="1" dirty="0">
                <a:latin typeface="Aharoni" panose="02010803020104030203" pitchFamily="2" charset="-79"/>
                <a:cs typeface="Aharoni" panose="02010803020104030203" pitchFamily="2" charset="-79"/>
              </a:rPr>
              <a:t>Refuse sorting</a:t>
            </a:r>
            <a:endParaRPr lang="zh-CN" altLang="en-US" sz="2000" b="1" dirty="0">
              <a:latin typeface="Aharoni" panose="02010803020104030203" pitchFamily="2" charset="-79"/>
              <a:cs typeface="Aharoni" panose="02010803020104030203" pitchFamily="2" charset="-79"/>
            </a:endParaRPr>
          </a:p>
        </p:txBody>
      </p:sp>
      <p:sp>
        <p:nvSpPr>
          <p:cNvPr id="85" name="不完整圆 84"/>
          <p:cNvSpPr/>
          <p:nvPr/>
        </p:nvSpPr>
        <p:spPr>
          <a:xfrm>
            <a:off x="2858982" y="3245348"/>
            <a:ext cx="3322800" cy="3322800"/>
          </a:xfrm>
          <a:prstGeom prst="pie">
            <a:avLst>
              <a:gd name="adj1" fmla="val 8945401"/>
              <a:gd name="adj2" fmla="val 13814636"/>
            </a:avLst>
          </a:prstGeom>
          <a:solidFill>
            <a:srgbClr val="FFC000"/>
          </a:solidFill>
          <a:scene3d>
            <a:camera prst="isometricOffAxis2To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2" name="椭圆 31"/>
          <p:cNvSpPr/>
          <p:nvPr/>
        </p:nvSpPr>
        <p:spPr>
          <a:xfrm>
            <a:off x="3654240" y="4214593"/>
            <a:ext cx="1299368" cy="1299368"/>
          </a:xfrm>
          <a:prstGeom prst="ellipse">
            <a:avLst/>
          </a:prstGeom>
          <a:solidFill>
            <a:schemeClr val="bg1"/>
          </a:solidFill>
          <a:scene3d>
            <a:camera prst="isometricOffAxis1To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ndParaRPr>
          </a:p>
        </p:txBody>
      </p:sp>
      <p:sp>
        <p:nvSpPr>
          <p:cNvPr id="88" name="椭圆 87"/>
          <p:cNvSpPr/>
          <p:nvPr/>
        </p:nvSpPr>
        <p:spPr>
          <a:xfrm>
            <a:off x="3314904" y="4546830"/>
            <a:ext cx="260545" cy="120406"/>
          </a:xfrm>
          <a:prstGeom prst="ellips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0" name="直接连接符 49"/>
          <p:cNvCxnSpPr/>
          <p:nvPr/>
        </p:nvCxnSpPr>
        <p:spPr>
          <a:xfrm flipV="1">
            <a:off x="4102914" y="3868471"/>
            <a:ext cx="1108360" cy="1301851"/>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V="1">
            <a:off x="3428241" y="3464935"/>
            <a:ext cx="489734" cy="1162015"/>
          </a:xfrm>
          <a:prstGeom prst="line">
            <a:avLst/>
          </a:prstGeom>
        </p:spPr>
        <p:style>
          <a:lnRef idx="1">
            <a:schemeClr val="accent1"/>
          </a:lnRef>
          <a:fillRef idx="0">
            <a:schemeClr val="accent1"/>
          </a:fillRef>
          <a:effectRef idx="0">
            <a:schemeClr val="accent1"/>
          </a:effectRef>
          <a:fontRef idx="minor">
            <a:schemeClr val="tx1"/>
          </a:fontRef>
        </p:style>
      </p:cxnSp>
      <p:sp>
        <p:nvSpPr>
          <p:cNvPr id="92" name="文本框 91"/>
          <p:cNvSpPr txBox="1"/>
          <p:nvPr/>
        </p:nvSpPr>
        <p:spPr>
          <a:xfrm>
            <a:off x="3397441" y="3070975"/>
            <a:ext cx="1128117" cy="369332"/>
          </a:xfrm>
          <a:prstGeom prst="rect">
            <a:avLst/>
          </a:prstGeom>
          <a:noFill/>
        </p:spPr>
        <p:txBody>
          <a:bodyPr wrap="square" rtlCol="0">
            <a:spAutoFit/>
          </a:bodyPr>
          <a:lstStyle/>
          <a:p>
            <a:r>
              <a:rPr lang="zh-CN" altLang="en-US" dirty="0">
                <a:latin typeface="站酷快乐体2016修订版" panose="02010600030101010101" pitchFamily="2" charset="-122"/>
                <a:ea typeface="站酷快乐体2016修订版" panose="02010600030101010101" pitchFamily="2" charset="-122"/>
              </a:rPr>
              <a:t>厨余垃圾</a:t>
            </a:r>
            <a:endParaRPr lang="zh-CN" altLang="en-US" dirty="0">
              <a:latin typeface="站酷快乐体2016修订版" panose="02010600030101010101" pitchFamily="2" charset="-122"/>
              <a:ea typeface="站酷快乐体2016修订版" panose="02010600030101010101"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流程图: 过程 15"/>
          <p:cNvSpPr/>
          <p:nvPr/>
        </p:nvSpPr>
        <p:spPr>
          <a:xfrm>
            <a:off x="718936" y="3496792"/>
            <a:ext cx="2203581" cy="32608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267" y="838488"/>
            <a:ext cx="1860683" cy="1860683"/>
          </a:xfrm>
          <a:prstGeom prst="rect">
            <a:avLst/>
          </a:prstGeom>
        </p:spPr>
      </p:pic>
      <p:sp>
        <p:nvSpPr>
          <p:cNvPr id="15" name="文本框 14"/>
          <p:cNvSpPr txBox="1"/>
          <p:nvPr/>
        </p:nvSpPr>
        <p:spPr>
          <a:xfrm>
            <a:off x="718936" y="3429000"/>
            <a:ext cx="2203581" cy="461665"/>
          </a:xfrm>
          <a:prstGeom prst="rect">
            <a:avLst/>
          </a:prstGeom>
          <a:solidFill>
            <a:srgbClr val="00B0F0"/>
          </a:solidFill>
        </p:spPr>
        <p:txBody>
          <a:bodyPr wrap="square" rtlCol="0">
            <a:spAutoFit/>
          </a:bodyPr>
          <a:lstStyle/>
          <a:p>
            <a:r>
              <a:rPr lang="en-US" altLang="zh-CN" sz="2400" dirty="0">
                <a:latin typeface="Arial Black" panose="020B0A04020102020204" pitchFamily="34" charset="0"/>
              </a:rPr>
              <a:t>recoverable</a:t>
            </a:r>
            <a:endParaRPr lang="en-US" altLang="zh-CN" sz="2400" dirty="0">
              <a:latin typeface="Arial Black" panose="020B0A04020102020204" pitchFamily="34" charset="0"/>
            </a:endParaRPr>
          </a:p>
        </p:txBody>
      </p:sp>
      <p:sp>
        <p:nvSpPr>
          <p:cNvPr id="17" name="文本框 16"/>
          <p:cNvSpPr txBox="1"/>
          <p:nvPr/>
        </p:nvSpPr>
        <p:spPr>
          <a:xfrm>
            <a:off x="890384" y="2768041"/>
            <a:ext cx="1860683" cy="523220"/>
          </a:xfrm>
          <a:prstGeom prst="rect">
            <a:avLst/>
          </a:prstGeom>
          <a:noFill/>
        </p:spPr>
        <p:txBody>
          <a:bodyPr wrap="square" rtlCol="0">
            <a:spAutoFit/>
          </a:bodyPr>
          <a:lstStyle/>
          <a:p>
            <a:r>
              <a:rPr lang="zh-CN" altLang="en-US" sz="2800" b="1" dirty="0">
                <a:solidFill>
                  <a:srgbClr val="00B0F0"/>
                </a:solidFill>
                <a:latin typeface="微软雅黑 Light" panose="020B0502040204020203" pitchFamily="34" charset="-122"/>
                <a:ea typeface="微软雅黑 Light" panose="020B0502040204020203" pitchFamily="34" charset="-122"/>
              </a:rPr>
              <a:t>可回收物</a:t>
            </a:r>
            <a:endParaRPr lang="zh-CN" altLang="en-US" sz="2800" b="1" dirty="0">
              <a:solidFill>
                <a:srgbClr val="00B0F0"/>
              </a:solidFill>
              <a:latin typeface="微软雅黑 Light" panose="020B0502040204020203" pitchFamily="34" charset="-122"/>
              <a:ea typeface="微软雅黑 Light" panose="020B0502040204020203" pitchFamily="34" charset="-122"/>
            </a:endParaRPr>
          </a:p>
        </p:txBody>
      </p:sp>
      <p:sp>
        <p:nvSpPr>
          <p:cNvPr id="18" name="流程图: 过程 17"/>
          <p:cNvSpPr/>
          <p:nvPr/>
        </p:nvSpPr>
        <p:spPr>
          <a:xfrm>
            <a:off x="552450" y="599702"/>
            <a:ext cx="2724150" cy="5934075"/>
          </a:xfrm>
          <a:prstGeom prst="flowChartProcess">
            <a:avLst/>
          </a:prstGeom>
          <a:solidFill>
            <a:schemeClr val="accent1">
              <a:alpha val="0"/>
            </a:schemeClr>
          </a:solidFill>
          <a:ln>
            <a:solidFill>
              <a:srgbClr val="FF8E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718936" y="4132733"/>
            <a:ext cx="2203581" cy="1477328"/>
          </a:xfrm>
          <a:prstGeom prst="rect">
            <a:avLst/>
          </a:prstGeom>
          <a:noFill/>
        </p:spPr>
        <p:txBody>
          <a:bodyPr wrap="square" rtlCol="0">
            <a:spAutoFit/>
          </a:bodyPr>
          <a:lstStyle/>
          <a:p>
            <a:r>
              <a:rPr lang="zh-CN" altLang="en-US" dirty="0">
                <a:solidFill>
                  <a:srgbClr val="FF0000"/>
                </a:solidFill>
                <a:latin typeface="文泉驿等宽正黑" panose="02000603000000000000" pitchFamily="2" charset="-122"/>
                <a:ea typeface="文泉驿等宽正黑" panose="02000603000000000000" pitchFamily="2" charset="-122"/>
              </a:rPr>
              <a:t>可回收物就是可以再生循环的垃圾物，包括纸类，硬纸板，塑料包装，玻璃等一系列物品</a:t>
            </a:r>
            <a:r>
              <a:rPr lang="zh-CN" altLang="en-US" b="1" dirty="0">
                <a:solidFill>
                  <a:srgbClr val="FF8E8E"/>
                </a:solidFill>
              </a:rPr>
              <a:t>。</a:t>
            </a:r>
            <a:endParaRPr lang="zh-CN" altLang="en-US" b="1" dirty="0">
              <a:solidFill>
                <a:srgbClr val="FF8E8E"/>
              </a:solidFill>
            </a:endParaRPr>
          </a:p>
        </p:txBody>
      </p:sp>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9453" y="599702"/>
            <a:ext cx="1832335" cy="1832335"/>
          </a:xfrm>
          <a:prstGeom prst="rect">
            <a:avLst/>
          </a:prstGeom>
        </p:spPr>
      </p:pic>
      <p:graphicFrame>
        <p:nvGraphicFramePr>
          <p:cNvPr id="21" name="图表 20"/>
          <p:cNvGraphicFramePr/>
          <p:nvPr/>
        </p:nvGraphicFramePr>
        <p:xfrm>
          <a:off x="4300782" y="3019682"/>
          <a:ext cx="4614620" cy="2994748"/>
        </p:xfrm>
        <a:graphic>
          <a:graphicData uri="http://schemas.openxmlformats.org/drawingml/2006/chart">
            <c:chart xmlns:c="http://schemas.openxmlformats.org/drawingml/2006/chart" xmlns:r="http://schemas.openxmlformats.org/officeDocument/2006/relationships" r:id="rId1"/>
          </a:graphicData>
        </a:graphic>
      </p:graphicFrame>
      <p:sp>
        <p:nvSpPr>
          <p:cNvPr id="22" name="文本框 21"/>
          <p:cNvSpPr txBox="1"/>
          <p:nvPr/>
        </p:nvSpPr>
        <p:spPr>
          <a:xfrm>
            <a:off x="7663992" y="4143384"/>
            <a:ext cx="659876" cy="369332"/>
          </a:xfrm>
          <a:prstGeom prst="rect">
            <a:avLst/>
          </a:prstGeom>
          <a:noFill/>
        </p:spPr>
        <p:txBody>
          <a:bodyPr wrap="square" rtlCol="0">
            <a:spAutoFit/>
          </a:bodyPr>
          <a:lstStyle/>
          <a:p>
            <a:r>
              <a:rPr lang="zh-CN" altLang="en-US" dirty="0">
                <a:solidFill>
                  <a:schemeClr val="bg1"/>
                </a:solidFill>
              </a:rPr>
              <a:t>玻璃</a:t>
            </a:r>
            <a:endParaRPr lang="zh-CN" altLang="en-US" dirty="0">
              <a:solidFill>
                <a:schemeClr val="bg1"/>
              </a:solidFill>
            </a:endParaRPr>
          </a:p>
        </p:txBody>
      </p:sp>
      <p:sp>
        <p:nvSpPr>
          <p:cNvPr id="23" name="文本框 22"/>
          <p:cNvSpPr txBox="1"/>
          <p:nvPr/>
        </p:nvSpPr>
        <p:spPr>
          <a:xfrm>
            <a:off x="6761183" y="3527285"/>
            <a:ext cx="1232747" cy="369332"/>
          </a:xfrm>
          <a:prstGeom prst="rect">
            <a:avLst/>
          </a:prstGeom>
          <a:noFill/>
        </p:spPr>
        <p:txBody>
          <a:bodyPr wrap="square" rtlCol="0">
            <a:spAutoFit/>
          </a:bodyPr>
          <a:lstStyle/>
          <a:p>
            <a:r>
              <a:rPr lang="zh-CN" altLang="en-US" dirty="0">
                <a:solidFill>
                  <a:schemeClr val="bg1"/>
                </a:solidFill>
              </a:rPr>
              <a:t>纸盒类</a:t>
            </a:r>
            <a:endParaRPr lang="zh-CN" altLang="en-US" dirty="0">
              <a:solidFill>
                <a:schemeClr val="bg1"/>
              </a:solidFill>
            </a:endParaRPr>
          </a:p>
        </p:txBody>
      </p:sp>
      <p:sp>
        <p:nvSpPr>
          <p:cNvPr id="25" name="文本框 24"/>
          <p:cNvSpPr txBox="1"/>
          <p:nvPr/>
        </p:nvSpPr>
        <p:spPr>
          <a:xfrm>
            <a:off x="5046187" y="4211176"/>
            <a:ext cx="1266532" cy="369332"/>
          </a:xfrm>
          <a:prstGeom prst="rect">
            <a:avLst/>
          </a:prstGeom>
          <a:noFill/>
        </p:spPr>
        <p:txBody>
          <a:bodyPr wrap="square" rtlCol="0">
            <a:spAutoFit/>
          </a:bodyPr>
          <a:lstStyle/>
          <a:p>
            <a:r>
              <a:rPr lang="zh-CN" altLang="en-US" dirty="0">
                <a:solidFill>
                  <a:schemeClr val="bg1"/>
                </a:solidFill>
              </a:rPr>
              <a:t>电子产品</a:t>
            </a:r>
            <a:endParaRPr lang="zh-CN" altLang="en-US" dirty="0">
              <a:solidFill>
                <a:schemeClr val="bg1"/>
              </a:solidFill>
            </a:endParaRPr>
          </a:p>
        </p:txBody>
      </p:sp>
      <p:sp>
        <p:nvSpPr>
          <p:cNvPr id="26" name="文本框 25"/>
          <p:cNvSpPr txBox="1"/>
          <p:nvPr/>
        </p:nvSpPr>
        <p:spPr>
          <a:xfrm>
            <a:off x="5964618" y="3450923"/>
            <a:ext cx="796565" cy="369332"/>
          </a:xfrm>
          <a:prstGeom prst="rect">
            <a:avLst/>
          </a:prstGeom>
          <a:noFill/>
        </p:spPr>
        <p:txBody>
          <a:bodyPr wrap="square" rtlCol="0">
            <a:spAutoFit/>
          </a:bodyPr>
          <a:lstStyle/>
          <a:p>
            <a:r>
              <a:rPr lang="zh-CN" altLang="en-US" dirty="0">
                <a:solidFill>
                  <a:schemeClr val="bg1"/>
                </a:solidFill>
              </a:rPr>
              <a:t>其他</a:t>
            </a:r>
            <a:endParaRPr lang="zh-CN" altLang="en-US" dirty="0">
              <a:solidFill>
                <a:schemeClr val="bg1"/>
              </a:solidFill>
            </a:endParaRPr>
          </a:p>
        </p:txBody>
      </p:sp>
      <p:sp>
        <p:nvSpPr>
          <p:cNvPr id="27" name="文本框 26"/>
          <p:cNvSpPr txBox="1"/>
          <p:nvPr/>
        </p:nvSpPr>
        <p:spPr>
          <a:xfrm>
            <a:off x="5144878" y="3749511"/>
            <a:ext cx="918919" cy="369332"/>
          </a:xfrm>
          <a:prstGeom prst="rect">
            <a:avLst/>
          </a:prstGeom>
          <a:noFill/>
        </p:spPr>
        <p:txBody>
          <a:bodyPr wrap="square" rtlCol="0">
            <a:spAutoFit/>
          </a:bodyPr>
          <a:lstStyle/>
          <a:p>
            <a:r>
              <a:rPr lang="zh-CN" altLang="en-US" dirty="0">
                <a:solidFill>
                  <a:schemeClr val="bg1"/>
                </a:solidFill>
              </a:rPr>
              <a:t>纸质类</a:t>
            </a:r>
            <a:endParaRPr lang="zh-CN" altLang="en-US" dirty="0">
              <a:solidFill>
                <a:schemeClr val="bg1"/>
              </a:solidFill>
            </a:endParaRPr>
          </a:p>
        </p:txBody>
      </p:sp>
      <p:sp>
        <p:nvSpPr>
          <p:cNvPr id="28" name="矩形 27"/>
          <p:cNvSpPr/>
          <p:nvPr/>
        </p:nvSpPr>
        <p:spPr>
          <a:xfrm>
            <a:off x="9012025" y="3019682"/>
            <a:ext cx="2771480" cy="45719"/>
          </a:xfrm>
          <a:prstGeom prst="rect">
            <a:avLst/>
          </a:prstGeom>
          <a:solidFill>
            <a:srgbClr val="91DA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p:cNvSpPr txBox="1"/>
          <p:nvPr/>
        </p:nvSpPr>
        <p:spPr>
          <a:xfrm>
            <a:off x="8948838" y="3635589"/>
            <a:ext cx="2535810" cy="1323439"/>
          </a:xfrm>
          <a:prstGeom prst="rect">
            <a:avLst/>
          </a:prstGeom>
          <a:noFill/>
        </p:spPr>
        <p:txBody>
          <a:bodyPr wrap="square" rtlCol="0">
            <a:spAutoFit/>
          </a:bodyPr>
          <a:lstStyle/>
          <a:p>
            <a:r>
              <a:rPr lang="zh-CN" altLang="en-US" sz="2000" dirty="0">
                <a:solidFill>
                  <a:srgbClr val="00B0F0"/>
                </a:solidFill>
                <a:latin typeface="文泉驿等宽微米黑" panose="020B0606030804020204" pitchFamily="34" charset="-122"/>
                <a:ea typeface="文泉驿等宽微米黑" panose="020B0606030804020204" pitchFamily="34" charset="-122"/>
                <a:cs typeface="文泉驿等宽微米黑" panose="020B0606030804020204" pitchFamily="34" charset="-122"/>
              </a:rPr>
              <a:t>可回收垃圾可经过一些列处理，进行多次利用，充分发挥它的价值。</a:t>
            </a:r>
            <a:endParaRPr lang="zh-CN" altLang="en-US" sz="2000" dirty="0">
              <a:solidFill>
                <a:srgbClr val="00B0F0"/>
              </a:solidFill>
              <a:latin typeface="文泉驿等宽微米黑" panose="020B0606030804020204" pitchFamily="34" charset="-122"/>
              <a:ea typeface="文泉驿等宽微米黑" panose="020B0606030804020204" pitchFamily="34" charset="-122"/>
              <a:cs typeface="文泉驿等宽微米黑" panose="020B0606030804020204"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812262" y="1691640"/>
            <a:ext cx="2284785" cy="2207521"/>
          </a:xfrm>
          <a:prstGeom prst="rect">
            <a:avLst/>
          </a:prstGeom>
        </p:spPr>
      </p:pic>
      <p:sp>
        <p:nvSpPr>
          <p:cNvPr id="27" name="直角三角形 26"/>
          <p:cNvSpPr/>
          <p:nvPr/>
        </p:nvSpPr>
        <p:spPr>
          <a:xfrm rot="10800000">
            <a:off x="9704070" y="240030"/>
            <a:ext cx="2080260" cy="1577340"/>
          </a:xfrm>
          <a:prstGeom prst="rtTriangle">
            <a:avLst/>
          </a:prstGeom>
          <a:solidFill>
            <a:srgbClr val="1296DB"/>
          </a:solidFill>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直角三角形 28"/>
          <p:cNvSpPr/>
          <p:nvPr/>
        </p:nvSpPr>
        <p:spPr>
          <a:xfrm rot="5400000">
            <a:off x="659670" y="-11430"/>
            <a:ext cx="1576800" cy="2080800"/>
          </a:xfrm>
          <a:prstGeom prst="rtTriangle">
            <a:avLst/>
          </a:prstGeom>
          <a:solidFill>
            <a:srgbClr val="1296DB"/>
          </a:solid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p:nvPr/>
        </p:nvSpPr>
        <p:spPr>
          <a:xfrm>
            <a:off x="674370" y="411479"/>
            <a:ext cx="617220" cy="617220"/>
          </a:xfrm>
          <a:prstGeom prst="ellipse">
            <a:avLst/>
          </a:prstGeom>
          <a:solidFill>
            <a:schemeClr val="bg1"/>
          </a:solid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10923270" y="411479"/>
            <a:ext cx="617220" cy="617220"/>
          </a:xfrm>
          <a:prstGeom prst="ellipse">
            <a:avLst/>
          </a:prstGeom>
          <a:solidFill>
            <a:schemeClr val="bg1"/>
          </a:solidFill>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任意多边形: 形状 36"/>
          <p:cNvSpPr/>
          <p:nvPr/>
        </p:nvSpPr>
        <p:spPr>
          <a:xfrm>
            <a:off x="4726907" y="240029"/>
            <a:ext cx="2504471" cy="577806"/>
          </a:xfrm>
          <a:custGeom>
            <a:avLst/>
            <a:gdLst/>
            <a:ahLst/>
            <a:cxnLst/>
            <a:rect l="l" t="t" r="r" b="b"/>
            <a:pathLst>
              <a:path w="2080800" h="480061">
                <a:moveTo>
                  <a:pt x="915695" y="280454"/>
                </a:moveTo>
                <a:lnTo>
                  <a:pt x="902961" y="300932"/>
                </a:lnTo>
                <a:cubicBezTo>
                  <a:pt x="936575" y="316878"/>
                  <a:pt x="965829" y="334947"/>
                  <a:pt x="990723" y="355138"/>
                </a:cubicBezTo>
                <a:lnTo>
                  <a:pt x="1005522" y="335004"/>
                </a:lnTo>
                <a:cubicBezTo>
                  <a:pt x="979940" y="316763"/>
                  <a:pt x="949997" y="298580"/>
                  <a:pt x="915695" y="280454"/>
                </a:cubicBezTo>
                <a:close/>
                <a:moveTo>
                  <a:pt x="787494" y="276496"/>
                </a:moveTo>
                <a:cubicBezTo>
                  <a:pt x="765123" y="310568"/>
                  <a:pt x="738336" y="335865"/>
                  <a:pt x="707131" y="352384"/>
                </a:cubicBezTo>
                <a:cubicBezTo>
                  <a:pt x="716539" y="358006"/>
                  <a:pt x="724168" y="363971"/>
                  <a:pt x="730018" y="370281"/>
                </a:cubicBezTo>
                <a:cubicBezTo>
                  <a:pt x="756060" y="346763"/>
                  <a:pt x="776136" y="326916"/>
                  <a:pt x="790247" y="310740"/>
                </a:cubicBezTo>
                <a:cubicBezTo>
                  <a:pt x="795180" y="304890"/>
                  <a:pt x="800457" y="301505"/>
                  <a:pt x="806079" y="300588"/>
                </a:cubicBezTo>
                <a:cubicBezTo>
                  <a:pt x="809176" y="299899"/>
                  <a:pt x="810840" y="299068"/>
                  <a:pt x="811069" y="298092"/>
                </a:cubicBezTo>
                <a:cubicBezTo>
                  <a:pt x="811299" y="297117"/>
                  <a:pt x="810209" y="295597"/>
                  <a:pt x="807800" y="293532"/>
                </a:cubicBezTo>
                <a:close/>
                <a:moveTo>
                  <a:pt x="436446" y="275464"/>
                </a:moveTo>
                <a:lnTo>
                  <a:pt x="420270" y="283207"/>
                </a:lnTo>
                <a:cubicBezTo>
                  <a:pt x="428186" y="297547"/>
                  <a:pt x="434610" y="311085"/>
                  <a:pt x="439543" y="323819"/>
                </a:cubicBezTo>
                <a:lnTo>
                  <a:pt x="456579" y="316419"/>
                </a:lnTo>
                <a:cubicBezTo>
                  <a:pt x="450155" y="301161"/>
                  <a:pt x="443444" y="287509"/>
                  <a:pt x="436446" y="275464"/>
                </a:cubicBezTo>
                <a:close/>
                <a:moveTo>
                  <a:pt x="489619" y="271334"/>
                </a:moveTo>
                <a:cubicBezTo>
                  <a:pt x="484457" y="289345"/>
                  <a:pt x="478147" y="308618"/>
                  <a:pt x="470690" y="329153"/>
                </a:cubicBezTo>
                <a:cubicBezTo>
                  <a:pt x="436044" y="334545"/>
                  <a:pt x="408740" y="337012"/>
                  <a:pt x="388779" y="336553"/>
                </a:cubicBezTo>
                <a:lnTo>
                  <a:pt x="397727" y="360128"/>
                </a:lnTo>
                <a:cubicBezTo>
                  <a:pt x="443272" y="349803"/>
                  <a:pt x="487554" y="342518"/>
                  <a:pt x="530575" y="338274"/>
                </a:cubicBezTo>
                <a:cubicBezTo>
                  <a:pt x="530345" y="331161"/>
                  <a:pt x="531148" y="324220"/>
                  <a:pt x="532984" y="317452"/>
                </a:cubicBezTo>
                <a:cubicBezTo>
                  <a:pt x="519562" y="321008"/>
                  <a:pt x="505107" y="323933"/>
                  <a:pt x="489619" y="326228"/>
                </a:cubicBezTo>
                <a:cubicBezTo>
                  <a:pt x="493634" y="317509"/>
                  <a:pt x="497994" y="307184"/>
                  <a:pt x="502697" y="295253"/>
                </a:cubicBezTo>
                <a:cubicBezTo>
                  <a:pt x="504074" y="291238"/>
                  <a:pt x="506082" y="288771"/>
                  <a:pt x="508720" y="287853"/>
                </a:cubicBezTo>
                <a:cubicBezTo>
                  <a:pt x="511703" y="286477"/>
                  <a:pt x="513194" y="285444"/>
                  <a:pt x="513194" y="284756"/>
                </a:cubicBezTo>
                <a:cubicBezTo>
                  <a:pt x="513424" y="283953"/>
                  <a:pt x="512391" y="282978"/>
                  <a:pt x="510097" y="281831"/>
                </a:cubicBezTo>
                <a:close/>
                <a:moveTo>
                  <a:pt x="548127" y="217644"/>
                </a:moveTo>
                <a:lnTo>
                  <a:pt x="530575" y="230034"/>
                </a:lnTo>
                <a:cubicBezTo>
                  <a:pt x="543424" y="246210"/>
                  <a:pt x="555011" y="263819"/>
                  <a:pt x="565335" y="282863"/>
                </a:cubicBezTo>
                <a:lnTo>
                  <a:pt x="583748" y="271334"/>
                </a:lnTo>
                <a:cubicBezTo>
                  <a:pt x="572964" y="253437"/>
                  <a:pt x="561091" y="235540"/>
                  <a:pt x="548127" y="217644"/>
                </a:cubicBezTo>
                <a:close/>
                <a:moveTo>
                  <a:pt x="434037" y="200780"/>
                </a:moveTo>
                <a:lnTo>
                  <a:pt x="492545" y="200780"/>
                </a:lnTo>
                <a:lnTo>
                  <a:pt x="492545" y="248447"/>
                </a:lnTo>
                <a:lnTo>
                  <a:pt x="434037" y="248447"/>
                </a:lnTo>
                <a:close/>
                <a:moveTo>
                  <a:pt x="414247" y="182195"/>
                </a:moveTo>
                <a:cubicBezTo>
                  <a:pt x="415165" y="189881"/>
                  <a:pt x="415853" y="197740"/>
                  <a:pt x="416312" y="205770"/>
                </a:cubicBezTo>
                <a:lnTo>
                  <a:pt x="416312" y="241735"/>
                </a:lnTo>
                <a:cubicBezTo>
                  <a:pt x="416312" y="250110"/>
                  <a:pt x="415624" y="258657"/>
                  <a:pt x="414247" y="267376"/>
                </a:cubicBezTo>
                <a:cubicBezTo>
                  <a:pt x="424343" y="265999"/>
                  <a:pt x="433406" y="265311"/>
                  <a:pt x="441436" y="265311"/>
                </a:cubicBezTo>
                <a:lnTo>
                  <a:pt x="486866" y="265311"/>
                </a:lnTo>
                <a:cubicBezTo>
                  <a:pt x="494782" y="265311"/>
                  <a:pt x="503214" y="265999"/>
                  <a:pt x="512162" y="267376"/>
                </a:cubicBezTo>
                <a:cubicBezTo>
                  <a:pt x="510785" y="259689"/>
                  <a:pt x="510097" y="252060"/>
                  <a:pt x="510097" y="244489"/>
                </a:cubicBezTo>
                <a:lnTo>
                  <a:pt x="510097" y="205770"/>
                </a:lnTo>
                <a:cubicBezTo>
                  <a:pt x="510556" y="199690"/>
                  <a:pt x="511588" y="191831"/>
                  <a:pt x="513194" y="182195"/>
                </a:cubicBezTo>
                <a:cubicBezTo>
                  <a:pt x="503558" y="183342"/>
                  <a:pt x="494896" y="183916"/>
                  <a:pt x="487210" y="183916"/>
                </a:cubicBezTo>
                <a:lnTo>
                  <a:pt x="440231" y="183916"/>
                </a:lnTo>
                <a:cubicBezTo>
                  <a:pt x="430595" y="183916"/>
                  <a:pt x="421933" y="183342"/>
                  <a:pt x="414247" y="182195"/>
                </a:cubicBezTo>
                <a:close/>
                <a:moveTo>
                  <a:pt x="1217012" y="177204"/>
                </a:moveTo>
                <a:lnTo>
                  <a:pt x="1196534" y="182883"/>
                </a:lnTo>
                <a:cubicBezTo>
                  <a:pt x="1210415" y="228887"/>
                  <a:pt x="1219823" y="272940"/>
                  <a:pt x="1224756" y="315043"/>
                </a:cubicBezTo>
                <a:lnTo>
                  <a:pt x="1247298" y="307987"/>
                </a:lnTo>
                <a:cubicBezTo>
                  <a:pt x="1238694" y="262328"/>
                  <a:pt x="1228599" y="218734"/>
                  <a:pt x="1217012" y="177204"/>
                </a:cubicBezTo>
                <a:close/>
                <a:moveTo>
                  <a:pt x="769425" y="173247"/>
                </a:moveTo>
                <a:lnTo>
                  <a:pt x="769425" y="195101"/>
                </a:lnTo>
                <a:cubicBezTo>
                  <a:pt x="781012" y="193724"/>
                  <a:pt x="790534" y="193036"/>
                  <a:pt x="797991" y="193036"/>
                </a:cubicBezTo>
                <a:lnTo>
                  <a:pt x="850132" y="193036"/>
                </a:lnTo>
                <a:lnTo>
                  <a:pt x="850132" y="244145"/>
                </a:lnTo>
                <a:lnTo>
                  <a:pt x="763747" y="244145"/>
                </a:lnTo>
                <a:cubicBezTo>
                  <a:pt x="755831" y="244145"/>
                  <a:pt x="746366" y="243456"/>
                  <a:pt x="735353" y="242080"/>
                </a:cubicBezTo>
                <a:lnTo>
                  <a:pt x="735353" y="263934"/>
                </a:lnTo>
                <a:cubicBezTo>
                  <a:pt x="746366" y="262443"/>
                  <a:pt x="755716" y="261697"/>
                  <a:pt x="763402" y="261697"/>
                </a:cubicBezTo>
                <a:lnTo>
                  <a:pt x="850132" y="261697"/>
                </a:lnTo>
                <a:lnTo>
                  <a:pt x="850132" y="338274"/>
                </a:lnTo>
                <a:cubicBezTo>
                  <a:pt x="850361" y="345960"/>
                  <a:pt x="847551" y="350549"/>
                  <a:pt x="841700" y="352040"/>
                </a:cubicBezTo>
                <a:cubicBezTo>
                  <a:pt x="839520" y="352729"/>
                  <a:pt x="836079" y="353073"/>
                  <a:pt x="831375" y="353073"/>
                </a:cubicBezTo>
                <a:cubicBezTo>
                  <a:pt x="824377" y="353073"/>
                  <a:pt x="815257" y="352270"/>
                  <a:pt x="804014" y="350664"/>
                </a:cubicBezTo>
                <a:cubicBezTo>
                  <a:pt x="809176" y="359727"/>
                  <a:pt x="812216" y="369306"/>
                  <a:pt x="813134" y="379401"/>
                </a:cubicBezTo>
                <a:cubicBezTo>
                  <a:pt x="835276" y="378025"/>
                  <a:pt x="850304" y="374870"/>
                  <a:pt x="858220" y="369937"/>
                </a:cubicBezTo>
                <a:cubicBezTo>
                  <a:pt x="866250" y="365463"/>
                  <a:pt x="870151" y="357375"/>
                  <a:pt x="869921" y="345673"/>
                </a:cubicBezTo>
                <a:lnTo>
                  <a:pt x="869921" y="261697"/>
                </a:lnTo>
                <a:lnTo>
                  <a:pt x="951661" y="261697"/>
                </a:lnTo>
                <a:cubicBezTo>
                  <a:pt x="960150" y="261697"/>
                  <a:pt x="969328" y="262443"/>
                  <a:pt x="979194" y="263934"/>
                </a:cubicBezTo>
                <a:lnTo>
                  <a:pt x="979194" y="242080"/>
                </a:lnTo>
                <a:cubicBezTo>
                  <a:pt x="968639" y="243456"/>
                  <a:pt x="959576" y="244145"/>
                  <a:pt x="952005" y="244145"/>
                </a:cubicBezTo>
                <a:lnTo>
                  <a:pt x="869921" y="244145"/>
                </a:lnTo>
                <a:lnTo>
                  <a:pt x="869921" y="193036"/>
                </a:lnTo>
                <a:lnTo>
                  <a:pt x="914319" y="193036"/>
                </a:lnTo>
                <a:cubicBezTo>
                  <a:pt x="922349" y="193036"/>
                  <a:pt x="932215" y="193724"/>
                  <a:pt x="943917" y="195101"/>
                </a:cubicBezTo>
                <a:lnTo>
                  <a:pt x="943917" y="173247"/>
                </a:lnTo>
                <a:cubicBezTo>
                  <a:pt x="933133" y="174738"/>
                  <a:pt x="923267" y="175484"/>
                  <a:pt x="914319" y="175484"/>
                </a:cubicBezTo>
                <a:lnTo>
                  <a:pt x="797991" y="175484"/>
                </a:lnTo>
                <a:cubicBezTo>
                  <a:pt x="789731" y="175484"/>
                  <a:pt x="780209" y="174738"/>
                  <a:pt x="769425" y="173247"/>
                </a:cubicBezTo>
                <a:close/>
                <a:moveTo>
                  <a:pt x="1307699" y="163782"/>
                </a:moveTo>
                <a:cubicBezTo>
                  <a:pt x="1301734" y="221143"/>
                  <a:pt x="1287049" y="281200"/>
                  <a:pt x="1263646" y="343952"/>
                </a:cubicBezTo>
                <a:lnTo>
                  <a:pt x="1176573" y="343952"/>
                </a:lnTo>
                <a:cubicBezTo>
                  <a:pt x="1167165" y="343723"/>
                  <a:pt x="1157414" y="342977"/>
                  <a:pt x="1147318" y="341715"/>
                </a:cubicBezTo>
                <a:lnTo>
                  <a:pt x="1147318" y="363570"/>
                </a:lnTo>
                <a:cubicBezTo>
                  <a:pt x="1158102" y="362423"/>
                  <a:pt x="1167854" y="361734"/>
                  <a:pt x="1176573" y="361505"/>
                </a:cubicBezTo>
                <a:lnTo>
                  <a:pt x="1336093" y="361505"/>
                </a:lnTo>
                <a:cubicBezTo>
                  <a:pt x="1344582" y="361734"/>
                  <a:pt x="1353990" y="362423"/>
                  <a:pt x="1364315" y="363570"/>
                </a:cubicBezTo>
                <a:lnTo>
                  <a:pt x="1364315" y="341715"/>
                </a:lnTo>
                <a:cubicBezTo>
                  <a:pt x="1353990" y="342977"/>
                  <a:pt x="1344582" y="343723"/>
                  <a:pt x="1336093" y="343952"/>
                </a:cubicBezTo>
                <a:lnTo>
                  <a:pt x="1284640" y="343952"/>
                </a:lnTo>
                <a:cubicBezTo>
                  <a:pt x="1300242" y="301850"/>
                  <a:pt x="1313550" y="254699"/>
                  <a:pt x="1324563" y="202501"/>
                </a:cubicBezTo>
                <a:cubicBezTo>
                  <a:pt x="1326858" y="192864"/>
                  <a:pt x="1330472" y="186095"/>
                  <a:pt x="1335405" y="182195"/>
                </a:cubicBezTo>
                <a:cubicBezTo>
                  <a:pt x="1338043" y="180474"/>
                  <a:pt x="1339363" y="179040"/>
                  <a:pt x="1339363" y="177893"/>
                </a:cubicBezTo>
                <a:cubicBezTo>
                  <a:pt x="1339592" y="176746"/>
                  <a:pt x="1338387" y="175713"/>
                  <a:pt x="1335749" y="174795"/>
                </a:cubicBezTo>
                <a:close/>
                <a:moveTo>
                  <a:pt x="403578" y="127128"/>
                </a:moveTo>
                <a:lnTo>
                  <a:pt x="403578" y="148295"/>
                </a:lnTo>
                <a:cubicBezTo>
                  <a:pt x="414247" y="146918"/>
                  <a:pt x="423998" y="146230"/>
                  <a:pt x="432832" y="146230"/>
                </a:cubicBezTo>
                <a:lnTo>
                  <a:pt x="496330" y="146230"/>
                </a:lnTo>
                <a:cubicBezTo>
                  <a:pt x="505279" y="146230"/>
                  <a:pt x="514686" y="146918"/>
                  <a:pt x="524552" y="148295"/>
                </a:cubicBezTo>
                <a:lnTo>
                  <a:pt x="524552" y="127128"/>
                </a:lnTo>
                <a:cubicBezTo>
                  <a:pt x="515145" y="128505"/>
                  <a:pt x="505738" y="129193"/>
                  <a:pt x="496330" y="129193"/>
                </a:cubicBezTo>
                <a:lnTo>
                  <a:pt x="432832" y="129193"/>
                </a:lnTo>
                <a:cubicBezTo>
                  <a:pt x="423769" y="129193"/>
                  <a:pt x="414018" y="128505"/>
                  <a:pt x="403578" y="127128"/>
                </a:cubicBezTo>
                <a:close/>
                <a:moveTo>
                  <a:pt x="1170205" y="123687"/>
                </a:moveTo>
                <a:lnTo>
                  <a:pt x="1170205" y="145541"/>
                </a:lnTo>
                <a:cubicBezTo>
                  <a:pt x="1180989" y="144279"/>
                  <a:pt x="1190626" y="143534"/>
                  <a:pt x="1199115" y="143304"/>
                </a:cubicBezTo>
                <a:lnTo>
                  <a:pt x="1324908" y="143304"/>
                </a:lnTo>
                <a:cubicBezTo>
                  <a:pt x="1333397" y="143534"/>
                  <a:pt x="1342804" y="144279"/>
                  <a:pt x="1353129" y="145541"/>
                </a:cubicBezTo>
                <a:lnTo>
                  <a:pt x="1353129" y="123687"/>
                </a:lnTo>
                <a:cubicBezTo>
                  <a:pt x="1343263" y="124834"/>
                  <a:pt x="1333856" y="125522"/>
                  <a:pt x="1324908" y="125752"/>
                </a:cubicBezTo>
                <a:lnTo>
                  <a:pt x="1199115" y="125752"/>
                </a:lnTo>
                <a:cubicBezTo>
                  <a:pt x="1189938" y="125522"/>
                  <a:pt x="1180301" y="124834"/>
                  <a:pt x="1170205" y="123687"/>
                </a:cubicBezTo>
                <a:close/>
                <a:moveTo>
                  <a:pt x="594245" y="100800"/>
                </a:moveTo>
                <a:cubicBezTo>
                  <a:pt x="595737" y="113878"/>
                  <a:pt x="596482" y="125236"/>
                  <a:pt x="596482" y="134872"/>
                </a:cubicBezTo>
                <a:lnTo>
                  <a:pt x="596482" y="169461"/>
                </a:lnTo>
                <a:lnTo>
                  <a:pt x="560517" y="169461"/>
                </a:lnTo>
                <a:cubicBezTo>
                  <a:pt x="552946" y="169461"/>
                  <a:pt x="543194" y="168772"/>
                  <a:pt x="531263" y="167396"/>
                </a:cubicBezTo>
                <a:lnTo>
                  <a:pt x="531263" y="189250"/>
                </a:lnTo>
                <a:cubicBezTo>
                  <a:pt x="542047" y="187759"/>
                  <a:pt x="551798" y="187013"/>
                  <a:pt x="560517" y="187013"/>
                </a:cubicBezTo>
                <a:lnTo>
                  <a:pt x="596482" y="187013"/>
                </a:lnTo>
                <a:lnTo>
                  <a:pt x="596482" y="332251"/>
                </a:lnTo>
                <a:cubicBezTo>
                  <a:pt x="596941" y="342576"/>
                  <a:pt x="594360" y="348541"/>
                  <a:pt x="588739" y="350147"/>
                </a:cubicBezTo>
                <a:cubicBezTo>
                  <a:pt x="586674" y="351180"/>
                  <a:pt x="583117" y="351696"/>
                  <a:pt x="578070" y="351696"/>
                </a:cubicBezTo>
                <a:cubicBezTo>
                  <a:pt x="571530" y="351696"/>
                  <a:pt x="562869" y="350836"/>
                  <a:pt x="552085" y="349115"/>
                </a:cubicBezTo>
                <a:cubicBezTo>
                  <a:pt x="555756" y="358751"/>
                  <a:pt x="557993" y="368159"/>
                  <a:pt x="558796" y="377336"/>
                </a:cubicBezTo>
                <a:cubicBezTo>
                  <a:pt x="584609" y="375271"/>
                  <a:pt x="600440" y="372117"/>
                  <a:pt x="606291" y="367872"/>
                </a:cubicBezTo>
                <a:cubicBezTo>
                  <a:pt x="612830" y="364545"/>
                  <a:pt x="615870" y="356056"/>
                  <a:pt x="615411" y="342404"/>
                </a:cubicBezTo>
                <a:lnTo>
                  <a:pt x="615411" y="187013"/>
                </a:lnTo>
                <a:lnTo>
                  <a:pt x="634168" y="187013"/>
                </a:lnTo>
                <a:cubicBezTo>
                  <a:pt x="642887" y="187013"/>
                  <a:pt x="652409" y="187759"/>
                  <a:pt x="662734" y="189250"/>
                </a:cubicBezTo>
                <a:lnTo>
                  <a:pt x="662734" y="167396"/>
                </a:lnTo>
                <a:cubicBezTo>
                  <a:pt x="653327" y="168772"/>
                  <a:pt x="643805" y="169461"/>
                  <a:pt x="634168" y="169461"/>
                </a:cubicBezTo>
                <a:lnTo>
                  <a:pt x="615411" y="169461"/>
                </a:lnTo>
                <a:lnTo>
                  <a:pt x="615411" y="134872"/>
                </a:lnTo>
                <a:cubicBezTo>
                  <a:pt x="615182" y="122482"/>
                  <a:pt x="617304" y="114394"/>
                  <a:pt x="621779" y="110608"/>
                </a:cubicBezTo>
                <a:cubicBezTo>
                  <a:pt x="624417" y="107970"/>
                  <a:pt x="625622" y="106306"/>
                  <a:pt x="625392" y="105618"/>
                </a:cubicBezTo>
                <a:cubicBezTo>
                  <a:pt x="625622" y="104930"/>
                  <a:pt x="624188" y="104471"/>
                  <a:pt x="621090" y="104241"/>
                </a:cubicBezTo>
                <a:close/>
                <a:moveTo>
                  <a:pt x="1574427" y="95121"/>
                </a:moveTo>
                <a:lnTo>
                  <a:pt x="1648767" y="95121"/>
                </a:lnTo>
                <a:cubicBezTo>
                  <a:pt x="1635115" y="142501"/>
                  <a:pt x="1619972" y="177721"/>
                  <a:pt x="1603337" y="200780"/>
                </a:cubicBezTo>
                <a:cubicBezTo>
                  <a:pt x="1613662" y="199862"/>
                  <a:pt x="1622955" y="199403"/>
                  <a:pt x="1631215" y="199403"/>
                </a:cubicBezTo>
                <a:lnTo>
                  <a:pt x="1668556" y="199403"/>
                </a:lnTo>
                <a:cubicBezTo>
                  <a:pt x="1660985" y="225445"/>
                  <a:pt x="1648882" y="251774"/>
                  <a:pt x="1632247" y="278389"/>
                </a:cubicBezTo>
                <a:cubicBezTo>
                  <a:pt x="1605173" y="244087"/>
                  <a:pt x="1591865" y="213743"/>
                  <a:pt x="1592324" y="187357"/>
                </a:cubicBezTo>
                <a:cubicBezTo>
                  <a:pt x="1587391" y="190225"/>
                  <a:pt x="1580450" y="192692"/>
                  <a:pt x="1571502" y="194757"/>
                </a:cubicBezTo>
                <a:cubicBezTo>
                  <a:pt x="1573452" y="137281"/>
                  <a:pt x="1574427" y="104069"/>
                  <a:pt x="1574427" y="95121"/>
                </a:cubicBezTo>
                <a:close/>
                <a:moveTo>
                  <a:pt x="1514887" y="75332"/>
                </a:moveTo>
                <a:lnTo>
                  <a:pt x="1514887" y="97186"/>
                </a:lnTo>
                <a:cubicBezTo>
                  <a:pt x="1526588" y="96039"/>
                  <a:pt x="1535766" y="95351"/>
                  <a:pt x="1542420" y="95121"/>
                </a:cubicBezTo>
                <a:lnTo>
                  <a:pt x="1552917" y="95121"/>
                </a:lnTo>
                <a:cubicBezTo>
                  <a:pt x="1553147" y="114394"/>
                  <a:pt x="1552917" y="136478"/>
                  <a:pt x="1552229" y="161373"/>
                </a:cubicBezTo>
                <a:cubicBezTo>
                  <a:pt x="1551999" y="166306"/>
                  <a:pt x="1551885" y="170034"/>
                  <a:pt x="1551885" y="172558"/>
                </a:cubicBezTo>
                <a:cubicBezTo>
                  <a:pt x="1548787" y="263532"/>
                  <a:pt x="1514715" y="323016"/>
                  <a:pt x="1449667" y="351008"/>
                </a:cubicBezTo>
                <a:cubicBezTo>
                  <a:pt x="1458845" y="354220"/>
                  <a:pt x="1467392" y="359727"/>
                  <a:pt x="1475308" y="367528"/>
                </a:cubicBezTo>
                <a:cubicBezTo>
                  <a:pt x="1532669" y="327375"/>
                  <a:pt x="1564389" y="272251"/>
                  <a:pt x="1570469" y="202156"/>
                </a:cubicBezTo>
                <a:cubicBezTo>
                  <a:pt x="1580106" y="236688"/>
                  <a:pt x="1596110" y="268064"/>
                  <a:pt x="1618480" y="296286"/>
                </a:cubicBezTo>
                <a:cubicBezTo>
                  <a:pt x="1590488" y="328063"/>
                  <a:pt x="1556187" y="347337"/>
                  <a:pt x="1515575" y="354105"/>
                </a:cubicBezTo>
                <a:cubicBezTo>
                  <a:pt x="1524065" y="359038"/>
                  <a:pt x="1531579" y="366323"/>
                  <a:pt x="1538118" y="375960"/>
                </a:cubicBezTo>
                <a:cubicBezTo>
                  <a:pt x="1580450" y="357375"/>
                  <a:pt x="1612056" y="336553"/>
                  <a:pt x="1632935" y="313494"/>
                </a:cubicBezTo>
                <a:cubicBezTo>
                  <a:pt x="1653126" y="334488"/>
                  <a:pt x="1676472" y="353302"/>
                  <a:pt x="1702973" y="369937"/>
                </a:cubicBezTo>
                <a:cubicBezTo>
                  <a:pt x="1706759" y="360989"/>
                  <a:pt x="1714445" y="353130"/>
                  <a:pt x="1726032" y="346362"/>
                </a:cubicBezTo>
                <a:cubicBezTo>
                  <a:pt x="1695401" y="337413"/>
                  <a:pt x="1669073" y="320492"/>
                  <a:pt x="1647046" y="295597"/>
                </a:cubicBezTo>
                <a:cubicBezTo>
                  <a:pt x="1668155" y="262443"/>
                  <a:pt x="1684847" y="223781"/>
                  <a:pt x="1697122" y="179614"/>
                </a:cubicBezTo>
                <a:cubicBezTo>
                  <a:pt x="1688403" y="181105"/>
                  <a:pt x="1679914" y="181851"/>
                  <a:pt x="1671654" y="181851"/>
                </a:cubicBezTo>
                <a:lnTo>
                  <a:pt x="1639302" y="181851"/>
                </a:lnTo>
                <a:cubicBezTo>
                  <a:pt x="1651463" y="153400"/>
                  <a:pt x="1664828" y="118008"/>
                  <a:pt x="1679398" y="75676"/>
                </a:cubicBezTo>
                <a:cubicBezTo>
                  <a:pt x="1672400" y="76594"/>
                  <a:pt x="1663107" y="77167"/>
                  <a:pt x="1651520" y="77397"/>
                </a:cubicBezTo>
                <a:lnTo>
                  <a:pt x="1543108" y="77397"/>
                </a:lnTo>
                <a:cubicBezTo>
                  <a:pt x="1535996" y="77167"/>
                  <a:pt x="1526588" y="76479"/>
                  <a:pt x="1514887" y="75332"/>
                </a:cubicBezTo>
                <a:close/>
                <a:moveTo>
                  <a:pt x="370194" y="69309"/>
                </a:moveTo>
                <a:cubicBezTo>
                  <a:pt x="371571" y="80322"/>
                  <a:pt x="372259" y="91048"/>
                  <a:pt x="372259" y="101488"/>
                </a:cubicBezTo>
                <a:lnTo>
                  <a:pt x="372259" y="188390"/>
                </a:lnTo>
                <a:cubicBezTo>
                  <a:pt x="372029" y="272137"/>
                  <a:pt x="359926" y="328809"/>
                  <a:pt x="335949" y="358407"/>
                </a:cubicBezTo>
                <a:cubicBezTo>
                  <a:pt x="346963" y="360702"/>
                  <a:pt x="356026" y="363627"/>
                  <a:pt x="363139" y="367184"/>
                </a:cubicBezTo>
                <a:cubicBezTo>
                  <a:pt x="383330" y="317853"/>
                  <a:pt x="392966" y="258255"/>
                  <a:pt x="392048" y="188390"/>
                </a:cubicBezTo>
                <a:lnTo>
                  <a:pt x="392048" y="89098"/>
                </a:lnTo>
                <a:lnTo>
                  <a:pt x="615067" y="89098"/>
                </a:lnTo>
                <a:cubicBezTo>
                  <a:pt x="625851" y="89098"/>
                  <a:pt x="636463" y="89787"/>
                  <a:pt x="646903" y="91163"/>
                </a:cubicBezTo>
                <a:lnTo>
                  <a:pt x="646903" y="69309"/>
                </a:lnTo>
                <a:cubicBezTo>
                  <a:pt x="634857" y="70800"/>
                  <a:pt x="624245" y="71546"/>
                  <a:pt x="615067" y="71546"/>
                </a:cubicBezTo>
                <a:lnTo>
                  <a:pt x="404782" y="71546"/>
                </a:lnTo>
                <a:cubicBezTo>
                  <a:pt x="394113" y="71546"/>
                  <a:pt x="382584" y="70800"/>
                  <a:pt x="370194" y="69309"/>
                </a:cubicBezTo>
                <a:close/>
                <a:moveTo>
                  <a:pt x="1099996" y="57435"/>
                </a:moveTo>
                <a:cubicBezTo>
                  <a:pt x="1101258" y="69825"/>
                  <a:pt x="1102003" y="80724"/>
                  <a:pt x="1102233" y="90131"/>
                </a:cubicBezTo>
                <a:lnTo>
                  <a:pt x="1102233" y="148295"/>
                </a:lnTo>
                <a:lnTo>
                  <a:pt x="1080378" y="148295"/>
                </a:lnTo>
                <a:cubicBezTo>
                  <a:pt x="1071889" y="148065"/>
                  <a:pt x="1062367" y="147377"/>
                  <a:pt x="1051813" y="146230"/>
                </a:cubicBezTo>
                <a:lnTo>
                  <a:pt x="1051813" y="168084"/>
                </a:lnTo>
                <a:cubicBezTo>
                  <a:pt x="1063055" y="166822"/>
                  <a:pt x="1072577" y="166076"/>
                  <a:pt x="1080378" y="165847"/>
                </a:cubicBezTo>
                <a:lnTo>
                  <a:pt x="1102233" y="165847"/>
                </a:lnTo>
                <a:lnTo>
                  <a:pt x="1102233" y="290263"/>
                </a:lnTo>
                <a:cubicBezTo>
                  <a:pt x="1078485" y="301161"/>
                  <a:pt x="1060589" y="307758"/>
                  <a:pt x="1048543" y="310052"/>
                </a:cubicBezTo>
                <a:lnTo>
                  <a:pt x="1063342" y="334316"/>
                </a:lnTo>
                <a:cubicBezTo>
                  <a:pt x="1089269" y="317452"/>
                  <a:pt x="1126382" y="298809"/>
                  <a:pt x="1174680" y="278389"/>
                </a:cubicBezTo>
                <a:cubicBezTo>
                  <a:pt x="1173303" y="272079"/>
                  <a:pt x="1172615" y="266458"/>
                  <a:pt x="1172615" y="261525"/>
                </a:cubicBezTo>
                <a:cubicBezTo>
                  <a:pt x="1172615" y="259001"/>
                  <a:pt x="1172844" y="256248"/>
                  <a:pt x="1173303" y="253265"/>
                </a:cubicBezTo>
                <a:cubicBezTo>
                  <a:pt x="1162060" y="261525"/>
                  <a:pt x="1144909" y="271047"/>
                  <a:pt x="1121850" y="281831"/>
                </a:cubicBezTo>
                <a:lnTo>
                  <a:pt x="1121850" y="165847"/>
                </a:lnTo>
                <a:lnTo>
                  <a:pt x="1134584" y="165847"/>
                </a:lnTo>
                <a:cubicBezTo>
                  <a:pt x="1143533" y="166076"/>
                  <a:pt x="1153055" y="166822"/>
                  <a:pt x="1163150" y="168084"/>
                </a:cubicBezTo>
                <a:lnTo>
                  <a:pt x="1163150" y="146230"/>
                </a:lnTo>
                <a:cubicBezTo>
                  <a:pt x="1152366" y="147377"/>
                  <a:pt x="1142844" y="148065"/>
                  <a:pt x="1134584" y="148295"/>
                </a:cubicBezTo>
                <a:lnTo>
                  <a:pt x="1121850" y="148295"/>
                </a:lnTo>
                <a:lnTo>
                  <a:pt x="1121850" y="91507"/>
                </a:lnTo>
                <a:cubicBezTo>
                  <a:pt x="1121850" y="77626"/>
                  <a:pt x="1123399" y="69538"/>
                  <a:pt x="1126497" y="67244"/>
                </a:cubicBezTo>
                <a:cubicBezTo>
                  <a:pt x="1128332" y="65523"/>
                  <a:pt x="1129250" y="64146"/>
                  <a:pt x="1129250" y="63114"/>
                </a:cubicBezTo>
                <a:cubicBezTo>
                  <a:pt x="1129250" y="62196"/>
                  <a:pt x="1128561" y="61450"/>
                  <a:pt x="1127185" y="60877"/>
                </a:cubicBezTo>
                <a:close/>
                <a:moveTo>
                  <a:pt x="1452765" y="56230"/>
                </a:moveTo>
                <a:cubicBezTo>
                  <a:pt x="1454027" y="71833"/>
                  <a:pt x="1454773" y="83018"/>
                  <a:pt x="1455002" y="89787"/>
                </a:cubicBezTo>
                <a:lnTo>
                  <a:pt x="1455002" y="139174"/>
                </a:lnTo>
                <a:lnTo>
                  <a:pt x="1430566" y="139174"/>
                </a:lnTo>
                <a:cubicBezTo>
                  <a:pt x="1423568" y="139174"/>
                  <a:pt x="1414563" y="138428"/>
                  <a:pt x="1403549" y="136937"/>
                </a:cubicBezTo>
                <a:lnTo>
                  <a:pt x="1403549" y="158792"/>
                </a:lnTo>
                <a:cubicBezTo>
                  <a:pt x="1414333" y="157415"/>
                  <a:pt x="1423339" y="156727"/>
                  <a:pt x="1430566" y="156727"/>
                </a:cubicBezTo>
                <a:lnTo>
                  <a:pt x="1455002" y="156727"/>
                </a:lnTo>
                <a:lnTo>
                  <a:pt x="1455002" y="259976"/>
                </a:lnTo>
                <a:cubicBezTo>
                  <a:pt x="1435729" y="266286"/>
                  <a:pt x="1415480" y="271448"/>
                  <a:pt x="1394257" y="275464"/>
                </a:cubicBezTo>
                <a:lnTo>
                  <a:pt x="1407679" y="301276"/>
                </a:lnTo>
                <a:cubicBezTo>
                  <a:pt x="1431427" y="289230"/>
                  <a:pt x="1469629" y="274775"/>
                  <a:pt x="1522286" y="257911"/>
                </a:cubicBezTo>
                <a:cubicBezTo>
                  <a:pt x="1522516" y="245406"/>
                  <a:pt x="1522860" y="237433"/>
                  <a:pt x="1523319" y="233992"/>
                </a:cubicBezTo>
                <a:cubicBezTo>
                  <a:pt x="1510585" y="240990"/>
                  <a:pt x="1494352" y="247529"/>
                  <a:pt x="1474619" y="253609"/>
                </a:cubicBezTo>
                <a:lnTo>
                  <a:pt x="1474619" y="156727"/>
                </a:lnTo>
                <a:lnTo>
                  <a:pt x="1489419" y="156727"/>
                </a:lnTo>
                <a:cubicBezTo>
                  <a:pt x="1496072" y="156956"/>
                  <a:pt x="1505250" y="157644"/>
                  <a:pt x="1516952" y="158792"/>
                </a:cubicBezTo>
                <a:lnTo>
                  <a:pt x="1516952" y="136937"/>
                </a:lnTo>
                <a:cubicBezTo>
                  <a:pt x="1506397" y="138199"/>
                  <a:pt x="1497220" y="138945"/>
                  <a:pt x="1489419" y="139174"/>
                </a:cubicBezTo>
                <a:lnTo>
                  <a:pt x="1474619" y="139174"/>
                </a:lnTo>
                <a:lnTo>
                  <a:pt x="1474619" y="86689"/>
                </a:lnTo>
                <a:cubicBezTo>
                  <a:pt x="1474619" y="77970"/>
                  <a:pt x="1476857" y="71488"/>
                  <a:pt x="1481331" y="67244"/>
                </a:cubicBezTo>
                <a:cubicBezTo>
                  <a:pt x="1483740" y="65179"/>
                  <a:pt x="1484715" y="63630"/>
                  <a:pt x="1484256" y="62597"/>
                </a:cubicBezTo>
                <a:cubicBezTo>
                  <a:pt x="1484027" y="61680"/>
                  <a:pt x="1482249" y="60991"/>
                  <a:pt x="1478922" y="60532"/>
                </a:cubicBezTo>
                <a:close/>
                <a:moveTo>
                  <a:pt x="848067" y="48831"/>
                </a:moveTo>
                <a:cubicBezTo>
                  <a:pt x="813077" y="115140"/>
                  <a:pt x="761051" y="160512"/>
                  <a:pt x="691988" y="184948"/>
                </a:cubicBezTo>
                <a:cubicBezTo>
                  <a:pt x="702084" y="191028"/>
                  <a:pt x="710172" y="197740"/>
                  <a:pt x="716252" y="205082"/>
                </a:cubicBezTo>
                <a:cubicBezTo>
                  <a:pt x="772695" y="173992"/>
                  <a:pt x="818411" y="134241"/>
                  <a:pt x="853402" y="85829"/>
                </a:cubicBezTo>
                <a:cubicBezTo>
                  <a:pt x="885294" y="128390"/>
                  <a:pt x="934625" y="163897"/>
                  <a:pt x="1001393" y="192348"/>
                </a:cubicBezTo>
                <a:cubicBezTo>
                  <a:pt x="1007014" y="182711"/>
                  <a:pt x="1014184" y="174508"/>
                  <a:pt x="1022903" y="167740"/>
                </a:cubicBezTo>
                <a:cubicBezTo>
                  <a:pt x="958085" y="153859"/>
                  <a:pt x="906288" y="121794"/>
                  <a:pt x="867512" y="71546"/>
                </a:cubicBezTo>
                <a:cubicBezTo>
                  <a:pt x="869577" y="69825"/>
                  <a:pt x="871413" y="68620"/>
                  <a:pt x="873019" y="67932"/>
                </a:cubicBezTo>
                <a:cubicBezTo>
                  <a:pt x="875199" y="67014"/>
                  <a:pt x="876289" y="66211"/>
                  <a:pt x="876289" y="65523"/>
                </a:cubicBezTo>
                <a:cubicBezTo>
                  <a:pt x="876289" y="64835"/>
                  <a:pt x="875313" y="63859"/>
                  <a:pt x="873363" y="62597"/>
                </a:cubicBezTo>
                <a:close/>
                <a:moveTo>
                  <a:pt x="1245922" y="45045"/>
                </a:moveTo>
                <a:lnTo>
                  <a:pt x="1227337" y="58467"/>
                </a:lnTo>
                <a:cubicBezTo>
                  <a:pt x="1243283" y="77511"/>
                  <a:pt x="1255730" y="97129"/>
                  <a:pt x="1264679" y="117320"/>
                </a:cubicBezTo>
                <a:lnTo>
                  <a:pt x="1284296" y="102521"/>
                </a:lnTo>
                <a:cubicBezTo>
                  <a:pt x="1271677" y="81527"/>
                  <a:pt x="1258885" y="62368"/>
                  <a:pt x="1245922" y="45045"/>
                </a:cubicBezTo>
                <a:close/>
                <a:moveTo>
                  <a:pt x="0" y="0"/>
                </a:moveTo>
                <a:lnTo>
                  <a:pt x="2080800" y="0"/>
                </a:lnTo>
                <a:lnTo>
                  <a:pt x="2080800" y="480061"/>
                </a:lnTo>
                <a:lnTo>
                  <a:pt x="0" y="480061"/>
                </a:lnTo>
                <a:close/>
              </a:path>
            </a:pathLst>
          </a:cu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haroni" panose="02010803020104030203" pitchFamily="2" charset="-79"/>
              <a:cs typeface="Aharoni" panose="02010803020104030203" pitchFamily="2" charset="-79"/>
            </a:endParaRPr>
          </a:p>
        </p:txBody>
      </p:sp>
      <p:sp>
        <p:nvSpPr>
          <p:cNvPr id="38" name="文本框 37"/>
          <p:cNvSpPr txBox="1"/>
          <p:nvPr/>
        </p:nvSpPr>
        <p:spPr>
          <a:xfrm>
            <a:off x="5485102" y="3105834"/>
            <a:ext cx="1920240" cy="646331"/>
          </a:xfrm>
          <a:prstGeom prst="rect">
            <a:avLst/>
          </a:prstGeom>
          <a:noFill/>
        </p:spPr>
        <p:txBody>
          <a:bodyPr wrap="square" rtlCol="0">
            <a:spAutoFit/>
          </a:bodyPr>
          <a:lstStyle/>
          <a:p>
            <a:r>
              <a:rPr lang="zh-CN" altLang="en-US" sz="3600" dirty="0">
                <a:solidFill>
                  <a:srgbClr val="4BD52A"/>
                </a:solidFill>
                <a:latin typeface="杨任东竹石体-Bold" panose="02000000000000000000" pitchFamily="2" charset="-122"/>
                <a:ea typeface="杨任东竹石体-Bold" panose="02000000000000000000" pitchFamily="2" charset="-122"/>
              </a:rPr>
              <a:t>蔬菜类</a:t>
            </a:r>
            <a:endParaRPr lang="zh-CN" altLang="en-US" sz="3600" dirty="0">
              <a:solidFill>
                <a:srgbClr val="4BD52A"/>
              </a:solidFill>
              <a:latin typeface="杨任东竹石体-Bold" panose="02000000000000000000" pitchFamily="2" charset="-122"/>
              <a:ea typeface="杨任东竹石体-Bold" panose="02000000000000000000" pitchFamily="2" charset="-122"/>
            </a:endParaRPr>
          </a:p>
        </p:txBody>
      </p:sp>
      <p:sp>
        <p:nvSpPr>
          <p:cNvPr id="39" name="文本框 38"/>
          <p:cNvSpPr txBox="1"/>
          <p:nvPr/>
        </p:nvSpPr>
        <p:spPr>
          <a:xfrm>
            <a:off x="7390660" y="3105834"/>
            <a:ext cx="2366010" cy="646331"/>
          </a:xfrm>
          <a:prstGeom prst="rect">
            <a:avLst/>
          </a:prstGeom>
          <a:noFill/>
        </p:spPr>
        <p:txBody>
          <a:bodyPr wrap="square" rtlCol="0">
            <a:spAutoFit/>
          </a:bodyPr>
          <a:lstStyle/>
          <a:p>
            <a:r>
              <a:rPr lang="zh-CN" altLang="en-US" sz="3600" dirty="0">
                <a:solidFill>
                  <a:srgbClr val="DA1E06"/>
                </a:solidFill>
                <a:latin typeface="杨任东竹石体-Bold" panose="02000000000000000000" pitchFamily="2" charset="-122"/>
                <a:ea typeface="杨任东竹石体-Bold" panose="02000000000000000000" pitchFamily="2" charset="-122"/>
              </a:rPr>
              <a:t>水果类</a:t>
            </a:r>
            <a:endParaRPr lang="zh-CN" altLang="en-US" sz="3600" dirty="0">
              <a:solidFill>
                <a:srgbClr val="DA1E06"/>
              </a:solidFill>
              <a:latin typeface="杨任东竹石体-Bold" panose="02000000000000000000" pitchFamily="2" charset="-122"/>
              <a:ea typeface="杨任东竹石体-Bold" panose="02000000000000000000" pitchFamily="2" charset="-122"/>
            </a:endParaRPr>
          </a:p>
        </p:txBody>
      </p:sp>
      <p:sp>
        <p:nvSpPr>
          <p:cNvPr id="40" name="文本框 39"/>
          <p:cNvSpPr txBox="1"/>
          <p:nvPr/>
        </p:nvSpPr>
        <p:spPr>
          <a:xfrm>
            <a:off x="5652640" y="5475263"/>
            <a:ext cx="1264921" cy="646331"/>
          </a:xfrm>
          <a:prstGeom prst="rect">
            <a:avLst/>
          </a:prstGeom>
          <a:noFill/>
        </p:spPr>
        <p:txBody>
          <a:bodyPr wrap="square" rtlCol="0">
            <a:spAutoFit/>
          </a:bodyPr>
          <a:lstStyle/>
          <a:p>
            <a:r>
              <a:rPr lang="zh-CN" altLang="en-US" sz="3600" dirty="0">
                <a:solidFill>
                  <a:srgbClr val="F4EA2A"/>
                </a:solidFill>
                <a:latin typeface="杨任东竹石体-Bold" panose="02000000000000000000" pitchFamily="2" charset="-122"/>
                <a:ea typeface="杨任东竹石体-Bold" panose="02000000000000000000" pitchFamily="2" charset="-122"/>
              </a:rPr>
              <a:t>肉类</a:t>
            </a:r>
            <a:endParaRPr lang="zh-CN" altLang="en-US" sz="3600" dirty="0">
              <a:solidFill>
                <a:srgbClr val="F4EA2A"/>
              </a:solidFill>
              <a:latin typeface="杨任东竹石体-Bold" panose="02000000000000000000" pitchFamily="2" charset="-122"/>
              <a:ea typeface="杨任东竹石体-Bold" panose="02000000000000000000" pitchFamily="2" charset="-122"/>
            </a:endParaRPr>
          </a:p>
        </p:txBody>
      </p:sp>
      <p:sp>
        <p:nvSpPr>
          <p:cNvPr id="41" name="文本框 40"/>
          <p:cNvSpPr txBox="1"/>
          <p:nvPr/>
        </p:nvSpPr>
        <p:spPr>
          <a:xfrm>
            <a:off x="7565080" y="5475263"/>
            <a:ext cx="1645920" cy="646331"/>
          </a:xfrm>
          <a:prstGeom prst="rect">
            <a:avLst/>
          </a:prstGeom>
          <a:noFill/>
        </p:spPr>
        <p:txBody>
          <a:bodyPr wrap="square" rtlCol="0">
            <a:spAutoFit/>
          </a:bodyPr>
          <a:lstStyle/>
          <a:p>
            <a:r>
              <a:rPr lang="zh-CN" altLang="en-US" sz="3600" dirty="0">
                <a:solidFill>
                  <a:srgbClr val="1296DB"/>
                </a:solidFill>
                <a:latin typeface="杨任东竹石体-Bold" panose="02000000000000000000" pitchFamily="2" charset="-122"/>
                <a:ea typeface="杨任东竹石体-Bold" panose="02000000000000000000" pitchFamily="2" charset="-122"/>
              </a:rPr>
              <a:t>剩饭菜</a:t>
            </a:r>
            <a:endParaRPr lang="en-US" altLang="zh-CN" sz="3600" dirty="0">
              <a:solidFill>
                <a:srgbClr val="1296DB"/>
              </a:solidFill>
              <a:latin typeface="杨任东竹石体-Bold" panose="02000000000000000000" pitchFamily="2" charset="-122"/>
              <a:ea typeface="杨任东竹石体-Bold" panose="02000000000000000000" pitchFamily="2" charset="-122"/>
            </a:endParaRPr>
          </a:p>
        </p:txBody>
      </p:sp>
      <p:sp>
        <p:nvSpPr>
          <p:cNvPr id="42" name="文本框 41"/>
          <p:cNvSpPr txBox="1"/>
          <p:nvPr/>
        </p:nvSpPr>
        <p:spPr>
          <a:xfrm>
            <a:off x="1817369" y="4288750"/>
            <a:ext cx="2937510" cy="1569660"/>
          </a:xfrm>
          <a:prstGeom prst="rect">
            <a:avLst/>
          </a:prstGeom>
          <a:noFill/>
        </p:spPr>
        <p:txBody>
          <a:bodyPr wrap="square" rtlCol="0">
            <a:spAutoFit/>
          </a:bodyPr>
          <a:lstStyle/>
          <a:p>
            <a:r>
              <a:rPr lang="zh-CN" altLang="en-US" sz="2400" dirty="0">
                <a:solidFill>
                  <a:srgbClr val="1296DB"/>
                </a:solidFill>
                <a:latin typeface="杨任东竹石体-Bold" panose="02000000000000000000" pitchFamily="2" charset="-122"/>
                <a:ea typeface="杨任东竹石体-Bold" panose="02000000000000000000" pitchFamily="2" charset="-122"/>
              </a:rPr>
              <a:t>厨余垃圾源于居民日常生活及食品加工，饮食服务，等活动产生的垃圾。</a:t>
            </a:r>
            <a:endParaRPr lang="zh-CN" altLang="en-US" sz="2400" dirty="0">
              <a:solidFill>
                <a:srgbClr val="1296DB"/>
              </a:solidFill>
              <a:latin typeface="杨任东竹石体-Bold" panose="02000000000000000000" pitchFamily="2" charset="-122"/>
              <a:ea typeface="杨任东竹石体-Bold" panose="02000000000000000000" pitchFamily="2" charset="-122"/>
            </a:endParaRPr>
          </a:p>
        </p:txBody>
      </p:sp>
      <p:pic>
        <p:nvPicPr>
          <p:cNvPr id="44" name="图片 4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5080" y="3965467"/>
            <a:ext cx="1219200" cy="1219200"/>
          </a:xfrm>
          <a:prstGeom prst="rect">
            <a:avLst/>
          </a:prstGeom>
        </p:spPr>
      </p:pic>
      <p:pic>
        <p:nvPicPr>
          <p:cNvPr id="46" name="图片 4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74761" y="3942314"/>
            <a:ext cx="1342800" cy="1342800"/>
          </a:xfrm>
          <a:prstGeom prst="rect">
            <a:avLst/>
          </a:prstGeom>
        </p:spPr>
      </p:pic>
      <p:pic>
        <p:nvPicPr>
          <p:cNvPr id="48" name="图片 4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65080" y="1763034"/>
            <a:ext cx="1342800" cy="1342800"/>
          </a:xfrm>
          <a:prstGeom prst="rect">
            <a:avLst/>
          </a:prstGeom>
        </p:spPr>
      </p:pic>
      <p:pic>
        <p:nvPicPr>
          <p:cNvPr id="50" name="图片 4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11772" y="1817370"/>
            <a:ext cx="1345179" cy="1345179"/>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图片包含 容器, 箱&#10;&#10;描述已自动生成"/>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495811" y="1362075"/>
            <a:ext cx="2066925" cy="2066925"/>
          </a:xfrm>
          <a:prstGeom prst="rect">
            <a:avLst/>
          </a:prstGeom>
        </p:spPr>
      </p:pic>
      <p:sp>
        <p:nvSpPr>
          <p:cNvPr id="5" name="文本框 4"/>
          <p:cNvSpPr txBox="1"/>
          <p:nvPr/>
        </p:nvSpPr>
        <p:spPr>
          <a:xfrm>
            <a:off x="1335555" y="3723588"/>
            <a:ext cx="2859671" cy="1631216"/>
          </a:xfrm>
          <a:prstGeom prst="rect">
            <a:avLst/>
          </a:prstGeom>
          <a:noFill/>
        </p:spPr>
        <p:txBody>
          <a:bodyPr wrap="square" rtlCol="0">
            <a:spAutoFit/>
          </a:bodyPr>
          <a:lstStyle/>
          <a:p>
            <a:r>
              <a:rPr lang="zh-CN" altLang="en-US" sz="2000" b="1" dirty="0">
                <a:latin typeface="杨任东竹石体-Medium" panose="02000000000000000000" pitchFamily="2" charset="-122"/>
                <a:ea typeface="杨任东竹石体-Medium" panose="02000000000000000000" pitchFamily="2" charset="-122"/>
                <a:cs typeface="文泉驿等宽微米黑" panose="020B0606030804020204" pitchFamily="34" charset="-122"/>
              </a:rPr>
              <a:t>有害垃圾指的是废电池，废灯管，废药品，废油漆及其容器对人体健康或自然环境直接或者间接造成危害的生活废物</a:t>
            </a:r>
            <a:r>
              <a:rPr lang="zh-CN" altLang="en-US" sz="2000" b="1" dirty="0">
                <a:latin typeface="杨任东竹石体-Medium" panose="02000000000000000000" pitchFamily="2" charset="-122"/>
                <a:ea typeface="杨任东竹石体-Medium" panose="02000000000000000000" pitchFamily="2" charset="-122"/>
              </a:rPr>
              <a:t>。</a:t>
            </a:r>
            <a:endParaRPr lang="zh-CN" altLang="en-US" sz="2000" b="1" dirty="0">
              <a:latin typeface="杨任东竹石体-Medium" panose="02000000000000000000" pitchFamily="2" charset="-122"/>
              <a:ea typeface="杨任东竹石体-Medium" panose="02000000000000000000" pitchFamily="2" charset="-122"/>
            </a:endParaRPr>
          </a:p>
        </p:txBody>
      </p:sp>
      <p:sp>
        <p:nvSpPr>
          <p:cNvPr id="11" name="文本框 10"/>
          <p:cNvSpPr txBox="1"/>
          <p:nvPr/>
        </p:nvSpPr>
        <p:spPr>
          <a:xfrm>
            <a:off x="3395007" y="1503196"/>
            <a:ext cx="800219" cy="2592370"/>
          </a:xfrm>
          <a:prstGeom prst="rect">
            <a:avLst/>
          </a:prstGeom>
          <a:noFill/>
        </p:spPr>
        <p:txBody>
          <a:bodyPr vert="eaVert" wrap="square" rtlCol="0">
            <a:spAutoFit/>
          </a:bodyPr>
          <a:lstStyle/>
          <a:p>
            <a:r>
              <a:rPr lang="zh-CN" altLang="en-US" sz="4000" dirty="0">
                <a:latin typeface="锐字真言体免费商用" panose="02010600030101010101" pitchFamily="50" charset="-122"/>
                <a:ea typeface="锐字真言体免费商用" panose="02010600030101010101" pitchFamily="50" charset="-122"/>
              </a:rPr>
              <a:t>有害垃圾</a:t>
            </a:r>
            <a:endParaRPr lang="zh-CN" altLang="en-US" sz="4000" dirty="0">
              <a:latin typeface="锐字真言体免费商用" panose="02010600030101010101" pitchFamily="50" charset="-122"/>
              <a:ea typeface="锐字真言体免费商用" panose="02010600030101010101" pitchFamily="50" charset="-122"/>
            </a:endParaRPr>
          </a:p>
        </p:txBody>
      </p:sp>
      <p:pic>
        <p:nvPicPr>
          <p:cNvPr id="14" name="图片 13" descr="图片包含 标牌, 户外, 天空, 就坐&#10;&#10;描述已自动生成"/>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5979" y="1176337"/>
            <a:ext cx="1219200" cy="1219200"/>
          </a:xfrm>
          <a:prstGeom prst="rect">
            <a:avLst/>
          </a:prstGeom>
        </p:spPr>
      </p:pic>
      <p:pic>
        <p:nvPicPr>
          <p:cNvPr id="16" name="图片 15" descr="图片包含 深色, 设备&#10;&#10;描述已自动生成"/>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51304" y="1246740"/>
            <a:ext cx="1219200" cy="1219200"/>
          </a:xfrm>
          <a:prstGeom prst="rect">
            <a:avLst/>
          </a:prstGeom>
        </p:spPr>
      </p:pic>
      <p:pic>
        <p:nvPicPr>
          <p:cNvPr id="18" name="图片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51304" y="3723588"/>
            <a:ext cx="1219200" cy="1219200"/>
          </a:xfrm>
          <a:prstGeom prst="rect">
            <a:avLst/>
          </a:prstGeom>
        </p:spPr>
      </p:pic>
      <p:sp>
        <p:nvSpPr>
          <p:cNvPr id="23" name="文本框 22"/>
          <p:cNvSpPr txBox="1"/>
          <p:nvPr/>
        </p:nvSpPr>
        <p:spPr>
          <a:xfrm>
            <a:off x="5875745" y="2536342"/>
            <a:ext cx="2121031" cy="584775"/>
          </a:xfrm>
          <a:prstGeom prst="rect">
            <a:avLst/>
          </a:prstGeom>
          <a:noFill/>
        </p:spPr>
        <p:txBody>
          <a:bodyPr wrap="square" rtlCol="0">
            <a:spAutoFit/>
          </a:bodyPr>
          <a:lstStyle/>
          <a:p>
            <a:r>
              <a:rPr lang="zh-CN" altLang="en-US" sz="3200" dirty="0">
                <a:latin typeface="杨任东竹石体-Medium" panose="02000000000000000000" pitchFamily="2" charset="-122"/>
                <a:ea typeface="杨任东竹石体-Medium" panose="02000000000000000000" pitchFamily="2" charset="-122"/>
              </a:rPr>
              <a:t>电池</a:t>
            </a:r>
            <a:endParaRPr lang="zh-CN" altLang="en-US" sz="3200" dirty="0">
              <a:latin typeface="杨任东竹石体-Medium" panose="02000000000000000000" pitchFamily="2" charset="-122"/>
              <a:ea typeface="杨任东竹石体-Medium" panose="02000000000000000000" pitchFamily="2" charset="-122"/>
            </a:endParaRPr>
          </a:p>
        </p:txBody>
      </p:sp>
      <p:pic>
        <p:nvPicPr>
          <p:cNvPr id="25" name="图片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34779" y="3722388"/>
            <a:ext cx="1220400" cy="1220400"/>
          </a:xfrm>
          <a:prstGeom prst="rect">
            <a:avLst/>
          </a:prstGeom>
        </p:spPr>
      </p:pic>
      <p:sp>
        <p:nvSpPr>
          <p:cNvPr id="26" name="文本框 25"/>
          <p:cNvSpPr txBox="1"/>
          <p:nvPr/>
        </p:nvSpPr>
        <p:spPr>
          <a:xfrm>
            <a:off x="7996776" y="2536341"/>
            <a:ext cx="1414020" cy="584775"/>
          </a:xfrm>
          <a:prstGeom prst="rect">
            <a:avLst/>
          </a:prstGeom>
          <a:noFill/>
        </p:spPr>
        <p:txBody>
          <a:bodyPr wrap="square" rtlCol="0">
            <a:spAutoFit/>
          </a:bodyPr>
          <a:lstStyle/>
          <a:p>
            <a:r>
              <a:rPr lang="zh-CN" altLang="en-US" sz="3200" dirty="0">
                <a:solidFill>
                  <a:srgbClr val="13227A"/>
                </a:solidFill>
                <a:latin typeface="杨任东竹石体-Medium" panose="02000000000000000000" pitchFamily="2" charset="-122"/>
                <a:ea typeface="杨任东竹石体-Medium" panose="02000000000000000000" pitchFamily="2" charset="-122"/>
              </a:rPr>
              <a:t>灯管</a:t>
            </a:r>
            <a:endParaRPr lang="zh-CN" altLang="en-US" sz="3200" dirty="0">
              <a:solidFill>
                <a:srgbClr val="13227A"/>
              </a:solidFill>
              <a:latin typeface="杨任东竹石体-Medium" panose="02000000000000000000" pitchFamily="2" charset="-122"/>
              <a:ea typeface="杨任东竹石体-Medium" panose="02000000000000000000" pitchFamily="2" charset="-122"/>
            </a:endParaRPr>
          </a:p>
        </p:txBody>
      </p:sp>
      <p:sp>
        <p:nvSpPr>
          <p:cNvPr id="27" name="文本框 26"/>
          <p:cNvSpPr txBox="1"/>
          <p:nvPr/>
        </p:nvSpPr>
        <p:spPr>
          <a:xfrm>
            <a:off x="5892731" y="5251671"/>
            <a:ext cx="1291473" cy="584775"/>
          </a:xfrm>
          <a:prstGeom prst="rect">
            <a:avLst/>
          </a:prstGeom>
          <a:noFill/>
        </p:spPr>
        <p:txBody>
          <a:bodyPr wrap="square" rtlCol="0">
            <a:spAutoFit/>
          </a:bodyPr>
          <a:lstStyle/>
          <a:p>
            <a:r>
              <a:rPr lang="zh-CN" altLang="en-US" sz="3200" dirty="0">
                <a:solidFill>
                  <a:srgbClr val="515151"/>
                </a:solidFill>
                <a:latin typeface="杨任东竹石体-Medium" panose="02000000000000000000" pitchFamily="2" charset="-122"/>
                <a:ea typeface="杨任东竹石体-Medium" panose="02000000000000000000" pitchFamily="2" charset="-122"/>
              </a:rPr>
              <a:t>油漆</a:t>
            </a:r>
            <a:endParaRPr lang="zh-CN" altLang="en-US" sz="3200" dirty="0">
              <a:solidFill>
                <a:srgbClr val="515151"/>
              </a:solidFill>
              <a:latin typeface="杨任东竹石体-Medium" panose="02000000000000000000" pitchFamily="2" charset="-122"/>
              <a:ea typeface="杨任东竹石体-Medium" panose="02000000000000000000" pitchFamily="2" charset="-122"/>
            </a:endParaRPr>
          </a:p>
        </p:txBody>
      </p:sp>
      <p:sp>
        <p:nvSpPr>
          <p:cNvPr id="28" name="文本框 27"/>
          <p:cNvSpPr txBox="1"/>
          <p:nvPr/>
        </p:nvSpPr>
        <p:spPr>
          <a:xfrm>
            <a:off x="7996776" y="5251670"/>
            <a:ext cx="1414020" cy="584775"/>
          </a:xfrm>
          <a:prstGeom prst="rect">
            <a:avLst/>
          </a:prstGeom>
          <a:noFill/>
        </p:spPr>
        <p:txBody>
          <a:bodyPr wrap="square" rtlCol="0">
            <a:spAutoFit/>
          </a:bodyPr>
          <a:lstStyle/>
          <a:p>
            <a:r>
              <a:rPr lang="zh-CN" altLang="en-US" sz="3200" dirty="0">
                <a:solidFill>
                  <a:srgbClr val="1296DB"/>
                </a:solidFill>
                <a:latin typeface="杨任东竹石体-Medium" panose="02000000000000000000" pitchFamily="2" charset="-122"/>
                <a:ea typeface="杨任东竹石体-Medium" panose="02000000000000000000" pitchFamily="2" charset="-122"/>
              </a:rPr>
              <a:t>药品</a:t>
            </a:r>
            <a:endParaRPr lang="zh-CN" altLang="en-US" sz="3200" dirty="0">
              <a:solidFill>
                <a:srgbClr val="1296DB"/>
              </a:solidFill>
              <a:latin typeface="杨任东竹石体-Medium" panose="02000000000000000000" pitchFamily="2" charset="-122"/>
              <a:ea typeface="杨任东竹石体-Medium" panose="02000000000000000000" pitchFamily="2" charset="-122"/>
            </a:endParaRPr>
          </a:p>
        </p:txBody>
      </p:sp>
      <p:sp>
        <p:nvSpPr>
          <p:cNvPr id="31" name="椭圆 30"/>
          <p:cNvSpPr/>
          <p:nvPr/>
        </p:nvSpPr>
        <p:spPr>
          <a:xfrm>
            <a:off x="10681640" y="6255222"/>
            <a:ext cx="202359" cy="202359"/>
          </a:xfrm>
          <a:prstGeom prst="ellipse">
            <a:avLst/>
          </a:prstGeom>
          <a:solidFill>
            <a:srgbClr val="1296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a:off x="11355340" y="6255221"/>
            <a:ext cx="202359" cy="202359"/>
          </a:xfrm>
          <a:prstGeom prst="ellipse">
            <a:avLst/>
          </a:prstGeom>
          <a:solidFill>
            <a:srgbClr val="A62D3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10079154" y="6255221"/>
            <a:ext cx="202359" cy="202359"/>
          </a:xfrm>
          <a:prstGeom prst="ellipse">
            <a:avLst/>
          </a:prstGeom>
          <a:solidFill>
            <a:srgbClr val="8A8A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图片 30"/>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404148" y="5402520"/>
            <a:ext cx="1219200" cy="1219200"/>
          </a:xfrm>
          <a:prstGeom prst="rect">
            <a:avLst/>
          </a:prstGeom>
        </p:spPr>
      </p:pic>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0206" y="1154430"/>
            <a:ext cx="2274570" cy="2274570"/>
          </a:xfrm>
          <a:prstGeom prst="rect">
            <a:avLst/>
          </a:prstGeom>
          <a:effectLst>
            <a:outerShdw blurRad="25400" dist="317500" dir="5400000" sx="90000" sy="-19000" rotWithShape="0">
              <a:prstClr val="black">
                <a:alpha val="15000"/>
              </a:prstClr>
            </a:outerShdw>
          </a:effectLst>
        </p:spPr>
      </p:pic>
      <p:sp>
        <p:nvSpPr>
          <p:cNvPr id="8" name="文本框 7"/>
          <p:cNvSpPr txBox="1"/>
          <p:nvPr/>
        </p:nvSpPr>
        <p:spPr>
          <a:xfrm>
            <a:off x="1241616" y="4491990"/>
            <a:ext cx="2571750" cy="1569660"/>
          </a:xfrm>
          <a:prstGeom prst="rect">
            <a:avLst/>
          </a:prstGeom>
          <a:noFill/>
        </p:spPr>
        <p:txBody>
          <a:bodyPr wrap="square" rtlCol="0">
            <a:spAutoFit/>
          </a:bodyPr>
          <a:lstStyle/>
          <a:p>
            <a:r>
              <a:rPr lang="zh-CN" altLang="en-US" sz="2400" dirty="0">
                <a:solidFill>
                  <a:srgbClr val="D4237A"/>
                </a:solidFill>
                <a:latin typeface="杨任东竹石体-Medium" panose="02000000000000000000" pitchFamily="2" charset="-122"/>
                <a:ea typeface="杨任东竹石体-Medium" panose="02000000000000000000" pitchFamily="2" charset="-122"/>
              </a:rPr>
              <a:t>危害小但是无利用价值，如建筑垃圾，生活垃圾等。</a:t>
            </a:r>
            <a:endParaRPr lang="zh-CN" altLang="en-US" sz="2400" dirty="0">
              <a:solidFill>
                <a:srgbClr val="D4237A"/>
              </a:solidFill>
              <a:latin typeface="杨任东竹石体-Medium" panose="02000000000000000000" pitchFamily="2" charset="-122"/>
              <a:ea typeface="杨任东竹石体-Medium" panose="02000000000000000000" pitchFamily="2" charset="-122"/>
            </a:endParaRPr>
          </a:p>
        </p:txBody>
      </p:sp>
      <p:pic>
        <p:nvPicPr>
          <p:cNvPr id="10" name="图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53598" y="2366010"/>
            <a:ext cx="1692000" cy="1692000"/>
          </a:xfrm>
          <a:prstGeom prst="rect">
            <a:avLst/>
          </a:prstGeom>
        </p:spPr>
      </p:pic>
      <p:pic>
        <p:nvPicPr>
          <p:cNvPr id="12" name="图片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0547" y="2366010"/>
            <a:ext cx="1512000" cy="1512000"/>
          </a:xfrm>
          <a:prstGeom prst="rect">
            <a:avLst/>
          </a:prstGeom>
        </p:spPr>
      </p:pic>
      <p:sp>
        <p:nvSpPr>
          <p:cNvPr id="14" name="文本框 13"/>
          <p:cNvSpPr txBox="1"/>
          <p:nvPr/>
        </p:nvSpPr>
        <p:spPr>
          <a:xfrm>
            <a:off x="4527618" y="4451040"/>
            <a:ext cx="2286000" cy="584775"/>
          </a:xfrm>
          <a:prstGeom prst="rect">
            <a:avLst/>
          </a:prstGeom>
          <a:noFill/>
        </p:spPr>
        <p:txBody>
          <a:bodyPr wrap="square" rtlCol="0">
            <a:spAutoFit/>
          </a:bodyPr>
          <a:lstStyle/>
          <a:p>
            <a:r>
              <a:rPr lang="zh-CN" altLang="en-US" sz="3200" dirty="0">
                <a:solidFill>
                  <a:srgbClr val="08AF7C"/>
                </a:solidFill>
                <a:latin typeface="杨任东竹石体-Medium" panose="02000000000000000000" pitchFamily="2" charset="-122"/>
                <a:ea typeface="杨任东竹石体-Medium" panose="02000000000000000000" pitchFamily="2" charset="-122"/>
              </a:rPr>
              <a:t>生活垃圾</a:t>
            </a:r>
            <a:endParaRPr lang="zh-CN" altLang="en-US" sz="3200" dirty="0">
              <a:solidFill>
                <a:srgbClr val="08AF7C"/>
              </a:solidFill>
              <a:latin typeface="杨任东竹石体-Medium" panose="02000000000000000000" pitchFamily="2" charset="-122"/>
              <a:ea typeface="杨任东竹石体-Medium" panose="02000000000000000000" pitchFamily="2" charset="-122"/>
            </a:endParaRPr>
          </a:p>
        </p:txBody>
      </p:sp>
      <p:sp>
        <p:nvSpPr>
          <p:cNvPr id="15" name="文本框 14"/>
          <p:cNvSpPr txBox="1"/>
          <p:nvPr/>
        </p:nvSpPr>
        <p:spPr>
          <a:xfrm>
            <a:off x="6813618" y="4451039"/>
            <a:ext cx="2035987" cy="584775"/>
          </a:xfrm>
          <a:prstGeom prst="rect">
            <a:avLst/>
          </a:prstGeom>
          <a:noFill/>
        </p:spPr>
        <p:txBody>
          <a:bodyPr wrap="square" rtlCol="0">
            <a:spAutoFit/>
          </a:bodyPr>
          <a:lstStyle/>
          <a:p>
            <a:r>
              <a:rPr lang="zh-CN" altLang="en-US" sz="3200" dirty="0">
                <a:solidFill>
                  <a:srgbClr val="1296DB"/>
                </a:solidFill>
                <a:latin typeface="杨任东竹石体-Medium" panose="02000000000000000000" pitchFamily="2" charset="-122"/>
                <a:ea typeface="杨任东竹石体-Medium" panose="02000000000000000000" pitchFamily="2" charset="-122"/>
              </a:rPr>
              <a:t>建筑垃圾</a:t>
            </a:r>
            <a:endParaRPr lang="zh-CN" altLang="en-US" sz="3200" dirty="0">
              <a:solidFill>
                <a:srgbClr val="1296DB"/>
              </a:solidFill>
              <a:latin typeface="杨任东竹石体-Medium" panose="02000000000000000000" pitchFamily="2" charset="-122"/>
              <a:ea typeface="杨任东竹石体-Medium" panose="02000000000000000000" pitchFamily="2" charset="-122"/>
            </a:endParaRPr>
          </a:p>
        </p:txBody>
      </p:sp>
      <p:sp>
        <p:nvSpPr>
          <p:cNvPr id="17" name="任意多边形: 形状 16"/>
          <p:cNvSpPr/>
          <p:nvPr/>
        </p:nvSpPr>
        <p:spPr>
          <a:xfrm>
            <a:off x="9067621" y="4512819"/>
            <a:ext cx="1531620" cy="1874520"/>
          </a:xfrm>
          <a:custGeom>
            <a:avLst/>
            <a:gdLst>
              <a:gd name="connsiteX0" fmla="*/ 0 w 1531620"/>
              <a:gd name="connsiteY0" fmla="*/ 0 h 1874520"/>
              <a:gd name="connsiteX1" fmla="*/ 845820 w 1531620"/>
              <a:gd name="connsiteY1" fmla="*/ 788670 h 1874520"/>
              <a:gd name="connsiteX2" fmla="*/ 171450 w 1531620"/>
              <a:gd name="connsiteY2" fmla="*/ 1131570 h 1874520"/>
              <a:gd name="connsiteX3" fmla="*/ 1531620 w 1531620"/>
              <a:gd name="connsiteY3" fmla="*/ 1874520 h 1874520"/>
            </a:gdLst>
            <a:ahLst/>
            <a:cxnLst>
              <a:cxn ang="0">
                <a:pos x="connsiteX0" y="connsiteY0"/>
              </a:cxn>
              <a:cxn ang="0">
                <a:pos x="connsiteX1" y="connsiteY1"/>
              </a:cxn>
              <a:cxn ang="0">
                <a:pos x="connsiteX2" y="connsiteY2"/>
              </a:cxn>
              <a:cxn ang="0">
                <a:pos x="connsiteX3" y="connsiteY3"/>
              </a:cxn>
            </a:cxnLst>
            <a:rect l="l" t="t" r="r" b="b"/>
            <a:pathLst>
              <a:path w="1531620" h="1874520">
                <a:moveTo>
                  <a:pt x="0" y="0"/>
                </a:moveTo>
                <a:cubicBezTo>
                  <a:pt x="408622" y="300037"/>
                  <a:pt x="817245" y="600075"/>
                  <a:pt x="845820" y="788670"/>
                </a:cubicBezTo>
                <a:cubicBezTo>
                  <a:pt x="874395" y="977265"/>
                  <a:pt x="57150" y="950595"/>
                  <a:pt x="171450" y="1131570"/>
                </a:cubicBezTo>
                <a:cubicBezTo>
                  <a:pt x="285750" y="1312545"/>
                  <a:pt x="762000" y="1798320"/>
                  <a:pt x="1531620" y="1874520"/>
                </a:cubicBezTo>
              </a:path>
            </a:pathLst>
          </a:custGeom>
          <a:noFill/>
          <a:ln>
            <a:solidFill>
              <a:srgbClr val="1296DB">
                <a:alpha val="3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 name="任意多边形: 形状 17"/>
          <p:cNvSpPr/>
          <p:nvPr/>
        </p:nvSpPr>
        <p:spPr>
          <a:xfrm>
            <a:off x="10184574" y="4339560"/>
            <a:ext cx="1531620" cy="1874520"/>
          </a:xfrm>
          <a:custGeom>
            <a:avLst/>
            <a:gdLst>
              <a:gd name="connsiteX0" fmla="*/ 0 w 1531620"/>
              <a:gd name="connsiteY0" fmla="*/ 0 h 1874520"/>
              <a:gd name="connsiteX1" fmla="*/ 845820 w 1531620"/>
              <a:gd name="connsiteY1" fmla="*/ 788670 h 1874520"/>
              <a:gd name="connsiteX2" fmla="*/ 171450 w 1531620"/>
              <a:gd name="connsiteY2" fmla="*/ 1131570 h 1874520"/>
              <a:gd name="connsiteX3" fmla="*/ 1531620 w 1531620"/>
              <a:gd name="connsiteY3" fmla="*/ 1874520 h 1874520"/>
            </a:gdLst>
            <a:ahLst/>
            <a:cxnLst>
              <a:cxn ang="0">
                <a:pos x="connsiteX0" y="connsiteY0"/>
              </a:cxn>
              <a:cxn ang="0">
                <a:pos x="connsiteX1" y="connsiteY1"/>
              </a:cxn>
              <a:cxn ang="0">
                <a:pos x="connsiteX2" y="connsiteY2"/>
              </a:cxn>
              <a:cxn ang="0">
                <a:pos x="connsiteX3" y="connsiteY3"/>
              </a:cxn>
            </a:cxnLst>
            <a:rect l="l" t="t" r="r" b="b"/>
            <a:pathLst>
              <a:path w="1531620" h="1874520">
                <a:moveTo>
                  <a:pt x="0" y="0"/>
                </a:moveTo>
                <a:cubicBezTo>
                  <a:pt x="408622" y="300037"/>
                  <a:pt x="817245" y="600075"/>
                  <a:pt x="845820" y="788670"/>
                </a:cubicBezTo>
                <a:cubicBezTo>
                  <a:pt x="874395" y="977265"/>
                  <a:pt x="57150" y="950595"/>
                  <a:pt x="171450" y="1131570"/>
                </a:cubicBezTo>
                <a:cubicBezTo>
                  <a:pt x="285750" y="1312545"/>
                  <a:pt x="762000" y="1798320"/>
                  <a:pt x="1531620" y="1874520"/>
                </a:cubicBezTo>
              </a:path>
            </a:pathLst>
          </a:custGeom>
          <a:noFill/>
          <a:ln>
            <a:solidFill>
              <a:srgbClr val="1296DB">
                <a:alpha val="3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pic>
        <p:nvPicPr>
          <p:cNvPr id="28" name="图片 2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36090" y="4133826"/>
            <a:ext cx="1219200" cy="1219200"/>
          </a:xfrm>
          <a:prstGeom prst="rect">
            <a:avLst/>
          </a:prstGeom>
        </p:spPr>
      </p:pic>
      <p:pic>
        <p:nvPicPr>
          <p:cNvPr id="30" name="图片 29"/>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428525" y="3799511"/>
            <a:ext cx="1219200" cy="1219200"/>
          </a:xfrm>
          <a:prstGeom prst="rect">
            <a:avLst/>
          </a:prstGeom>
        </p:spPr>
      </p:pic>
      <p:pic>
        <p:nvPicPr>
          <p:cNvPr id="32" name="图片 3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94174" y="4949160"/>
            <a:ext cx="1219200" cy="12192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图片 2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5357027" y="5154351"/>
            <a:ext cx="1622985" cy="1622985"/>
          </a:xfrm>
          <a:prstGeom prst="rect">
            <a:avLst/>
          </a:prstGeom>
        </p:spPr>
      </p:pic>
      <p:pic>
        <p:nvPicPr>
          <p:cNvPr id="15" name="图片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41080" y="4999611"/>
            <a:ext cx="1468541" cy="1468541"/>
          </a:xfrm>
          <a:prstGeom prst="rect">
            <a:avLst/>
          </a:prstGeom>
          <a:effectLst>
            <a:outerShdw blurRad="50800" dist="50800" dir="5400000" algn="ctr" rotWithShape="0">
              <a:srgbClr val="000000">
                <a:alpha val="0"/>
              </a:srgbClr>
            </a:outerShdw>
          </a:effectLst>
        </p:spPr>
      </p:pic>
      <p:sp>
        <p:nvSpPr>
          <p:cNvPr id="3" name="矩形 2"/>
          <p:cNvSpPr/>
          <p:nvPr/>
        </p:nvSpPr>
        <p:spPr>
          <a:xfrm>
            <a:off x="3623310" y="411480"/>
            <a:ext cx="5017770" cy="66294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3804285" y="428089"/>
            <a:ext cx="5017770" cy="646331"/>
          </a:xfrm>
          <a:prstGeom prst="rect">
            <a:avLst/>
          </a:prstGeom>
          <a:noFill/>
        </p:spPr>
        <p:txBody>
          <a:bodyPr wrap="square" rtlCol="0">
            <a:spAutoFit/>
          </a:bodyPr>
          <a:lstStyle/>
          <a:p>
            <a:r>
              <a:rPr lang="zh-CN" altLang="en-US" sz="3600" b="1" dirty="0">
                <a:latin typeface="站酷小薇LOGO体" panose="02010600010101010101" pitchFamily="2" charset="-122"/>
                <a:ea typeface="站酷小薇LOGO体" panose="02010600010101010101" pitchFamily="2" charset="-122"/>
              </a:rPr>
              <a:t>大家携手共建文明地球</a:t>
            </a:r>
            <a:endParaRPr lang="zh-CN" altLang="en-US" sz="3600" b="1" dirty="0">
              <a:latin typeface="站酷小薇LOGO体" panose="02010600010101010101" pitchFamily="2" charset="-122"/>
              <a:ea typeface="站酷小薇LOGO体" panose="02010600010101010101" pitchFamily="2" charset="-122"/>
            </a:endParaRPr>
          </a:p>
        </p:txBody>
      </p:sp>
      <p:sp>
        <p:nvSpPr>
          <p:cNvPr id="4" name="文本框 3"/>
          <p:cNvSpPr txBox="1"/>
          <p:nvPr/>
        </p:nvSpPr>
        <p:spPr>
          <a:xfrm>
            <a:off x="3926979" y="1189236"/>
            <a:ext cx="5017770" cy="369332"/>
          </a:xfrm>
          <a:prstGeom prst="rect">
            <a:avLst/>
          </a:prstGeom>
          <a:noFill/>
        </p:spPr>
        <p:txBody>
          <a:bodyPr wrap="square" rtlCol="0">
            <a:spAutoFit/>
          </a:bodyPr>
          <a:lstStyle/>
          <a:p>
            <a:r>
              <a:rPr lang="en-US" altLang="zh-CN" b="1" i="1" spc="-150" dirty="0">
                <a:latin typeface="文泉驿等宽微米黑" panose="020B0606030804020204" pitchFamily="34" charset="-122"/>
                <a:ea typeface="文泉驿等宽微米黑" panose="020B0606030804020204" pitchFamily="34" charset="-122"/>
                <a:cs typeface="文泉驿等宽微米黑" panose="020B0606030804020204" pitchFamily="34" charset="-122"/>
              </a:rPr>
              <a:t>Let’s build a civilized earth together</a:t>
            </a:r>
            <a:endParaRPr lang="zh-CN" altLang="en-US" b="1" i="1" spc="-150" dirty="0">
              <a:latin typeface="文泉驿等宽微米黑" panose="020B0606030804020204" pitchFamily="34" charset="-122"/>
              <a:ea typeface="文泉驿等宽微米黑" panose="020B0606030804020204" pitchFamily="34" charset="-122"/>
              <a:cs typeface="文泉驿等宽微米黑" panose="020B0606030804020204" pitchFamily="34" charset="-122"/>
            </a:endParaRPr>
          </a:p>
        </p:txBody>
      </p:sp>
      <p:sp>
        <p:nvSpPr>
          <p:cNvPr id="7" name="椭圆 6"/>
          <p:cNvSpPr/>
          <p:nvPr/>
        </p:nvSpPr>
        <p:spPr>
          <a:xfrm>
            <a:off x="5674079" y="3238500"/>
            <a:ext cx="843842" cy="8001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椭圆 7"/>
          <p:cNvSpPr/>
          <p:nvPr/>
        </p:nvSpPr>
        <p:spPr>
          <a:xfrm>
            <a:off x="5592022" y="1817270"/>
            <a:ext cx="843842" cy="8001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 name="文本框 8"/>
          <p:cNvSpPr txBox="1"/>
          <p:nvPr/>
        </p:nvSpPr>
        <p:spPr>
          <a:xfrm>
            <a:off x="5155004" y="1274842"/>
            <a:ext cx="1954381" cy="4432300"/>
          </a:xfrm>
          <a:prstGeom prst="rect">
            <a:avLst/>
          </a:prstGeom>
          <a:noFill/>
        </p:spPr>
        <p:txBody>
          <a:bodyPr vert="eaVert" wrap="square" rtlCol="0">
            <a:spAutoFit/>
          </a:bodyPr>
          <a:lstStyle/>
          <a:p>
            <a:r>
              <a:rPr lang="zh-CN" altLang="en-US" sz="11500" dirty="0">
                <a:solidFill>
                  <a:schemeClr val="accent5">
                    <a:lumMod val="75000"/>
                  </a:schemeClr>
                </a:solidFill>
                <a:latin typeface="书体坊郭小语钢笔楷体" panose="02010601030101010101" pitchFamily="2" charset="-122"/>
                <a:ea typeface="书体坊郭小语钢笔楷体" panose="02010601030101010101" pitchFamily="2" charset="-122"/>
              </a:rPr>
              <a:t>改变</a:t>
            </a:r>
            <a:endParaRPr lang="zh-CN" altLang="en-US" sz="11500" dirty="0">
              <a:solidFill>
                <a:schemeClr val="accent5">
                  <a:lumMod val="75000"/>
                </a:schemeClr>
              </a:solidFill>
              <a:latin typeface="书体坊郭小语钢笔楷体" panose="02010601030101010101" pitchFamily="2" charset="-122"/>
              <a:ea typeface="书体坊郭小语钢笔楷体" panose="02010601030101010101" pitchFamily="2" charset="-122"/>
            </a:endParaRPr>
          </a:p>
        </p:txBody>
      </p:sp>
      <p:sp>
        <p:nvSpPr>
          <p:cNvPr id="10" name="文本框 9"/>
          <p:cNvSpPr txBox="1"/>
          <p:nvPr/>
        </p:nvSpPr>
        <p:spPr>
          <a:xfrm>
            <a:off x="8420283" y="2617370"/>
            <a:ext cx="3766776" cy="1323439"/>
          </a:xfrm>
          <a:prstGeom prst="rect">
            <a:avLst/>
          </a:prstGeom>
          <a:noFill/>
        </p:spPr>
        <p:txBody>
          <a:bodyPr wrap="square" rtlCol="0">
            <a:spAutoFit/>
          </a:bodyPr>
          <a:lstStyle/>
          <a:p>
            <a:r>
              <a:rPr lang="en-US" altLang="zh-CN" sz="4000" b="1" dirty="0">
                <a:solidFill>
                  <a:srgbClr val="00B0F0"/>
                </a:solidFill>
                <a:latin typeface="书体坊王学勤钢笔行书" panose="02010601030101010101" pitchFamily="2" charset="-122"/>
                <a:ea typeface="书体坊王学勤钢笔行书" panose="02010601030101010101" pitchFamily="2" charset="-122"/>
              </a:rPr>
              <a:t>An end is new beginning</a:t>
            </a:r>
            <a:endParaRPr lang="zh-CN" altLang="en-US" sz="4000" b="1" dirty="0">
              <a:solidFill>
                <a:srgbClr val="00B0F0"/>
              </a:solidFill>
              <a:latin typeface="书体坊王学勤钢笔行书" panose="02010601030101010101" pitchFamily="2" charset="-122"/>
              <a:ea typeface="书体坊王学勤钢笔行书" panose="02010601030101010101" pitchFamily="2" charset="-122"/>
            </a:endParaRPr>
          </a:p>
        </p:txBody>
      </p:sp>
      <p:pic>
        <p:nvPicPr>
          <p:cNvPr id="13" name="图片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22430" y="4343151"/>
            <a:ext cx="2092177" cy="2092177"/>
          </a:xfrm>
          <a:prstGeom prst="rect">
            <a:avLst/>
          </a:prstGeom>
        </p:spPr>
      </p:pic>
      <p:sp>
        <p:nvSpPr>
          <p:cNvPr id="27" name="云形 26"/>
          <p:cNvSpPr/>
          <p:nvPr/>
        </p:nvSpPr>
        <p:spPr>
          <a:xfrm>
            <a:off x="4514851" y="4149090"/>
            <a:ext cx="976312" cy="605790"/>
          </a:xfrm>
          <a:prstGeom prst="cloud">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云形 27"/>
          <p:cNvSpPr/>
          <p:nvPr/>
        </p:nvSpPr>
        <p:spPr>
          <a:xfrm>
            <a:off x="7288473" y="4641471"/>
            <a:ext cx="976312" cy="716280"/>
          </a:xfrm>
          <a:prstGeom prst="cloud">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387</Words>
  <Application>WPS 演示</Application>
  <PresentationFormat>宽屏</PresentationFormat>
  <Paragraphs>74</Paragraphs>
  <Slides>7</Slides>
  <Notes>0</Notes>
  <HiddenSlides>0</HiddenSlides>
  <MMClips>0</MMClips>
  <ScaleCrop>false</ScaleCrop>
  <HeadingPairs>
    <vt:vector size="6" baseType="variant">
      <vt:variant>
        <vt:lpstr>已用的字体</vt:lpstr>
      </vt:variant>
      <vt:variant>
        <vt:i4>26</vt:i4>
      </vt:variant>
      <vt:variant>
        <vt:lpstr>主题</vt:lpstr>
      </vt:variant>
      <vt:variant>
        <vt:i4>1</vt:i4>
      </vt:variant>
      <vt:variant>
        <vt:lpstr>幻灯片标题</vt:lpstr>
      </vt:variant>
      <vt:variant>
        <vt:i4>7</vt:i4>
      </vt:variant>
    </vt:vector>
  </HeadingPairs>
  <TitlesOfParts>
    <vt:vector size="34" baseType="lpstr">
      <vt:lpstr>Arial</vt:lpstr>
      <vt:lpstr>宋体</vt:lpstr>
      <vt:lpstr>Wingdings</vt:lpstr>
      <vt:lpstr>方正聚珍新仿简体</vt:lpstr>
      <vt:lpstr>Blackadder ITC</vt:lpstr>
      <vt:lpstr>杨任东竹石体-Heavy</vt:lpstr>
      <vt:lpstr>站酷快乐体2016修订版</vt:lpstr>
      <vt:lpstr>Aharoni</vt:lpstr>
      <vt:lpstr>Arial Black</vt:lpstr>
      <vt:lpstr>微软雅黑 Light</vt:lpstr>
      <vt:lpstr>黑体</vt:lpstr>
      <vt:lpstr>文泉驿等宽正黑</vt:lpstr>
      <vt:lpstr>文泉驿等宽微米黑</vt:lpstr>
      <vt:lpstr>杨任东竹石体-Bold</vt:lpstr>
      <vt:lpstr>杨任东竹石体-Medium</vt:lpstr>
      <vt:lpstr>锐字真言体免费商用</vt:lpstr>
      <vt:lpstr>站酷小薇LOGO体</vt:lpstr>
      <vt:lpstr>书体坊郭小语钢笔楷体</vt:lpstr>
      <vt:lpstr>书体坊王学勤钢笔行书</vt:lpstr>
      <vt:lpstr>Calibri</vt:lpstr>
      <vt:lpstr>Times New Roman</vt:lpstr>
      <vt:lpstr>等线</vt:lpstr>
      <vt:lpstr>Gabriola</vt:lpstr>
      <vt:lpstr>微软雅黑</vt:lpstr>
      <vt:lpstr>Arial Unicode MS</vt:lpstr>
      <vt:lpstr>等线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张 昊;小小白</dc:creator>
  <dc:description>www.51pptmoban.com</dc:description>
  <dc:subject>51PPT模板网</dc:subject>
  <cp:lastModifiedBy>Administrator</cp:lastModifiedBy>
  <cp:revision>48</cp:revision>
  <dcterms:created xsi:type="dcterms:W3CDTF">2019-07-29T12:36:00Z</dcterms:created>
  <dcterms:modified xsi:type="dcterms:W3CDTF">2020-04-23T02:16:27Z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