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31"/>
  </p:notesMasterIdLst>
  <p:sldIdLst>
    <p:sldId id="258" r:id="rId3"/>
    <p:sldId id="271" r:id="rId4"/>
    <p:sldId id="276" r:id="rId5"/>
    <p:sldId id="260" r:id="rId6"/>
    <p:sldId id="272" r:id="rId7"/>
    <p:sldId id="275" r:id="rId8"/>
    <p:sldId id="277" r:id="rId9"/>
    <p:sldId id="270" r:id="rId10"/>
    <p:sldId id="278" r:id="rId11"/>
    <p:sldId id="279" r:id="rId12"/>
    <p:sldId id="280" r:id="rId13"/>
    <p:sldId id="281" r:id="rId14"/>
    <p:sldId id="274" r:id="rId15"/>
    <p:sldId id="273" r:id="rId16"/>
    <p:sldId id="257" r:id="rId17"/>
    <p:sldId id="282" r:id="rId18"/>
    <p:sldId id="261" r:id="rId19"/>
    <p:sldId id="262" r:id="rId20"/>
    <p:sldId id="263" r:id="rId21"/>
    <p:sldId id="264" r:id="rId22"/>
    <p:sldId id="283" r:id="rId23"/>
    <p:sldId id="265" r:id="rId24"/>
    <p:sldId id="266" r:id="rId25"/>
    <p:sldId id="267" r:id="rId26"/>
    <p:sldId id="269" r:id="rId27"/>
    <p:sldId id="285" r:id="rId28"/>
    <p:sldId id="286" r:id="rId29"/>
    <p:sldId id="287" r:id="rId30"/>
  </p:sldIdLst>
  <p:sldSz cx="9144000" cy="6858000" type="screen4x3"/>
  <p:notesSz cx="6858000" cy="9144000"/>
  <p:defaultTextStyle>
    <a:defPPr>
      <a:defRPr lang="zh-CN"/>
    </a:defPPr>
    <a:lvl1pPr algn="l" rtl="0" fontAlgn="base">
      <a:spcBef>
        <a:spcPct val="0"/>
      </a:spcBef>
      <a:spcAft>
        <a:spcPct val="0"/>
      </a:spcAft>
      <a:defRPr sz="2400"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sz="2400"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sz="2400"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sz="2400"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sz="2400" kern="1200">
        <a:solidFill>
          <a:schemeClr val="tx1"/>
        </a:solidFill>
        <a:latin typeface="Arial" pitchFamily="34" charset="0"/>
        <a:ea typeface="宋体" pitchFamily="2" charset="-122"/>
        <a:cs typeface="+mn-cs"/>
      </a:defRPr>
    </a:lvl5pPr>
    <a:lvl6pPr marL="2286000" algn="l" defTabSz="914400" rtl="0" eaLnBrk="1" latinLnBrk="0" hangingPunct="1">
      <a:defRPr sz="2400" kern="1200">
        <a:solidFill>
          <a:schemeClr val="tx1"/>
        </a:solidFill>
        <a:latin typeface="Arial" pitchFamily="34" charset="0"/>
        <a:ea typeface="宋体" pitchFamily="2" charset="-122"/>
        <a:cs typeface="+mn-cs"/>
      </a:defRPr>
    </a:lvl6pPr>
    <a:lvl7pPr marL="2743200" algn="l" defTabSz="914400" rtl="0" eaLnBrk="1" latinLnBrk="0" hangingPunct="1">
      <a:defRPr sz="2400" kern="1200">
        <a:solidFill>
          <a:schemeClr val="tx1"/>
        </a:solidFill>
        <a:latin typeface="Arial" pitchFamily="34" charset="0"/>
        <a:ea typeface="宋体" pitchFamily="2" charset="-122"/>
        <a:cs typeface="+mn-cs"/>
      </a:defRPr>
    </a:lvl7pPr>
    <a:lvl8pPr marL="3200400" algn="l" defTabSz="914400" rtl="0" eaLnBrk="1" latinLnBrk="0" hangingPunct="1">
      <a:defRPr sz="2400" kern="1200">
        <a:solidFill>
          <a:schemeClr val="tx1"/>
        </a:solidFill>
        <a:latin typeface="Arial" pitchFamily="34" charset="0"/>
        <a:ea typeface="宋体" pitchFamily="2" charset="-122"/>
        <a:cs typeface="+mn-cs"/>
      </a:defRPr>
    </a:lvl8pPr>
    <a:lvl9pPr marL="3657600" algn="l" defTabSz="914400" rtl="0" eaLnBrk="1" latinLnBrk="0" hangingPunct="1">
      <a:defRPr sz="2400"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07" d="100"/>
          <a:sy n="107" d="100"/>
        </p:scale>
        <p:origin x="-84" y="-108"/>
      </p:cViewPr>
      <p:guideLst>
        <p:guide orient="horz" pos="2160"/>
        <p:guide pos="2880"/>
      </p:guideLst>
    </p:cSldViewPr>
  </p:slideViewPr>
  <p:notesTextViewPr>
    <p:cViewPr>
      <p:scale>
        <a:sx n="100" d="100"/>
        <a:sy n="100" d="100"/>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0D9215C3-74C8-4E44-81C8-EB6266452F6F}" type="slidenum">
              <a:rPr lang="en-US" altLang="zh-CN"/>
              <a:pPr/>
              <a:t>‹#›</a:t>
            </a:fld>
            <a:endParaRPr lang="en-US" altLang="zh-CN"/>
          </a:p>
        </p:txBody>
      </p:sp>
    </p:spTree>
    <p:extLst>
      <p:ext uri="{BB962C8B-B14F-4D97-AF65-F5344CB8AC3E}">
        <p14:creationId xmlns:p14="http://schemas.microsoft.com/office/powerpoint/2010/main" val="257373703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宋体" pitchFamily="2" charset="-122"/>
        <a:cs typeface="+mn-cs"/>
      </a:defRPr>
    </a:lvl1pPr>
    <a:lvl2pPr marL="457200" algn="l" rtl="0" fontAlgn="base">
      <a:spcBef>
        <a:spcPct val="30000"/>
      </a:spcBef>
      <a:spcAft>
        <a:spcPct val="0"/>
      </a:spcAft>
      <a:defRPr sz="1200" kern="1200">
        <a:solidFill>
          <a:schemeClr val="tx1"/>
        </a:solidFill>
        <a:latin typeface="Arial" pitchFamily="34" charset="0"/>
        <a:ea typeface="宋体" pitchFamily="2" charset="-122"/>
        <a:cs typeface="+mn-cs"/>
      </a:defRPr>
    </a:lvl2pPr>
    <a:lvl3pPr marL="914400" algn="l" rtl="0" fontAlgn="base">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fontAlgn="base">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fontAlgn="base">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www.1ppt.com/powerpoint/" TargetMode="External"/><Relationship Id="rId13" Type="http://schemas.openxmlformats.org/officeDocument/2006/relationships/hyperlink" Target="http://www.1ppt.cn/" TargetMode="External"/><Relationship Id="rId18" Type="http://schemas.openxmlformats.org/officeDocument/2006/relationships/hyperlink" Target="http://www.1ppt.com/kejian/meishu/" TargetMode="External"/><Relationship Id="rId3" Type="http://schemas.openxmlformats.org/officeDocument/2006/relationships/hyperlink" Target="http://www.1ppt.com/moban/" TargetMode="External"/><Relationship Id="rId21" Type="http://schemas.openxmlformats.org/officeDocument/2006/relationships/hyperlink" Target="http://www.1ppt.com/kejian/huaxue/" TargetMode="External"/><Relationship Id="rId7" Type="http://schemas.openxmlformats.org/officeDocument/2006/relationships/hyperlink" Target="http://www.1ppt.com/xiazai/" TargetMode="External"/><Relationship Id="rId12" Type="http://schemas.openxmlformats.org/officeDocument/2006/relationships/hyperlink" Target="http://www.1ppt.com/jiaoan/" TargetMode="External"/><Relationship Id="rId17" Type="http://schemas.openxmlformats.org/officeDocument/2006/relationships/hyperlink" Target="http://www.1ppt.com/kejian/yingyu/" TargetMode="External"/><Relationship Id="rId2" Type="http://schemas.openxmlformats.org/officeDocument/2006/relationships/slide" Target="../slides/slide4.xml"/><Relationship Id="rId16" Type="http://schemas.openxmlformats.org/officeDocument/2006/relationships/hyperlink" Target="http://www.1ppt.com/kejian/shuxue/" TargetMode="External"/><Relationship Id="rId20" Type="http://schemas.openxmlformats.org/officeDocument/2006/relationships/hyperlink" Target="http://www.1ppt.com/kejian/wuli/" TargetMode="External"/><Relationship Id="rId1" Type="http://schemas.openxmlformats.org/officeDocument/2006/relationships/notesMaster" Target="../notesMasters/notesMaster1.xml"/><Relationship Id="rId6" Type="http://schemas.openxmlformats.org/officeDocument/2006/relationships/hyperlink" Target="http://www.1ppt.com/tubiao/" TargetMode="External"/><Relationship Id="rId11" Type="http://schemas.openxmlformats.org/officeDocument/2006/relationships/hyperlink" Target="http://www.1ppt.com/shiti/" TargetMode="External"/><Relationship Id="rId24" Type="http://schemas.openxmlformats.org/officeDocument/2006/relationships/hyperlink" Target="http://www.1ppt.com/kejian/lishi/" TargetMode="External"/><Relationship Id="rId5" Type="http://schemas.openxmlformats.org/officeDocument/2006/relationships/hyperlink" Target="http://www.1ppt.com/beijing/" TargetMode="External"/><Relationship Id="rId15" Type="http://schemas.openxmlformats.org/officeDocument/2006/relationships/hyperlink" Target="http://www.1ppt.com/kejian/yuwen/" TargetMode="External"/><Relationship Id="rId23" Type="http://schemas.openxmlformats.org/officeDocument/2006/relationships/hyperlink" Target="http://www.1ppt.com/kejian/dili/" TargetMode="External"/><Relationship Id="rId10" Type="http://schemas.openxmlformats.org/officeDocument/2006/relationships/hyperlink" Target="http://www.1ppt.com/fanwen/" TargetMode="External"/><Relationship Id="rId19" Type="http://schemas.openxmlformats.org/officeDocument/2006/relationships/hyperlink" Target="http://www.1ppt.com/kejian/kexue/" TargetMode="External"/><Relationship Id="rId4" Type="http://schemas.openxmlformats.org/officeDocument/2006/relationships/hyperlink" Target="http://www.1ppt.com/sucai/" TargetMode="External"/><Relationship Id="rId9" Type="http://schemas.openxmlformats.org/officeDocument/2006/relationships/hyperlink" Target="http://www.1ppt.com/ziliao/" TargetMode="External"/><Relationship Id="rId14" Type="http://schemas.openxmlformats.org/officeDocument/2006/relationships/hyperlink" Target="http://www.1ppt.com/kejian/" TargetMode="External"/><Relationship Id="rId22" Type="http://schemas.openxmlformats.org/officeDocument/2006/relationships/hyperlink" Target="http://www.1ppt.com/kejian/shengwu/"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1D72B2-D0A7-4877-8062-6DCFA663ED51}" type="slidenum">
              <a:rPr lang="en-US" altLang="zh-CN"/>
              <a:pPr/>
              <a:t>1</a:t>
            </a:fld>
            <a:endParaRPr lang="en-US" altLang="zh-CN"/>
          </a:p>
        </p:txBody>
      </p:sp>
      <p:sp>
        <p:nvSpPr>
          <p:cNvPr id="7170" name="Rectangle 2"/>
          <p:cNvSpPr>
            <a:spLocks noRo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solidFill>
                  <a:srgbClr val="EEECE1">
                    <a:lumMod val="25000"/>
                  </a:srgbClr>
                </a:solidFill>
              </a:rPr>
              <a:t>PPT</a:t>
            </a:r>
            <a:r>
              <a:rPr lang="zh-CN" altLang="en-US" sz="1200" dirty="0" smtClean="0">
                <a:solidFill>
                  <a:srgbClr val="EEECE1">
                    <a:lumMod val="25000"/>
                  </a:srgbClr>
                </a:solidFill>
              </a:rPr>
              <a:t>模板：</a:t>
            </a:r>
            <a:r>
              <a:rPr lang="en-US" altLang="zh-CN" sz="1200" dirty="0" smtClean="0">
                <a:solidFill>
                  <a:srgbClr val="EEECE1">
                    <a:lumMod val="25000"/>
                  </a:srgbClr>
                </a:solidFill>
                <a:hlinkClick r:id="rId3"/>
              </a:rPr>
              <a:t>www.1ppt.com/moban/</a:t>
            </a:r>
            <a:r>
              <a:rPr lang="en-US" altLang="zh-CN" sz="1200" dirty="0" smtClean="0">
                <a:solidFill>
                  <a:srgbClr val="EEECE1">
                    <a:lumMod val="25000"/>
                  </a:srgbClr>
                </a:solidFill>
              </a:rPr>
              <a:t>                  PPT</a:t>
            </a:r>
            <a:r>
              <a:rPr lang="zh-CN" altLang="en-US" sz="1200" dirty="0" smtClean="0">
                <a:solidFill>
                  <a:srgbClr val="EEECE1">
                    <a:lumMod val="25000"/>
                  </a:srgbClr>
                </a:solidFill>
              </a:rPr>
              <a:t>素材：</a:t>
            </a:r>
            <a:r>
              <a:rPr lang="en-US" altLang="zh-CN" sz="1200" dirty="0" smtClean="0">
                <a:solidFill>
                  <a:srgbClr val="EEECE1">
                    <a:lumMod val="25000"/>
                  </a:srgbClr>
                </a:solidFill>
                <a:hlinkClick r:id="rId4"/>
              </a:rPr>
              <a:t>www.1ppt.com/sucai/</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背景：</a:t>
            </a:r>
            <a:r>
              <a:rPr lang="en-US" altLang="zh-CN" sz="1200" dirty="0" smtClean="0">
                <a:solidFill>
                  <a:srgbClr val="EEECE1">
                    <a:lumMod val="25000"/>
                  </a:srgbClr>
                </a:solidFill>
                <a:hlinkClick r:id="rId5"/>
              </a:rPr>
              <a:t>www.1ppt.com/beijing/</a:t>
            </a:r>
            <a:r>
              <a:rPr lang="en-US" altLang="zh-CN" sz="1200" dirty="0" smtClean="0">
                <a:solidFill>
                  <a:srgbClr val="EEECE1">
                    <a:lumMod val="25000"/>
                  </a:srgbClr>
                </a:solidFill>
              </a:rPr>
              <a:t>                   PPT</a:t>
            </a:r>
            <a:r>
              <a:rPr lang="zh-CN" altLang="en-US" sz="1200" dirty="0" smtClean="0">
                <a:solidFill>
                  <a:srgbClr val="EEECE1">
                    <a:lumMod val="25000"/>
                  </a:srgbClr>
                </a:solidFill>
              </a:rPr>
              <a:t>图表：</a:t>
            </a:r>
            <a:r>
              <a:rPr lang="en-US" altLang="zh-CN" sz="1200" dirty="0" smtClean="0">
                <a:solidFill>
                  <a:srgbClr val="EEECE1">
                    <a:lumMod val="25000"/>
                  </a:srgbClr>
                </a:solidFill>
                <a:hlinkClick r:id="rId6"/>
              </a:rPr>
              <a:t>www.1ppt.com/tubiao/</a:t>
            </a:r>
            <a:r>
              <a:rPr lang="en-US" altLang="zh-CN" sz="1200" dirty="0" smtClean="0">
                <a:solidFill>
                  <a:srgbClr val="EEECE1">
                    <a:lumMod val="25000"/>
                  </a:srgbClr>
                </a:solidFill>
              </a:rPr>
              <a:t>      </a:t>
            </a:r>
          </a:p>
          <a:p>
            <a:r>
              <a:rPr lang="en-US" altLang="zh-CN" sz="1200" dirty="0" smtClean="0">
                <a:solidFill>
                  <a:srgbClr val="EEECE1">
                    <a:lumMod val="25000"/>
                  </a:srgbClr>
                </a:solidFill>
              </a:rPr>
              <a:t>PPT</a:t>
            </a:r>
            <a:r>
              <a:rPr lang="zh-CN" altLang="en-US" sz="1200" dirty="0" smtClean="0">
                <a:solidFill>
                  <a:srgbClr val="EEECE1">
                    <a:lumMod val="25000"/>
                  </a:srgbClr>
                </a:solidFill>
              </a:rPr>
              <a:t>下载：</a:t>
            </a:r>
            <a:r>
              <a:rPr lang="en-US" altLang="zh-CN" sz="1200" dirty="0" smtClean="0">
                <a:solidFill>
                  <a:srgbClr val="EEECE1">
                    <a:lumMod val="25000"/>
                  </a:srgbClr>
                </a:solidFill>
                <a:hlinkClick r:id="rId7"/>
              </a:rPr>
              <a:t>www.1ppt.com/xiazai/</a:t>
            </a:r>
            <a:r>
              <a:rPr lang="en-US" altLang="zh-CN" sz="1200" dirty="0" smtClean="0">
                <a:solidFill>
                  <a:srgbClr val="EEECE1">
                    <a:lumMod val="25000"/>
                  </a:srgbClr>
                </a:solidFill>
              </a:rPr>
              <a:t>                     PPT</a:t>
            </a:r>
            <a:r>
              <a:rPr lang="zh-CN" altLang="en-US" sz="1200" dirty="0" smtClean="0">
                <a:solidFill>
                  <a:srgbClr val="EEECE1">
                    <a:lumMod val="25000"/>
                  </a:srgbClr>
                </a:solidFill>
              </a:rPr>
              <a:t>教程： </a:t>
            </a:r>
            <a:r>
              <a:rPr lang="en-US" altLang="zh-CN" sz="1200" dirty="0" smtClean="0">
                <a:solidFill>
                  <a:srgbClr val="EEECE1">
                    <a:lumMod val="25000"/>
                  </a:srgbClr>
                </a:solidFill>
                <a:hlinkClick r:id="rId8"/>
              </a:rPr>
              <a:t>www.1ppt.com/powerpoint/</a:t>
            </a:r>
            <a:r>
              <a:rPr lang="en-US" altLang="zh-CN" sz="1200" dirty="0" smtClean="0">
                <a:solidFill>
                  <a:srgbClr val="EEECE1">
                    <a:lumMod val="25000"/>
                  </a:srgbClr>
                </a:solidFill>
              </a:rPr>
              <a:t>      </a:t>
            </a:r>
          </a:p>
          <a:p>
            <a:r>
              <a:rPr lang="zh-CN" altLang="en-US" sz="1200" dirty="0" smtClean="0">
                <a:solidFill>
                  <a:srgbClr val="EEECE1">
                    <a:lumMod val="25000"/>
                  </a:srgbClr>
                </a:solidFill>
              </a:rPr>
              <a:t>资料下载：</a:t>
            </a:r>
            <a:r>
              <a:rPr lang="en-US" altLang="zh-CN" sz="1200" dirty="0" smtClean="0">
                <a:solidFill>
                  <a:srgbClr val="EEECE1">
                    <a:lumMod val="25000"/>
                  </a:srgbClr>
                </a:solidFill>
                <a:hlinkClick r:id="rId9"/>
              </a:rPr>
              <a:t>www.1ppt.com/ziliao/</a:t>
            </a:r>
            <a:r>
              <a:rPr lang="en-US" altLang="zh-CN" sz="1200" dirty="0" smtClean="0">
                <a:solidFill>
                  <a:srgbClr val="EEECE1">
                    <a:lumMod val="25000"/>
                  </a:srgbClr>
                </a:solidFill>
              </a:rPr>
              <a:t>                   </a:t>
            </a:r>
            <a:r>
              <a:rPr lang="zh-CN" altLang="en-US" sz="1200" dirty="0" smtClean="0">
                <a:solidFill>
                  <a:srgbClr val="EEECE1">
                    <a:lumMod val="25000"/>
                  </a:srgbClr>
                </a:solidFill>
              </a:rPr>
              <a:t>范文下载：</a:t>
            </a:r>
            <a:r>
              <a:rPr lang="en-US" altLang="zh-CN" sz="1200" dirty="0" smtClean="0">
                <a:solidFill>
                  <a:srgbClr val="EEECE1">
                    <a:lumMod val="25000"/>
                  </a:srgbClr>
                </a:solidFill>
                <a:hlinkClick r:id="rId10"/>
              </a:rPr>
              <a:t>www.1ppt.com/fanwen/</a:t>
            </a:r>
            <a:r>
              <a:rPr lang="en-US" altLang="zh-CN" sz="1200" dirty="0" smtClean="0">
                <a:solidFill>
                  <a:srgbClr val="EEECE1">
                    <a:lumMod val="25000"/>
                  </a:srgbClr>
                </a:solidFill>
              </a:rPr>
              <a:t>             </a:t>
            </a:r>
          </a:p>
          <a:p>
            <a:r>
              <a:rPr lang="zh-CN" altLang="en-US" sz="1200" dirty="0" smtClean="0">
                <a:solidFill>
                  <a:srgbClr val="EEECE1">
                    <a:lumMod val="25000"/>
                  </a:srgbClr>
                </a:solidFill>
              </a:rPr>
              <a:t>试卷下载：</a:t>
            </a:r>
            <a:r>
              <a:rPr lang="en-US" altLang="zh-CN" sz="1200" dirty="0" smtClean="0">
                <a:solidFill>
                  <a:srgbClr val="EEECE1">
                    <a:lumMod val="25000"/>
                  </a:srgbClr>
                </a:solidFill>
                <a:hlinkClick r:id="rId11"/>
              </a:rPr>
              <a:t>www.1ppt.com/shiti/</a:t>
            </a:r>
            <a:r>
              <a:rPr lang="en-US" altLang="zh-CN" sz="1200" dirty="0" smtClean="0">
                <a:solidFill>
                  <a:srgbClr val="EEECE1">
                    <a:lumMod val="25000"/>
                  </a:srgbClr>
                </a:solidFill>
              </a:rPr>
              <a:t>                     </a:t>
            </a:r>
            <a:r>
              <a:rPr lang="zh-CN" altLang="en-US" sz="1200" dirty="0" smtClean="0">
                <a:solidFill>
                  <a:srgbClr val="EEECE1">
                    <a:lumMod val="25000"/>
                  </a:srgbClr>
                </a:solidFill>
              </a:rPr>
              <a:t>教案下载：</a:t>
            </a:r>
            <a:r>
              <a:rPr lang="en-US" altLang="zh-CN" sz="1200" dirty="0" smtClean="0">
                <a:solidFill>
                  <a:srgbClr val="EEECE1">
                    <a:lumMod val="25000"/>
                  </a:srgbClr>
                </a:solidFill>
                <a:hlinkClick r:id="rId12"/>
              </a:rPr>
              <a:t>www.1ppt.com/jiaoan/</a:t>
            </a:r>
            <a:r>
              <a:rPr lang="en-US" altLang="zh-CN" sz="1200" dirty="0" smtClean="0">
                <a:solidFill>
                  <a:srgbClr val="EEECE1">
                    <a:lumMod val="25000"/>
                  </a:srgbClr>
                </a:solidFill>
              </a:rPr>
              <a:t>               </a:t>
            </a:r>
          </a:p>
          <a:p>
            <a:r>
              <a:rPr lang="en-US" altLang="zh-CN" sz="1200" dirty="0" smtClean="0">
                <a:solidFill>
                  <a:srgbClr val="EEECE1">
                    <a:lumMod val="25000"/>
                  </a:srgbClr>
                </a:solidFill>
              </a:rPr>
              <a:t>PPT</a:t>
            </a:r>
            <a:r>
              <a:rPr lang="zh-CN" altLang="en-US" sz="1200" dirty="0" smtClean="0">
                <a:solidFill>
                  <a:srgbClr val="EEECE1">
                    <a:lumMod val="25000"/>
                  </a:srgbClr>
                </a:solidFill>
              </a:rPr>
              <a:t>论坛：</a:t>
            </a:r>
            <a:r>
              <a:rPr lang="en-US" altLang="zh-CN" sz="1200" dirty="0" smtClean="0">
                <a:solidFill>
                  <a:srgbClr val="EEECE1">
                    <a:lumMod val="25000"/>
                  </a:srgbClr>
                </a:solidFill>
                <a:hlinkClick r:id="rId13"/>
              </a:rPr>
              <a:t>www.1ppt.cn</a:t>
            </a:r>
            <a:r>
              <a:rPr lang="en-US" altLang="zh-CN" sz="1200" dirty="0" smtClean="0">
                <a:solidFill>
                  <a:srgbClr val="EEECE1">
                    <a:lumMod val="25000"/>
                  </a:srgbClr>
                </a:solidFill>
              </a:rPr>
              <a:t>                                      PPT</a:t>
            </a:r>
            <a:r>
              <a:rPr lang="zh-CN" altLang="en-US" sz="1200" dirty="0" smtClean="0">
                <a:solidFill>
                  <a:srgbClr val="EEECE1">
                    <a:lumMod val="25000"/>
                  </a:srgbClr>
                </a:solidFill>
              </a:rPr>
              <a:t>课件：</a:t>
            </a:r>
            <a:r>
              <a:rPr lang="en-US" altLang="zh-CN" sz="1200" dirty="0" smtClean="0">
                <a:solidFill>
                  <a:srgbClr val="EEECE1">
                    <a:lumMod val="25000"/>
                  </a:srgbClr>
                </a:solidFill>
                <a:hlinkClick r:id="rId14"/>
              </a:rPr>
              <a:t>www.1ppt.com/kejian/</a:t>
            </a:r>
            <a:r>
              <a:rPr lang="en-US" altLang="zh-CN" sz="1200" dirty="0" smtClean="0">
                <a:solidFill>
                  <a:srgbClr val="EEECE1">
                    <a:lumMod val="25000"/>
                  </a:srgbClr>
                </a:solidFill>
              </a:rPr>
              <a:t> </a:t>
            </a:r>
          </a:p>
          <a:p>
            <a:r>
              <a:rPr lang="zh-CN" altLang="en-US" sz="1200" dirty="0" smtClean="0">
                <a:solidFill>
                  <a:srgbClr val="EEECE1">
                    <a:lumMod val="25000"/>
                  </a:srgbClr>
                </a:solidFill>
              </a:rPr>
              <a:t>语文课件：</a:t>
            </a:r>
            <a:r>
              <a:rPr lang="en-US" altLang="zh-CN" sz="1200" dirty="0" smtClean="0">
                <a:solidFill>
                  <a:srgbClr val="EEECE1">
                    <a:lumMod val="25000"/>
                  </a:srgbClr>
                </a:solidFill>
                <a:hlinkClick r:id="rId15"/>
              </a:rPr>
              <a:t>www.1ppt.com/kejian/yuwen/</a:t>
            </a:r>
            <a:r>
              <a:rPr lang="en-US" altLang="zh-CN" sz="1200" dirty="0" smtClean="0">
                <a:solidFill>
                  <a:srgbClr val="EEECE1">
                    <a:lumMod val="25000"/>
                  </a:srgbClr>
                </a:solidFill>
              </a:rPr>
              <a:t>    </a:t>
            </a:r>
            <a:r>
              <a:rPr lang="zh-CN" altLang="en-US" sz="1200" dirty="0" smtClean="0">
                <a:solidFill>
                  <a:srgbClr val="EEECE1">
                    <a:lumMod val="25000"/>
                  </a:srgbClr>
                </a:solidFill>
              </a:rPr>
              <a:t>数学课件：</a:t>
            </a:r>
            <a:r>
              <a:rPr lang="en-US" altLang="zh-CN" sz="1200" dirty="0" smtClean="0">
                <a:solidFill>
                  <a:srgbClr val="EEECE1">
                    <a:lumMod val="25000"/>
                  </a:srgbClr>
                </a:solidFill>
                <a:hlinkClick r:id="rId16"/>
              </a:rPr>
              <a:t>www.1ppt.com/kejian/shuxue/</a:t>
            </a:r>
            <a:r>
              <a:rPr lang="en-US" altLang="zh-CN" sz="1200" dirty="0" smtClean="0">
                <a:solidFill>
                  <a:srgbClr val="EEECE1">
                    <a:lumMod val="25000"/>
                  </a:srgbClr>
                </a:solidFill>
              </a:rPr>
              <a:t> </a:t>
            </a:r>
          </a:p>
          <a:p>
            <a:r>
              <a:rPr lang="zh-CN" altLang="en-US" sz="1200" dirty="0" smtClean="0">
                <a:solidFill>
                  <a:srgbClr val="EEECE1">
                    <a:lumMod val="25000"/>
                  </a:srgbClr>
                </a:solidFill>
              </a:rPr>
              <a:t>英语课件：</a:t>
            </a:r>
            <a:r>
              <a:rPr lang="en-US" altLang="zh-CN" sz="1200" dirty="0" smtClean="0">
                <a:solidFill>
                  <a:srgbClr val="EEECE1">
                    <a:lumMod val="25000"/>
                  </a:srgbClr>
                </a:solidFill>
                <a:hlinkClick r:id="rId17"/>
              </a:rPr>
              <a:t>www.1ppt.com/kejian/yingyu/</a:t>
            </a:r>
            <a:r>
              <a:rPr lang="en-US" altLang="zh-CN" sz="1200" dirty="0" smtClean="0">
                <a:solidFill>
                  <a:srgbClr val="EEECE1">
                    <a:lumMod val="25000"/>
                  </a:srgbClr>
                </a:solidFill>
              </a:rPr>
              <a:t>    </a:t>
            </a:r>
            <a:r>
              <a:rPr lang="zh-CN" altLang="en-US" sz="1200" dirty="0" smtClean="0">
                <a:solidFill>
                  <a:srgbClr val="EEECE1">
                    <a:lumMod val="25000"/>
                  </a:srgbClr>
                </a:solidFill>
              </a:rPr>
              <a:t>美术课件：</a:t>
            </a:r>
            <a:r>
              <a:rPr lang="en-US" altLang="zh-CN" sz="1200" dirty="0" smtClean="0">
                <a:solidFill>
                  <a:srgbClr val="EEECE1">
                    <a:lumMod val="25000"/>
                  </a:srgbClr>
                </a:solidFill>
                <a:hlinkClick r:id="rId18"/>
              </a:rPr>
              <a:t>www.1ppt.com/kejian/meishu/</a:t>
            </a:r>
            <a:r>
              <a:rPr lang="en-US" altLang="zh-CN" sz="1200" dirty="0" smtClean="0">
                <a:solidFill>
                  <a:srgbClr val="EEECE1">
                    <a:lumMod val="25000"/>
                  </a:srgbClr>
                </a:solidFill>
              </a:rPr>
              <a:t> </a:t>
            </a:r>
          </a:p>
          <a:p>
            <a:r>
              <a:rPr lang="zh-CN" altLang="en-US" sz="1200" dirty="0" smtClean="0">
                <a:solidFill>
                  <a:srgbClr val="EEECE1">
                    <a:lumMod val="25000"/>
                  </a:srgbClr>
                </a:solidFill>
              </a:rPr>
              <a:t>科学课件：</a:t>
            </a:r>
            <a:r>
              <a:rPr lang="en-US" altLang="zh-CN" sz="1200" dirty="0" smtClean="0">
                <a:solidFill>
                  <a:srgbClr val="EEECE1">
                    <a:lumMod val="25000"/>
                  </a:srgbClr>
                </a:solidFill>
                <a:hlinkClick r:id="rId19"/>
              </a:rPr>
              <a:t>www.1ppt.com/kejian/kexue/</a:t>
            </a:r>
            <a:r>
              <a:rPr lang="en-US" altLang="zh-CN" sz="1200" dirty="0" smtClean="0">
                <a:solidFill>
                  <a:srgbClr val="EEECE1">
                    <a:lumMod val="25000"/>
                  </a:srgbClr>
                </a:solidFill>
              </a:rPr>
              <a:t>     </a:t>
            </a:r>
            <a:r>
              <a:rPr lang="zh-CN" altLang="en-US" sz="1200" dirty="0" smtClean="0">
                <a:solidFill>
                  <a:srgbClr val="EEECE1">
                    <a:lumMod val="25000"/>
                  </a:srgbClr>
                </a:solidFill>
              </a:rPr>
              <a:t>物理课件：</a:t>
            </a:r>
            <a:r>
              <a:rPr lang="en-US" altLang="zh-CN" sz="1200" dirty="0" smtClean="0">
                <a:solidFill>
                  <a:srgbClr val="EEECE1">
                    <a:lumMod val="25000"/>
                  </a:srgbClr>
                </a:solidFill>
                <a:hlinkClick r:id="rId20"/>
              </a:rPr>
              <a:t>www.1ppt.com/kejian/wuli/</a:t>
            </a:r>
            <a:r>
              <a:rPr lang="en-US" altLang="zh-CN" sz="1200" dirty="0" smtClean="0">
                <a:solidFill>
                  <a:srgbClr val="EEECE1">
                    <a:lumMod val="25000"/>
                  </a:srgbClr>
                </a:solidFill>
              </a:rPr>
              <a:t> </a:t>
            </a:r>
          </a:p>
          <a:p>
            <a:r>
              <a:rPr lang="zh-CN" altLang="en-US" sz="1200" dirty="0" smtClean="0">
                <a:solidFill>
                  <a:srgbClr val="EEECE1">
                    <a:lumMod val="25000"/>
                  </a:srgbClr>
                </a:solidFill>
              </a:rPr>
              <a:t>化学课件：</a:t>
            </a:r>
            <a:r>
              <a:rPr lang="en-US" altLang="zh-CN" sz="1200" dirty="0" smtClean="0">
                <a:solidFill>
                  <a:srgbClr val="EEECE1">
                    <a:lumMod val="25000"/>
                  </a:srgbClr>
                </a:solidFill>
                <a:hlinkClick r:id="rId21"/>
              </a:rPr>
              <a:t>www.1ppt.com/kejian/huaxue/</a:t>
            </a:r>
            <a:r>
              <a:rPr lang="en-US" altLang="zh-CN" sz="1200" dirty="0" smtClean="0">
                <a:solidFill>
                  <a:srgbClr val="EEECE1">
                    <a:lumMod val="25000"/>
                  </a:srgbClr>
                </a:solidFill>
              </a:rPr>
              <a:t>  </a:t>
            </a:r>
            <a:r>
              <a:rPr lang="zh-CN" altLang="en-US" sz="1200" dirty="0" smtClean="0">
                <a:solidFill>
                  <a:srgbClr val="EEECE1">
                    <a:lumMod val="25000"/>
                  </a:srgbClr>
                </a:solidFill>
              </a:rPr>
              <a:t>生物课件：</a:t>
            </a:r>
            <a:r>
              <a:rPr lang="en-US" altLang="zh-CN" sz="1200" dirty="0" smtClean="0">
                <a:solidFill>
                  <a:srgbClr val="EEECE1">
                    <a:lumMod val="25000"/>
                  </a:srgbClr>
                </a:solidFill>
                <a:hlinkClick r:id="rId22"/>
              </a:rPr>
              <a:t>www.1ppt.com/kejian/shengwu/</a:t>
            </a:r>
            <a:r>
              <a:rPr lang="en-US" altLang="zh-CN" sz="1200" dirty="0" smtClean="0">
                <a:solidFill>
                  <a:srgbClr val="EEECE1">
                    <a:lumMod val="25000"/>
                  </a:srgbClr>
                </a:solidFill>
              </a:rPr>
              <a:t> </a:t>
            </a:r>
          </a:p>
          <a:p>
            <a:r>
              <a:rPr lang="zh-CN" altLang="en-US" sz="1200" dirty="0" smtClean="0">
                <a:solidFill>
                  <a:srgbClr val="EEECE1">
                    <a:lumMod val="25000"/>
                  </a:srgbClr>
                </a:solidFill>
              </a:rPr>
              <a:t>地理课件：</a:t>
            </a:r>
            <a:r>
              <a:rPr lang="en-US" altLang="zh-CN" sz="1200" dirty="0" smtClean="0">
                <a:solidFill>
                  <a:srgbClr val="EEECE1">
                    <a:lumMod val="25000"/>
                  </a:srgbClr>
                </a:solidFill>
                <a:hlinkClick r:id="rId23"/>
              </a:rPr>
              <a:t>www.1ppt.com/kejian/dili/</a:t>
            </a:r>
            <a:r>
              <a:rPr lang="en-US" altLang="zh-CN" sz="1200" dirty="0" smtClean="0">
                <a:solidFill>
                  <a:srgbClr val="EEECE1">
                    <a:lumMod val="25000"/>
                  </a:srgbClr>
                </a:solidFill>
              </a:rPr>
              <a:t>          </a:t>
            </a:r>
            <a:r>
              <a:rPr lang="zh-CN" altLang="en-US" sz="1200" dirty="0" smtClean="0">
                <a:solidFill>
                  <a:srgbClr val="EEECE1">
                    <a:lumMod val="25000"/>
                  </a:srgbClr>
                </a:solidFill>
              </a:rPr>
              <a:t>历史课件：</a:t>
            </a:r>
            <a:r>
              <a:rPr lang="en-US" altLang="zh-CN" sz="1200" dirty="0" smtClean="0">
                <a:solidFill>
                  <a:srgbClr val="EEECE1">
                    <a:lumMod val="25000"/>
                  </a:srgbClr>
                </a:solidFill>
                <a:hlinkClick r:id="rId24"/>
              </a:rPr>
              <a:t>www.1ppt.com/kejian/lishi/</a:t>
            </a:r>
            <a:r>
              <a:rPr lang="en-US" altLang="zh-CN" sz="1200" dirty="0" smtClean="0">
                <a:solidFill>
                  <a:srgbClr val="EEECE1">
                    <a:lumMod val="25000"/>
                  </a:srgbClr>
                </a:solidFill>
              </a:rPr>
              <a:t>  </a:t>
            </a:r>
          </a:p>
          <a:p>
            <a:endParaRPr lang="zh-CN" altLang="en-US" dirty="0"/>
          </a:p>
        </p:txBody>
      </p:sp>
      <p:sp>
        <p:nvSpPr>
          <p:cNvPr id="4" name="灯片编号占位符 3"/>
          <p:cNvSpPr>
            <a:spLocks noGrp="1"/>
          </p:cNvSpPr>
          <p:nvPr>
            <p:ph type="sldNum" sz="quarter" idx="10"/>
          </p:nvPr>
        </p:nvSpPr>
        <p:spPr/>
        <p:txBody>
          <a:bodyPr/>
          <a:lstStyle/>
          <a:p>
            <a:fld id="{0D9215C3-74C8-4E44-81C8-EB6266452F6F}" type="slidenum">
              <a:rPr lang="en-US" altLang="zh-CN" smtClean="0"/>
              <a:pPr/>
              <a:t>4</a:t>
            </a:fld>
            <a:endParaRPr lang="en-US" altLang="zh-CN"/>
          </a:p>
        </p:txBody>
      </p:sp>
    </p:spTree>
    <p:extLst>
      <p:ext uri="{BB962C8B-B14F-4D97-AF65-F5344CB8AC3E}">
        <p14:creationId xmlns:p14="http://schemas.microsoft.com/office/powerpoint/2010/main" val="3906079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50E49F-D3F9-44F0-B73B-0AA9663D5C13}" type="slidenum">
              <a:rPr lang="en-US" altLang="zh-CN"/>
              <a:pPr/>
              <a:t>15</a:t>
            </a:fld>
            <a:endParaRPr lang="en-US" altLang="zh-CN"/>
          </a:p>
        </p:txBody>
      </p:sp>
      <p:sp>
        <p:nvSpPr>
          <p:cNvPr id="5122" name="Rectangle 2"/>
          <p:cNvSpPr>
            <a:spLocks noRot="1" noChangeArrowheads="1" noTextEdit="1"/>
          </p:cNvSpPr>
          <p:nvPr>
            <p:ph type="sldImg"/>
          </p:nvPr>
        </p:nvSpPr>
        <p:spPr>
          <a:ln/>
        </p:spPr>
      </p:sp>
      <p:sp>
        <p:nvSpPr>
          <p:cNvPr id="5123"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97C4DDB-F316-4707-863E-64F2BB39E6F0}"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3261096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6FC1B29E-591D-4860-8D6C-4A42EB086431}" type="slidenum">
              <a:rPr lang="en-US" altLang="zh-CN"/>
              <a:pPr/>
              <a:t>‹#›</a:t>
            </a:fld>
            <a:endParaRPr lang="en-US" altLang="zh-CN"/>
          </a:p>
        </p:txBody>
      </p:sp>
    </p:spTree>
    <p:extLst>
      <p:ext uri="{BB962C8B-B14F-4D97-AF65-F5344CB8AC3E}">
        <p14:creationId xmlns:p14="http://schemas.microsoft.com/office/powerpoint/2010/main" val="1027054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95500D9-6084-4C02-A7CC-3C91DDB1C308}" type="slidenum">
              <a:rPr lang="en-US" altLang="zh-CN"/>
              <a:pPr/>
              <a:t>‹#›</a:t>
            </a:fld>
            <a:endParaRPr lang="en-US" altLang="zh-CN"/>
          </a:p>
        </p:txBody>
      </p:sp>
    </p:spTree>
    <p:extLst>
      <p:ext uri="{BB962C8B-B14F-4D97-AF65-F5344CB8AC3E}">
        <p14:creationId xmlns:p14="http://schemas.microsoft.com/office/powerpoint/2010/main" val="435048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2DFAA9C-344C-41E7-ADBB-7BD9D8DC1B09}" type="slidenum">
              <a:rPr lang="en-US" altLang="zh-CN"/>
              <a:pPr/>
              <a:t>‹#›</a:t>
            </a:fld>
            <a:endParaRPr lang="en-US" altLang="zh-CN"/>
          </a:p>
        </p:txBody>
      </p:sp>
    </p:spTree>
    <p:extLst>
      <p:ext uri="{BB962C8B-B14F-4D97-AF65-F5344CB8AC3E}">
        <p14:creationId xmlns:p14="http://schemas.microsoft.com/office/powerpoint/2010/main" val="4283827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0"/>
            <a:ext cx="8229600" cy="4525963"/>
          </a:xfrm>
        </p:spPr>
        <p:txBody>
          <a:bodyPr/>
          <a:lstStyle/>
          <a:p>
            <a:endParaRPr lang="zh-CN" altLang="en-US"/>
          </a:p>
        </p:txBody>
      </p:sp>
      <p:sp>
        <p:nvSpPr>
          <p:cNvPr id="4" name="日期占位符 3"/>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6" name="灯片编号占位符 5"/>
          <p:cNvSpPr>
            <a:spLocks noGrp="1"/>
          </p:cNvSpPr>
          <p:nvPr>
            <p:ph type="sldNum" sz="quarter" idx="12"/>
          </p:nvPr>
        </p:nvSpPr>
        <p:spPr>
          <a:xfrm>
            <a:off x="6553200" y="6245225"/>
            <a:ext cx="2133600" cy="476250"/>
          </a:xfrm>
        </p:spPr>
        <p:txBody>
          <a:bodyPr/>
          <a:lstStyle>
            <a:lvl1pPr>
              <a:defRPr/>
            </a:lvl1pPr>
          </a:lstStyle>
          <a:p>
            <a:fld id="{3D6F4A85-E80E-42A5-941A-C313AAAB7D29}" type="slidenum">
              <a:rPr lang="en-US" altLang="zh-CN"/>
              <a:pPr/>
              <a:t>‹#›</a:t>
            </a:fld>
            <a:endParaRPr lang="en-US" altLang="zh-CN"/>
          </a:p>
        </p:txBody>
      </p:sp>
    </p:spTree>
    <p:extLst>
      <p:ext uri="{BB962C8B-B14F-4D97-AF65-F5344CB8AC3E}">
        <p14:creationId xmlns:p14="http://schemas.microsoft.com/office/powerpoint/2010/main" val="2418427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133600" cy="476250"/>
          </a:xfrm>
        </p:spPr>
        <p:txBody>
          <a:bodyPr/>
          <a:lstStyle>
            <a:lvl1pPr>
              <a:defRPr/>
            </a:lvl1pPr>
          </a:lstStyle>
          <a:p>
            <a:fld id="{3CF4B87D-EF63-4381-9D38-0A8910FA37A8}" type="slidenum">
              <a:rPr lang="en-US" altLang="zh-CN"/>
              <a:pPr/>
              <a:t>‹#›</a:t>
            </a:fld>
            <a:endParaRPr lang="en-US" altLang="zh-CN"/>
          </a:p>
        </p:txBody>
      </p:sp>
    </p:spTree>
    <p:extLst>
      <p:ext uri="{BB962C8B-B14F-4D97-AF65-F5344CB8AC3E}">
        <p14:creationId xmlns:p14="http://schemas.microsoft.com/office/powerpoint/2010/main" val="10420637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fld id="{CF0909BA-0704-497E-82CF-61DD9A4662F8}" type="slidenum">
              <a:rPr lang="en-US" altLang="zh-CN"/>
              <a:pPr/>
              <a:t>‹#›</a:t>
            </a:fld>
            <a:endParaRPr lang="en-US" altLang="zh-CN"/>
          </a:p>
        </p:txBody>
      </p:sp>
    </p:spTree>
    <p:extLst>
      <p:ext uri="{BB962C8B-B14F-4D97-AF65-F5344CB8AC3E}">
        <p14:creationId xmlns:p14="http://schemas.microsoft.com/office/powerpoint/2010/main" val="10840936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50129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95512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5842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60749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0562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6EE556D-BA85-44E5-8208-9F2AFE188578}" type="slidenum">
              <a:rPr lang="en-US" altLang="zh-CN"/>
              <a:pPr/>
              <a:t>‹#›</a:t>
            </a:fld>
            <a:endParaRPr lang="en-US" altLang="zh-CN"/>
          </a:p>
        </p:txBody>
      </p:sp>
    </p:spTree>
    <p:extLst>
      <p:ext uri="{BB962C8B-B14F-4D97-AF65-F5344CB8AC3E}">
        <p14:creationId xmlns:p14="http://schemas.microsoft.com/office/powerpoint/2010/main" val="24662352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051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53567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9043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20812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33049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909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6131E399-1A36-4E77-8A5F-DF43F9BAEA30}" type="slidenum">
              <a:rPr lang="en-US" altLang="zh-CN"/>
              <a:pPr/>
              <a:t>‹#›</a:t>
            </a:fld>
            <a:endParaRPr lang="en-US" altLang="zh-CN"/>
          </a:p>
        </p:txBody>
      </p:sp>
    </p:spTree>
    <p:extLst>
      <p:ext uri="{BB962C8B-B14F-4D97-AF65-F5344CB8AC3E}">
        <p14:creationId xmlns:p14="http://schemas.microsoft.com/office/powerpoint/2010/main" val="2162112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36D7C108-CBAB-4F9E-BCEA-94328D1AB507}" type="slidenum">
              <a:rPr lang="en-US" altLang="zh-CN"/>
              <a:pPr/>
              <a:t>‹#›</a:t>
            </a:fld>
            <a:endParaRPr lang="en-US" altLang="zh-CN"/>
          </a:p>
        </p:txBody>
      </p:sp>
    </p:spTree>
    <p:extLst>
      <p:ext uri="{BB962C8B-B14F-4D97-AF65-F5344CB8AC3E}">
        <p14:creationId xmlns:p14="http://schemas.microsoft.com/office/powerpoint/2010/main" val="1979837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1A071629-A222-4695-9655-C626927ECC68}" type="slidenum">
              <a:rPr lang="en-US" altLang="zh-CN"/>
              <a:pPr/>
              <a:t>‹#›</a:t>
            </a:fld>
            <a:endParaRPr lang="en-US" altLang="zh-CN"/>
          </a:p>
        </p:txBody>
      </p:sp>
    </p:spTree>
    <p:extLst>
      <p:ext uri="{BB962C8B-B14F-4D97-AF65-F5344CB8AC3E}">
        <p14:creationId xmlns:p14="http://schemas.microsoft.com/office/powerpoint/2010/main" val="2797078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DD65E1E0-3035-40C8-9083-19E5742A3587}" type="slidenum">
              <a:rPr lang="en-US" altLang="zh-CN"/>
              <a:pPr/>
              <a:t>‹#›</a:t>
            </a:fld>
            <a:endParaRPr lang="en-US" altLang="zh-CN"/>
          </a:p>
        </p:txBody>
      </p:sp>
    </p:spTree>
    <p:extLst>
      <p:ext uri="{BB962C8B-B14F-4D97-AF65-F5344CB8AC3E}">
        <p14:creationId xmlns:p14="http://schemas.microsoft.com/office/powerpoint/2010/main" val="1097401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61994C97-FBAA-4F23-B018-D95B98A95489}" type="slidenum">
              <a:rPr lang="en-US" altLang="zh-CN"/>
              <a:pPr/>
              <a:t>‹#›</a:t>
            </a:fld>
            <a:endParaRPr lang="en-US" altLang="zh-CN"/>
          </a:p>
        </p:txBody>
      </p:sp>
    </p:spTree>
    <p:extLst>
      <p:ext uri="{BB962C8B-B14F-4D97-AF65-F5344CB8AC3E}">
        <p14:creationId xmlns:p14="http://schemas.microsoft.com/office/powerpoint/2010/main" val="3948797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780C3ED1-CD3D-4DE0-9755-8C93C2760FFB}" type="slidenum">
              <a:rPr lang="en-US" altLang="zh-CN"/>
              <a:pPr/>
              <a:t>‹#›</a:t>
            </a:fld>
            <a:endParaRPr lang="en-US" altLang="zh-CN"/>
          </a:p>
        </p:txBody>
      </p:sp>
    </p:spTree>
    <p:extLst>
      <p:ext uri="{BB962C8B-B14F-4D97-AF65-F5344CB8AC3E}">
        <p14:creationId xmlns:p14="http://schemas.microsoft.com/office/powerpoint/2010/main" val="2259237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7CBE8069-7C3B-4F93-9FE7-613B9E7F48E1}" type="slidenum">
              <a:rPr lang="en-US" altLang="zh-CN"/>
              <a:pPr/>
              <a:t>‹#›</a:t>
            </a:fld>
            <a:endParaRPr lang="en-US" altLang="zh-CN"/>
          </a:p>
        </p:txBody>
      </p:sp>
    </p:spTree>
    <p:extLst>
      <p:ext uri="{BB962C8B-B14F-4D97-AF65-F5344CB8AC3E}">
        <p14:creationId xmlns:p14="http://schemas.microsoft.com/office/powerpoint/2010/main" val="1253087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3D8F485-A9F4-429D-84DA-ADEEA3D3E552}"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2017/12/27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62585437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audio" Target="../media/audio2.wav"/></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ideo" Target="file:///H:\&#37329;&#23646;&#26448;&#26009;&#65288;&#29579;&#27946;&#21360;&#65289;\&#23454;&#39564;&#19982;&#25506;&#31350;1.MPG" TargetMode="Externa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4.wav"/><Relationship Id="rId1" Type="http://schemas.openxmlformats.org/officeDocument/2006/relationships/slideLayout" Target="../slideLayouts/slideLayout7.xml"/><Relationship Id="rId4" Type="http://schemas.openxmlformats.org/officeDocument/2006/relationships/audio" Target="../media/audio5.wav"/></Relationships>
</file>

<file path=ppt/slides/_rels/slide18.xml.rels><?xml version="1.0" encoding="UTF-8" standalone="yes"?>
<Relationships xmlns="http://schemas.openxmlformats.org/package/2006/relationships"><Relationship Id="rId3" Type="http://schemas.openxmlformats.org/officeDocument/2006/relationships/hyperlink" Target="&#37329;&#23646;&#30340;&#27963;&#21160;&#24615;&#39034;&#24207;%5bwww.jyjjs.com%5d.swf" TargetMode="External"/><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1.wmf"/></Relationships>
</file>

<file path=ppt/slides/_rels/slide19.xml.rels><?xml version="1.0" encoding="UTF-8" standalone="yes"?>
<Relationships xmlns="http://schemas.openxmlformats.org/package/2006/relationships"><Relationship Id="rId3" Type="http://schemas.openxmlformats.org/officeDocument/2006/relationships/audio" Target="../media/audio3.wav"/><Relationship Id="rId7" Type="http://schemas.openxmlformats.org/officeDocument/2006/relationships/image" Target="../media/image14.jpeg"/><Relationship Id="rId2" Type="http://schemas.openxmlformats.org/officeDocument/2006/relationships/audio" Target="../media/audio4.wav"/><Relationship Id="rId1" Type="http://schemas.openxmlformats.org/officeDocument/2006/relationships/slideLayout" Target="../slideLayouts/slideLayout13.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audio" Target="../media/audio6.wav"/></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5.wav"/><Relationship Id="rId1" Type="http://schemas.openxmlformats.org/officeDocument/2006/relationships/slideLayout" Target="../slideLayouts/slideLayout7.xml"/><Relationship Id="rId4" Type="http://schemas.openxmlformats.org/officeDocument/2006/relationships/image" Target="../media/image15.gif"/></Relationships>
</file>

<file path=ppt/slides/_rels/slide21.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audio" Target="../media/audio4.wav"/><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audio" Target="../media/audio5.wav"/><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audio" Target="../media/audio7.wav"/><Relationship Id="rId1" Type="http://schemas.openxmlformats.org/officeDocument/2006/relationships/slideLayout" Target="../slideLayouts/slideLayout14.xml"/><Relationship Id="rId5" Type="http://schemas.openxmlformats.org/officeDocument/2006/relationships/audio" Target="../media/audio4.wav"/><Relationship Id="rId4" Type="http://schemas.openxmlformats.org/officeDocument/2006/relationships/audio" Target="../media/audio6.wav"/></Relationships>
</file>

<file path=ppt/slides/_rels/slide2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4.wav"/><Relationship Id="rId1" Type="http://schemas.openxmlformats.org/officeDocument/2006/relationships/slideLayout" Target="../slideLayouts/slideLayout2.xml"/><Relationship Id="rId5" Type="http://schemas.openxmlformats.org/officeDocument/2006/relationships/slide" Target="slide26.xml"/><Relationship Id="rId4" Type="http://schemas.openxmlformats.org/officeDocument/2006/relationships/audio" Target="../media/audio5.wav"/></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tubiao/" TargetMode="External"/><Relationship Id="rId13" Type="http://schemas.openxmlformats.org/officeDocument/2006/relationships/hyperlink" Target="http://www.1ppt.com/ziliao/" TargetMode="External"/><Relationship Id="rId18" Type="http://schemas.openxmlformats.org/officeDocument/2006/relationships/hyperlink" Target="http://www.1ppt.cn/" TargetMode="External"/><Relationship Id="rId3" Type="http://schemas.openxmlformats.org/officeDocument/2006/relationships/hyperlink" Target="http://www.1ppt.com/moban/" TargetMode="External"/><Relationship Id="rId21" Type="http://schemas.openxmlformats.org/officeDocument/2006/relationships/image" Target="../media/image18.png"/><Relationship Id="rId7" Type="http://schemas.openxmlformats.org/officeDocument/2006/relationships/hyperlink" Target="http://www.1ppt.com/beijing/" TargetMode="External"/><Relationship Id="rId12" Type="http://schemas.openxmlformats.org/officeDocument/2006/relationships/hyperlink" Target="http://www.1ppt.com/excel/" TargetMode="External"/><Relationship Id="rId17" Type="http://schemas.openxmlformats.org/officeDocument/2006/relationships/hyperlink" Target="http://www.1ppt.com/jiaoan/" TargetMode="External"/><Relationship Id="rId2" Type="http://schemas.openxmlformats.org/officeDocument/2006/relationships/notesSlide" Target="../notesSlides/notesSlide4.xml"/><Relationship Id="rId16" Type="http://schemas.openxmlformats.org/officeDocument/2006/relationships/hyperlink" Target="http://www.1ppt.com/shiti/" TargetMode="External"/><Relationship Id="rId20" Type="http://schemas.openxmlformats.org/officeDocument/2006/relationships/image" Target="../media/image17.png"/><Relationship Id="rId1" Type="http://schemas.openxmlformats.org/officeDocument/2006/relationships/slideLayout" Target="../slideLayouts/slideLayout16.xml"/><Relationship Id="rId6" Type="http://schemas.openxmlformats.org/officeDocument/2006/relationships/hyperlink" Target="http://www.1ppt.com/sucai/" TargetMode="External"/><Relationship Id="rId11" Type="http://schemas.openxmlformats.org/officeDocument/2006/relationships/hyperlink" Target="http://www.1ppt.com/word/" TargetMode="External"/><Relationship Id="rId5" Type="http://schemas.openxmlformats.org/officeDocument/2006/relationships/hyperlink" Target="http://www.1ppt.com/jieri/" TargetMode="External"/><Relationship Id="rId15" Type="http://schemas.openxmlformats.org/officeDocument/2006/relationships/hyperlink" Target="http://www.1ppt.com/fanwen/" TargetMode="External"/><Relationship Id="rId10" Type="http://schemas.openxmlformats.org/officeDocument/2006/relationships/hyperlink" Target="http://www.1ppt.com/powerpoint/" TargetMode="External"/><Relationship Id="rId19" Type="http://schemas.openxmlformats.org/officeDocument/2006/relationships/image" Target="../media/image16.png"/><Relationship Id="rId4" Type="http://schemas.openxmlformats.org/officeDocument/2006/relationships/hyperlink" Target="http://www.1ppt.com/hangye/" TargetMode="External"/><Relationship Id="rId9" Type="http://schemas.openxmlformats.org/officeDocument/2006/relationships/hyperlink" Target="http://www.1ppt.com/xiazai/" TargetMode="External"/><Relationship Id="rId14" Type="http://schemas.openxmlformats.org/officeDocument/2006/relationships/hyperlink" Target="http://www.1ppt.com/kejia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audio" Target="../media/audio5.wav"/><Relationship Id="rId5" Type="http://schemas.openxmlformats.org/officeDocument/2006/relationships/audio" Target="../media/audio4.wav"/><Relationship Id="rId4" Type="http://schemas.openxmlformats.org/officeDocument/2006/relationships/audio" Target="../media/audio2.wav"/></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9" name="Rectangle 5"/>
          <p:cNvSpPr>
            <a:spLocks noGrp="1" noChangeArrowheads="1"/>
          </p:cNvSpPr>
          <p:nvPr>
            <p:ph type="title" idx="4294967295"/>
          </p:nvPr>
        </p:nvSpPr>
        <p:spPr>
          <a:xfrm>
            <a:off x="0" y="2708920"/>
            <a:ext cx="9144000" cy="868363"/>
          </a:xfrm>
        </p:spPr>
        <p:txBody>
          <a:bodyPr/>
          <a:lstStyle/>
          <a:p>
            <a:r>
              <a:rPr lang="zh-CN" altLang="en-US" sz="8800" dirty="0" smtClean="0">
                <a:solidFill>
                  <a:srgbClr val="6600CC"/>
                </a:solidFill>
                <a:ea typeface="华文新魏" pitchFamily="2" charset="-122"/>
              </a:rPr>
              <a:t>金</a:t>
            </a:r>
            <a:r>
              <a:rPr lang="zh-CN" altLang="en-US" sz="8800" dirty="0">
                <a:solidFill>
                  <a:srgbClr val="6600CC"/>
                </a:solidFill>
                <a:ea typeface="华文新魏" pitchFamily="2" charset="-122"/>
              </a:rPr>
              <a:t>属的性</a:t>
            </a:r>
            <a:r>
              <a:rPr lang="zh-CN" altLang="en-US" sz="8800" dirty="0" smtClean="0">
                <a:solidFill>
                  <a:srgbClr val="6600CC"/>
                </a:solidFill>
                <a:ea typeface="华文新魏" pitchFamily="2" charset="-122"/>
              </a:rPr>
              <a:t>质</a:t>
            </a:r>
            <a:endParaRPr lang="zh-CN" altLang="en-US" sz="8800" dirty="0">
              <a:solidFill>
                <a:srgbClr val="6600CC"/>
              </a:solidFill>
              <a:ea typeface="华文新魏" pitchFamily="2" charset="-122"/>
            </a:endParaRPr>
          </a:p>
        </p:txBody>
      </p:sp>
      <p:sp>
        <p:nvSpPr>
          <p:cNvPr id="6153" name="Text Box 9"/>
          <p:cNvSpPr txBox="1">
            <a:spLocks noChangeArrowheads="1"/>
          </p:cNvSpPr>
          <p:nvPr/>
        </p:nvSpPr>
        <p:spPr bwMode="auto">
          <a:xfrm>
            <a:off x="755650" y="0"/>
            <a:ext cx="7848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sz="1800" b="1">
              <a:latin typeface="Tahoma" pitchFamily="34" charset="0"/>
            </a:endParaRPr>
          </a:p>
        </p:txBody>
      </p:sp>
      <p:sp>
        <p:nvSpPr>
          <p:cNvPr id="6156" name="Line 12"/>
          <p:cNvSpPr>
            <a:spLocks noChangeShapeType="1"/>
          </p:cNvSpPr>
          <p:nvPr/>
        </p:nvSpPr>
        <p:spPr bwMode="auto">
          <a:xfrm>
            <a:off x="4716463" y="8901113"/>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 name="矩形 3"/>
          <p:cNvSpPr/>
          <p:nvPr/>
        </p:nvSpPr>
        <p:spPr>
          <a:xfrm>
            <a:off x="2267744" y="1164083"/>
            <a:ext cx="4418197" cy="584775"/>
          </a:xfrm>
          <a:prstGeom prst="rect">
            <a:avLst/>
          </a:prstGeom>
        </p:spPr>
        <p:txBody>
          <a:bodyPr wrap="none">
            <a:spAutoFit/>
          </a:bodyPr>
          <a:lstStyle/>
          <a:p>
            <a:pPr algn="ctr"/>
            <a:r>
              <a:rPr lang="zh-CN" altLang="en-US" sz="3200" b="1" dirty="0" smtClean="0">
                <a:latin typeface="微软雅黑" pitchFamily="34" charset="-122"/>
                <a:ea typeface="微软雅黑" pitchFamily="34" charset="-122"/>
              </a:rPr>
              <a:t>专题八 金属和金属材料</a:t>
            </a:r>
            <a:endParaRPr lang="zh-CN" altLang="en-US" sz="3200" b="1" kern="10" dirty="0">
              <a:ln w="25400">
                <a:solidFill>
                  <a:srgbClr val="FF0000"/>
                </a:solidFill>
                <a:round/>
                <a:headEnd/>
                <a:tailEnd/>
              </a:ln>
              <a:gradFill rotWithShape="1">
                <a:gsLst>
                  <a:gs pos="0">
                    <a:srgbClr val="A603AB">
                      <a:alpha val="56000"/>
                    </a:srgbClr>
                  </a:gs>
                  <a:gs pos="6000">
                    <a:srgbClr val="E81766">
                      <a:alpha val="61280"/>
                    </a:srgbClr>
                  </a:gs>
                  <a:gs pos="13500">
                    <a:srgbClr val="EE3F17">
                      <a:alpha val="67880"/>
                    </a:srgbClr>
                  </a:gs>
                  <a:gs pos="24000">
                    <a:srgbClr val="FFFF00">
                      <a:alpha val="77120"/>
                    </a:srgbClr>
                  </a:gs>
                  <a:gs pos="32499">
                    <a:srgbClr val="1A8D48">
                      <a:alpha val="84599"/>
                    </a:srgbClr>
                  </a:gs>
                  <a:gs pos="39500">
                    <a:srgbClr val="0819FB">
                      <a:alpha val="90760"/>
                    </a:srgbClr>
                  </a:gs>
                  <a:gs pos="50000">
                    <a:srgbClr val="A603AB"/>
                  </a:gs>
                  <a:gs pos="60501">
                    <a:srgbClr val="0819FB">
                      <a:alpha val="90760"/>
                    </a:srgbClr>
                  </a:gs>
                  <a:gs pos="67501">
                    <a:srgbClr val="1A8D48">
                      <a:alpha val="84599"/>
                    </a:srgbClr>
                  </a:gs>
                  <a:gs pos="76000">
                    <a:srgbClr val="FFFF00">
                      <a:alpha val="77120"/>
                    </a:srgbClr>
                  </a:gs>
                  <a:gs pos="86500">
                    <a:srgbClr val="EE3F17">
                      <a:alpha val="67880"/>
                    </a:srgbClr>
                  </a:gs>
                  <a:gs pos="94000">
                    <a:srgbClr val="E81766">
                      <a:alpha val="61280"/>
                    </a:srgbClr>
                  </a:gs>
                  <a:gs pos="100000">
                    <a:srgbClr val="A603AB">
                      <a:alpha val="56000"/>
                    </a:srgbClr>
                  </a:gs>
                </a:gsLst>
                <a:lin ang="5400000" scaled="1"/>
              </a:gradFill>
              <a:latin typeface="微软雅黑" pitchFamily="34" charset="-122"/>
              <a:ea typeface="微软雅黑" pitchFamily="34" charset="-122"/>
            </a:endParaRPr>
          </a:p>
        </p:txBody>
      </p:sp>
      <p:sp>
        <p:nvSpPr>
          <p:cNvPr id="18" name="矩形 17"/>
          <p:cNvSpPr/>
          <p:nvPr/>
        </p:nvSpPr>
        <p:spPr>
          <a:xfrm>
            <a:off x="2086931" y="5517232"/>
            <a:ext cx="5186035" cy="470257"/>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b="1" kern="0" dirty="0" smtClean="0">
                <a:solidFill>
                  <a:srgbClr val="000000"/>
                </a:solidFill>
                <a:latin typeface="微软雅黑" panose="020B0503020204020204" pitchFamily="34" charset="-122"/>
                <a:ea typeface="微软雅黑" panose="020B0503020204020204" pitchFamily="34" charset="-122"/>
              </a:rPr>
              <a:t>第一</a:t>
            </a:r>
            <a:r>
              <a:rPr lang="en-US" altLang="zh-CN" b="1" kern="0" dirty="0" smtClean="0">
                <a:solidFill>
                  <a:srgbClr val="000000"/>
                </a:solidFill>
                <a:latin typeface="微软雅黑" panose="020B0503020204020204" pitchFamily="34" charset="-122"/>
                <a:ea typeface="微软雅黑" panose="020B0503020204020204" pitchFamily="34" charset="-122"/>
              </a:rPr>
              <a:t>PPT</a:t>
            </a:r>
            <a:r>
              <a:rPr lang="zh-CN" altLang="en-US" b="1" kern="0" dirty="0" smtClean="0">
                <a:solidFill>
                  <a:srgbClr val="000000"/>
                </a:solidFill>
                <a:latin typeface="微软雅黑" panose="020B0503020204020204" pitchFamily="34" charset="-122"/>
                <a:ea typeface="微软雅黑" panose="020B0503020204020204" pitchFamily="34" charset="-122"/>
              </a:rPr>
              <a:t>模板网</a:t>
            </a:r>
            <a:r>
              <a:rPr lang="en-US" altLang="zh-CN" b="1" kern="0" dirty="0" smtClean="0">
                <a:solidFill>
                  <a:srgbClr val="000000"/>
                </a:solidFill>
                <a:latin typeface="微软雅黑" panose="020B0503020204020204" pitchFamily="34" charset="-122"/>
                <a:ea typeface="微软雅黑" panose="020B0503020204020204" pitchFamily="34" charset="-122"/>
              </a:rPr>
              <a:t>-WWW.1PPT.COM</a:t>
            </a:r>
            <a:endParaRPr lang="en-US" altLang="zh-CN" b="1"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slow">
    <p:split orient="vert"/>
    <p:sndAc>
      <p:stSnd>
        <p:snd r:embed="rId3"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149"/>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4" name="pu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8" name="Group 2"/>
          <p:cNvGraphicFramePr>
            <a:graphicFrameLocks noGrp="1"/>
          </p:cNvGraphicFramePr>
          <p:nvPr/>
        </p:nvGraphicFramePr>
        <p:xfrm>
          <a:off x="250825" y="836613"/>
          <a:ext cx="8785225" cy="6040566"/>
        </p:xfrm>
        <a:graphic>
          <a:graphicData uri="http://schemas.openxmlformats.org/drawingml/2006/table">
            <a:tbl>
              <a:tblPr/>
              <a:tblGrid>
                <a:gridCol w="1873250"/>
                <a:gridCol w="3455988"/>
                <a:gridCol w="3455987"/>
              </a:tblGrid>
              <a:tr h="774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dirty="0" smtClean="0">
                        <a:ln>
                          <a:noFill/>
                        </a:ln>
                        <a:solidFill>
                          <a:schemeClr val="tx1"/>
                        </a:solidFill>
                        <a:effectLst/>
                        <a:latin typeface="Arial" pitchFamily="34"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dirty="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7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3200" b="0" i="0" u="none" strike="noStrike" cap="none" normalizeH="0" baseline="0" smtClean="0">
                          <a:ln>
                            <a:noFill/>
                          </a:ln>
                          <a:solidFill>
                            <a:schemeClr val="tx1"/>
                          </a:solidFill>
                          <a:effectLst/>
                          <a:latin typeface="Arial" pitchFamily="34" charset="0"/>
                          <a:ea typeface="华文行楷" pitchFamily="2" charset="-122"/>
                        </a:rPr>
                        <a:t>组成元素</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0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3200" b="0" i="0" u="none" strike="noStrike" cap="none" normalizeH="0" baseline="0" smtClean="0">
                          <a:ln>
                            <a:noFill/>
                          </a:ln>
                          <a:solidFill>
                            <a:schemeClr val="tx1"/>
                          </a:solidFill>
                          <a:effectLst/>
                          <a:latin typeface="Arial" pitchFamily="34" charset="0"/>
                          <a:ea typeface="华文行楷" pitchFamily="2" charset="-122"/>
                        </a:rPr>
                        <a:t>含碳量</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081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3200" b="0" i="0" u="none" strike="noStrike" cap="none" normalizeH="0" baseline="0" smtClean="0">
                          <a:ln>
                            <a:noFill/>
                          </a:ln>
                          <a:solidFill>
                            <a:schemeClr val="tx1"/>
                          </a:solidFill>
                          <a:effectLst/>
                          <a:latin typeface="Arial" pitchFamily="34" charset="0"/>
                          <a:ea typeface="华文行楷" pitchFamily="2" charset="-122"/>
                        </a:rPr>
                        <a:t>分类用途</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3200" b="0" i="0" u="none" strike="noStrike" cap="none" normalizeH="0" baseline="0" smtClean="0">
                        <a:ln>
                          <a:noFill/>
                        </a:ln>
                        <a:solidFill>
                          <a:schemeClr val="tx1"/>
                        </a:solidFill>
                        <a:effectLst/>
                        <a:latin typeface="Arial" pitchFamily="34" charset="0"/>
                        <a:ea typeface="华文行楷"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98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3200" b="0" i="0" u="none" strike="noStrike" cap="none" normalizeH="0" baseline="0" smtClean="0">
                          <a:ln>
                            <a:noFill/>
                          </a:ln>
                          <a:solidFill>
                            <a:schemeClr val="tx1"/>
                          </a:solidFill>
                          <a:effectLst/>
                          <a:latin typeface="Arial" pitchFamily="34" charset="0"/>
                          <a:ea typeface="华文行楷" pitchFamily="2" charset="-122"/>
                        </a:rPr>
                        <a:t>机械性能</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3200" b="0" i="0" u="none" strike="noStrike" cap="none" normalizeH="0" baseline="0" smtClean="0">
                        <a:ln>
                          <a:noFill/>
                        </a:ln>
                        <a:solidFill>
                          <a:schemeClr val="tx1"/>
                        </a:solidFill>
                        <a:effectLst/>
                        <a:latin typeface="Arial" pitchFamily="34" charset="0"/>
                        <a:ea typeface="华文行楷" pitchFamily="2" charset="-122"/>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3200" b="0" i="0" u="none" strike="noStrike" cap="none" normalizeH="0" baseline="0" smtClean="0">
                        <a:ln>
                          <a:noFill/>
                        </a:ln>
                        <a:solidFill>
                          <a:schemeClr val="tx1"/>
                        </a:solidFill>
                        <a:effectLst/>
                        <a:latin typeface="Arial" pitchFamily="34" charset="0"/>
                        <a:ea typeface="华文行楷"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dirty="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dirty="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9724" name="Rectangle 28"/>
          <p:cNvSpPr>
            <a:spLocks noChangeArrowheads="1"/>
          </p:cNvSpPr>
          <p:nvPr/>
        </p:nvSpPr>
        <p:spPr bwMode="auto">
          <a:xfrm>
            <a:off x="2124075" y="1609725"/>
            <a:ext cx="30956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a:latin typeface="Times New Roman" pitchFamily="18" charset="0"/>
                <a:ea typeface="华文行楷" pitchFamily="2" charset="-122"/>
              </a:rPr>
              <a:t>铁及少量碳、</a:t>
            </a:r>
          </a:p>
          <a:p>
            <a:r>
              <a:rPr kumimoji="1" lang="zh-CN" altLang="en-US">
                <a:latin typeface="Times New Roman" pitchFamily="18" charset="0"/>
                <a:ea typeface="华文行楷" pitchFamily="2" charset="-122"/>
              </a:rPr>
              <a:t>硅、锰、硫、磷</a:t>
            </a:r>
          </a:p>
        </p:txBody>
      </p:sp>
      <p:sp>
        <p:nvSpPr>
          <p:cNvPr id="29725" name="Rectangle 29"/>
          <p:cNvSpPr>
            <a:spLocks noChangeArrowheads="1"/>
          </p:cNvSpPr>
          <p:nvPr/>
        </p:nvSpPr>
        <p:spPr bwMode="auto">
          <a:xfrm>
            <a:off x="5740400" y="1701800"/>
            <a:ext cx="3403600"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zh-CN" altLang="en-US">
                <a:latin typeface="Times New Roman" pitchFamily="18" charset="0"/>
                <a:ea typeface="华文行楷" pitchFamily="2" charset="-122"/>
              </a:rPr>
              <a:t>铁及少量碳、硅、锰几乎不含硫、磷</a:t>
            </a:r>
          </a:p>
          <a:p>
            <a:pPr algn="just" eaLnBrk="0" hangingPunct="0"/>
            <a:endParaRPr kumimoji="1" lang="en-US" altLang="zh-CN" sz="3200">
              <a:latin typeface="Times New Roman" pitchFamily="18" charset="0"/>
              <a:ea typeface="华文行楷" pitchFamily="2" charset="-122"/>
            </a:endParaRPr>
          </a:p>
        </p:txBody>
      </p:sp>
      <p:sp>
        <p:nvSpPr>
          <p:cNvPr id="29726" name="Rectangle 30"/>
          <p:cNvSpPr>
            <a:spLocks noChangeArrowheads="1"/>
          </p:cNvSpPr>
          <p:nvPr/>
        </p:nvSpPr>
        <p:spPr bwMode="auto">
          <a:xfrm>
            <a:off x="5259388" y="2133600"/>
            <a:ext cx="3613150"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
                <a:solidFill>
                  <a:srgbClr val="A0A0A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27" name="Rectangle 31"/>
          <p:cNvSpPr>
            <a:spLocks noChangeArrowheads="1"/>
          </p:cNvSpPr>
          <p:nvPr/>
        </p:nvSpPr>
        <p:spPr bwMode="auto">
          <a:xfrm>
            <a:off x="2084388" y="908050"/>
            <a:ext cx="3405187"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kumimoji="1" lang="zh-CN" altLang="en-US" sz="3200">
                <a:latin typeface="Times New Roman" pitchFamily="18" charset="0"/>
                <a:ea typeface="华文行楷" pitchFamily="2" charset="-122"/>
              </a:rPr>
              <a:t>生铁</a:t>
            </a:r>
          </a:p>
          <a:p>
            <a:pPr algn="ctr" eaLnBrk="0" hangingPunct="0"/>
            <a:endParaRPr kumimoji="1" lang="en-US" altLang="zh-CN" sz="3200">
              <a:latin typeface="Times New Roman" pitchFamily="18" charset="0"/>
            </a:endParaRPr>
          </a:p>
        </p:txBody>
      </p:sp>
      <p:sp>
        <p:nvSpPr>
          <p:cNvPr id="29728" name="Rectangle 32"/>
          <p:cNvSpPr>
            <a:spLocks noChangeArrowheads="1"/>
          </p:cNvSpPr>
          <p:nvPr/>
        </p:nvSpPr>
        <p:spPr bwMode="auto">
          <a:xfrm>
            <a:off x="2051050" y="908050"/>
            <a:ext cx="3614738"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
                <a:solidFill>
                  <a:srgbClr val="A0A0A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kumimoji="1" lang="zh-CN" altLang="zh-CN" sz="3200">
              <a:latin typeface="Times New Roman" pitchFamily="18" charset="0"/>
              <a:ea typeface="华文行楷" pitchFamily="2" charset="-122"/>
            </a:endParaRPr>
          </a:p>
        </p:txBody>
      </p:sp>
      <p:sp>
        <p:nvSpPr>
          <p:cNvPr id="29729" name="Rectangle 33"/>
          <p:cNvSpPr>
            <a:spLocks noChangeArrowheads="1"/>
          </p:cNvSpPr>
          <p:nvPr/>
        </p:nvSpPr>
        <p:spPr bwMode="auto">
          <a:xfrm>
            <a:off x="5635625" y="908050"/>
            <a:ext cx="3403600"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kumimoji="1" lang="zh-CN" altLang="en-US" sz="3200">
                <a:latin typeface="Times New Roman" pitchFamily="18" charset="0"/>
                <a:ea typeface="华文行楷" pitchFamily="2" charset="-122"/>
              </a:rPr>
              <a:t>钢</a:t>
            </a:r>
          </a:p>
          <a:p>
            <a:pPr algn="ctr" eaLnBrk="0" hangingPunct="0"/>
            <a:endParaRPr kumimoji="1" lang="en-US" altLang="zh-CN" sz="3200">
              <a:latin typeface="Times New Roman" pitchFamily="18" charset="0"/>
              <a:ea typeface="华文行楷" pitchFamily="2" charset="-122"/>
            </a:endParaRPr>
          </a:p>
        </p:txBody>
      </p:sp>
      <p:sp>
        <p:nvSpPr>
          <p:cNvPr id="29730" name="Rectangle 34"/>
          <p:cNvSpPr>
            <a:spLocks noChangeArrowheads="1"/>
          </p:cNvSpPr>
          <p:nvPr/>
        </p:nvSpPr>
        <p:spPr bwMode="auto">
          <a:xfrm>
            <a:off x="5530850" y="908050"/>
            <a:ext cx="3613150"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
                <a:solidFill>
                  <a:srgbClr val="A0A0A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31" name="Rectangle 35"/>
          <p:cNvSpPr>
            <a:spLocks noChangeArrowheads="1"/>
          </p:cNvSpPr>
          <p:nvPr/>
        </p:nvSpPr>
        <p:spPr bwMode="auto">
          <a:xfrm>
            <a:off x="2084388" y="2636838"/>
            <a:ext cx="255905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kumimoji="1" lang="en-US" altLang="zh-CN" b="1">
                <a:solidFill>
                  <a:srgbClr val="FF0000"/>
                </a:solidFill>
                <a:latin typeface="华文行楷" pitchFamily="2" charset="-122"/>
                <a:ea typeface="华文行楷" pitchFamily="2" charset="-122"/>
              </a:rPr>
              <a:t>2%</a:t>
            </a:r>
            <a:r>
              <a:rPr kumimoji="1" lang="zh-CN" altLang="en-US" b="1">
                <a:solidFill>
                  <a:srgbClr val="FF0000"/>
                </a:solidFill>
                <a:latin typeface="华文行楷" pitchFamily="2" charset="-122"/>
                <a:ea typeface="华文行楷" pitchFamily="2" charset="-122"/>
              </a:rPr>
              <a:t>～</a:t>
            </a:r>
            <a:r>
              <a:rPr kumimoji="1" lang="en-US" altLang="zh-CN" b="1">
                <a:solidFill>
                  <a:srgbClr val="FF0000"/>
                </a:solidFill>
                <a:latin typeface="华文行楷" pitchFamily="2" charset="-122"/>
                <a:ea typeface="华文行楷" pitchFamily="2" charset="-122"/>
              </a:rPr>
              <a:t>4.3%</a:t>
            </a:r>
          </a:p>
        </p:txBody>
      </p:sp>
      <p:sp>
        <p:nvSpPr>
          <p:cNvPr id="29732" name="Rectangle 36"/>
          <p:cNvSpPr>
            <a:spLocks noChangeArrowheads="1"/>
          </p:cNvSpPr>
          <p:nvPr/>
        </p:nvSpPr>
        <p:spPr bwMode="auto">
          <a:xfrm>
            <a:off x="1979613" y="2636838"/>
            <a:ext cx="2716212"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
                <a:solidFill>
                  <a:srgbClr val="A0A0A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33" name="Rectangle 37"/>
          <p:cNvSpPr>
            <a:spLocks noChangeArrowheads="1"/>
          </p:cNvSpPr>
          <p:nvPr/>
        </p:nvSpPr>
        <p:spPr bwMode="auto">
          <a:xfrm>
            <a:off x="5219700" y="2636838"/>
            <a:ext cx="3403600" cy="101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kumimoji="1" lang="en-US" altLang="zh-CN" b="1">
                <a:solidFill>
                  <a:srgbClr val="FF0000"/>
                </a:solidFill>
                <a:latin typeface="华文行楷" pitchFamily="2" charset="-122"/>
                <a:ea typeface="华文行楷" pitchFamily="2" charset="-122"/>
              </a:rPr>
              <a:t>0.03%</a:t>
            </a:r>
            <a:r>
              <a:rPr kumimoji="1" lang="zh-CN" altLang="en-US" b="1">
                <a:solidFill>
                  <a:srgbClr val="FF0000"/>
                </a:solidFill>
                <a:latin typeface="华文行楷" pitchFamily="2" charset="-122"/>
                <a:ea typeface="华文行楷" pitchFamily="2" charset="-122"/>
              </a:rPr>
              <a:t>～</a:t>
            </a:r>
            <a:r>
              <a:rPr kumimoji="1" lang="en-US" altLang="zh-CN" b="1">
                <a:solidFill>
                  <a:srgbClr val="FF0000"/>
                </a:solidFill>
                <a:latin typeface="华文行楷" pitchFamily="2" charset="-122"/>
                <a:ea typeface="华文行楷" pitchFamily="2" charset="-122"/>
              </a:rPr>
              <a:t>2%</a:t>
            </a:r>
          </a:p>
        </p:txBody>
      </p:sp>
      <p:sp>
        <p:nvSpPr>
          <p:cNvPr id="29734" name="Rectangle 38"/>
          <p:cNvSpPr>
            <a:spLocks noChangeArrowheads="1"/>
          </p:cNvSpPr>
          <p:nvPr/>
        </p:nvSpPr>
        <p:spPr bwMode="auto">
          <a:xfrm>
            <a:off x="2124075" y="3213100"/>
            <a:ext cx="3405188" cy="1217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zh-CN" altLang="en-US" dirty="0">
                <a:latin typeface="Times New Roman" pitchFamily="18" charset="0"/>
                <a:ea typeface="华文行楷" pitchFamily="2" charset="-122"/>
              </a:rPr>
              <a:t>白口铁：用于炼钢</a:t>
            </a:r>
          </a:p>
          <a:p>
            <a:pPr algn="just" eaLnBrk="0" hangingPunct="0"/>
            <a:r>
              <a:rPr kumimoji="1" lang="zh-CN" altLang="en-US" dirty="0">
                <a:latin typeface="Times New Roman" pitchFamily="18" charset="0"/>
                <a:ea typeface="华文行楷" pitchFamily="2" charset="-122"/>
              </a:rPr>
              <a:t>灰口铁：制造化工机械、铸件</a:t>
            </a:r>
          </a:p>
          <a:p>
            <a:pPr algn="just" eaLnBrk="0" hangingPunct="0"/>
            <a:r>
              <a:rPr kumimoji="1" lang="zh-CN" altLang="en-US" dirty="0">
                <a:latin typeface="Times New Roman" pitchFamily="18" charset="0"/>
                <a:ea typeface="华文行楷" pitchFamily="2" charset="-122"/>
              </a:rPr>
              <a:t>球墨铸铁：机械强度高，可代替钢</a:t>
            </a:r>
          </a:p>
          <a:p>
            <a:pPr algn="just" eaLnBrk="0" hangingPunct="0"/>
            <a:endParaRPr kumimoji="1" lang="en-US" altLang="zh-CN" dirty="0">
              <a:latin typeface="Times New Roman" pitchFamily="18" charset="0"/>
              <a:ea typeface="华文行楷" pitchFamily="2" charset="-122"/>
            </a:endParaRPr>
          </a:p>
        </p:txBody>
      </p:sp>
      <p:sp>
        <p:nvSpPr>
          <p:cNvPr id="29735" name="Rectangle 39"/>
          <p:cNvSpPr>
            <a:spLocks noChangeArrowheads="1"/>
          </p:cNvSpPr>
          <p:nvPr/>
        </p:nvSpPr>
        <p:spPr bwMode="auto">
          <a:xfrm>
            <a:off x="5508625" y="3429000"/>
            <a:ext cx="3403600" cy="1217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zh-CN" altLang="en-US">
                <a:latin typeface="Times New Roman" pitchFamily="18" charset="0"/>
                <a:ea typeface="华文行楷" pitchFamily="2" charset="-122"/>
              </a:rPr>
              <a:t>碳素钢（低碳钢、中碳钢、高碳钢）</a:t>
            </a:r>
          </a:p>
          <a:p>
            <a:pPr algn="just" eaLnBrk="0" hangingPunct="0"/>
            <a:r>
              <a:rPr kumimoji="1" lang="zh-CN" altLang="en-US">
                <a:latin typeface="Times New Roman" pitchFamily="18" charset="0"/>
                <a:ea typeface="华文行楷" pitchFamily="2" charset="-122"/>
              </a:rPr>
              <a:t>合金钢（锰钢、不锈钢、硅钢、钨钢）</a:t>
            </a:r>
          </a:p>
          <a:p>
            <a:pPr algn="just" eaLnBrk="0" hangingPunct="0"/>
            <a:endParaRPr kumimoji="1" lang="en-US" altLang="zh-CN">
              <a:latin typeface="Times New Roman" pitchFamily="18" charset="0"/>
              <a:ea typeface="华文行楷" pitchFamily="2" charset="-122"/>
            </a:endParaRPr>
          </a:p>
        </p:txBody>
      </p:sp>
      <p:sp>
        <p:nvSpPr>
          <p:cNvPr id="29736" name="Rectangle 40"/>
          <p:cNvSpPr>
            <a:spLocks noChangeArrowheads="1"/>
          </p:cNvSpPr>
          <p:nvPr/>
        </p:nvSpPr>
        <p:spPr bwMode="auto">
          <a:xfrm>
            <a:off x="2195513" y="5411788"/>
            <a:ext cx="3405187" cy="101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zh-CN" altLang="en-US" dirty="0">
                <a:latin typeface="Times New Roman" pitchFamily="18" charset="0"/>
                <a:ea typeface="华文行楷" pitchFamily="2" charset="-122"/>
              </a:rPr>
              <a:t>硬而脆、无韧性、可铸不可锻</a:t>
            </a:r>
          </a:p>
          <a:p>
            <a:pPr algn="just" eaLnBrk="0" hangingPunct="0"/>
            <a:endParaRPr kumimoji="1" lang="en-US" altLang="zh-CN" dirty="0">
              <a:latin typeface="Times New Roman" pitchFamily="18" charset="0"/>
              <a:ea typeface="华文行楷" pitchFamily="2" charset="-122"/>
            </a:endParaRPr>
          </a:p>
        </p:txBody>
      </p:sp>
      <p:sp>
        <p:nvSpPr>
          <p:cNvPr id="29737" name="Rectangle 41"/>
          <p:cNvSpPr>
            <a:spLocks noChangeArrowheads="1"/>
          </p:cNvSpPr>
          <p:nvPr/>
        </p:nvSpPr>
        <p:spPr bwMode="auto">
          <a:xfrm>
            <a:off x="5508625" y="5373688"/>
            <a:ext cx="3403600" cy="101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kumimoji="1" lang="zh-CN" altLang="en-US">
                <a:latin typeface="Times New Roman" pitchFamily="18" charset="0"/>
                <a:ea typeface="华文行楷" pitchFamily="2" charset="-122"/>
              </a:rPr>
              <a:t>坚硬、韧性大、塑性好、可铸、可锻、可压延</a:t>
            </a:r>
          </a:p>
          <a:p>
            <a:pPr algn="just" eaLnBrk="0" hangingPunct="0"/>
            <a:endParaRPr kumimoji="1" lang="en-US" altLang="zh-CN">
              <a:latin typeface="Times New Roman" pitchFamily="18" charset="0"/>
              <a:ea typeface="华文行楷"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11188" y="333375"/>
            <a:ext cx="7696200" cy="914400"/>
          </a:xfrm>
        </p:spPr>
        <p:txBody>
          <a:bodyPr/>
          <a:lstStyle/>
          <a:p>
            <a:r>
              <a:rPr lang="zh-CN" altLang="en-US">
                <a:solidFill>
                  <a:srgbClr val="FF0000"/>
                </a:solidFill>
              </a:rPr>
              <a:t>未来的钢铁</a:t>
            </a:r>
            <a:r>
              <a:rPr lang="en-US" altLang="zh-CN">
                <a:solidFill>
                  <a:srgbClr val="FF0000"/>
                </a:solidFill>
              </a:rPr>
              <a:t>——</a:t>
            </a:r>
            <a:r>
              <a:rPr lang="zh-CN" altLang="en-US">
                <a:solidFill>
                  <a:srgbClr val="FF0000"/>
                </a:solidFill>
              </a:rPr>
              <a:t>钛合金</a:t>
            </a:r>
          </a:p>
        </p:txBody>
      </p:sp>
      <p:pic>
        <p:nvPicPr>
          <p:cNvPr id="30723" name="Picture 3" descr="pic_2178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9750" y="1557338"/>
            <a:ext cx="3733800" cy="2713037"/>
          </a:xfrm>
          <a:prstGeom prst="rect">
            <a:avLst/>
          </a:prstGeom>
          <a:noFill/>
          <a:ln w="38100">
            <a:solidFill>
              <a:srgbClr val="FFFF66"/>
            </a:solidFill>
            <a:miter lim="800000"/>
            <a:headEnd/>
            <a:tailEnd/>
          </a:ln>
          <a:extLst>
            <a:ext uri="{909E8E84-426E-40DD-AFC4-6F175D3DCCD1}">
              <a14:hiddenFill xmlns:a14="http://schemas.microsoft.com/office/drawing/2010/main">
                <a:solidFill>
                  <a:srgbClr val="FFFFFF"/>
                </a:solidFill>
              </a14:hiddenFill>
            </a:ext>
          </a:extLst>
        </p:spPr>
      </p:pic>
      <p:pic>
        <p:nvPicPr>
          <p:cNvPr id="30724" name="Picture 4" descr="821252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00563" y="1557338"/>
            <a:ext cx="4291012" cy="1627187"/>
          </a:xfrm>
          <a:prstGeom prst="rect">
            <a:avLst/>
          </a:prstGeom>
          <a:noFill/>
          <a:ln w="38100">
            <a:solidFill>
              <a:srgbClr val="FFFF66"/>
            </a:solidFill>
            <a:miter lim="800000"/>
            <a:headEnd/>
            <a:tailEnd/>
          </a:ln>
          <a:extLst>
            <a:ext uri="{909E8E84-426E-40DD-AFC4-6F175D3DCCD1}">
              <a14:hiddenFill xmlns:a14="http://schemas.microsoft.com/office/drawing/2010/main">
                <a:solidFill>
                  <a:srgbClr val="FFFFFF"/>
                </a:solidFill>
              </a14:hiddenFill>
            </a:ext>
          </a:extLst>
        </p:spPr>
      </p:pic>
      <p:sp>
        <p:nvSpPr>
          <p:cNvPr id="30725" name="Rectangle 5"/>
          <p:cNvSpPr>
            <a:spLocks noChangeArrowheads="1"/>
          </p:cNvSpPr>
          <p:nvPr/>
        </p:nvSpPr>
        <p:spPr bwMode="auto">
          <a:xfrm>
            <a:off x="5219700" y="3357563"/>
            <a:ext cx="27432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r>
              <a:rPr lang="zh-CN" altLang="en-US" sz="3200" b="1">
                <a:solidFill>
                  <a:srgbClr val="3333CC"/>
                </a:solidFill>
                <a:ea typeface="华文中宋" pitchFamily="2" charset="-122"/>
              </a:rPr>
              <a:t>钛合金镜框 </a:t>
            </a:r>
          </a:p>
        </p:txBody>
      </p:sp>
      <p:pic>
        <p:nvPicPr>
          <p:cNvPr id="30726" name="Picture 6" descr="钛金属腕表"/>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292725" y="3933825"/>
            <a:ext cx="2819400" cy="2225675"/>
          </a:xfrm>
          <a:prstGeom prst="rect">
            <a:avLst/>
          </a:prstGeom>
          <a:noFill/>
          <a:extLst>
            <a:ext uri="{909E8E84-426E-40DD-AFC4-6F175D3DCCD1}">
              <a14:hiddenFill xmlns:a14="http://schemas.microsoft.com/office/drawing/2010/main">
                <a:solidFill>
                  <a:srgbClr val="FFFFFF"/>
                </a:solidFill>
              </a14:hiddenFill>
            </a:ext>
          </a:extLst>
        </p:spPr>
      </p:pic>
      <p:sp>
        <p:nvSpPr>
          <p:cNvPr id="30727" name="Text Box 7"/>
          <p:cNvSpPr txBox="1">
            <a:spLocks noChangeArrowheads="1"/>
          </p:cNvSpPr>
          <p:nvPr/>
        </p:nvSpPr>
        <p:spPr bwMode="auto">
          <a:xfrm>
            <a:off x="5364163" y="5876925"/>
            <a:ext cx="29495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kumimoji="1" lang="zh-CN" altLang="en-US" sz="3600" b="1">
                <a:solidFill>
                  <a:srgbClr val="66FF66"/>
                </a:solidFill>
                <a:latin typeface="Times New Roman" pitchFamily="18" charset="0"/>
                <a:ea typeface="隶书" pitchFamily="49" charset="-122"/>
              </a:rPr>
              <a:t>钛金属腕表</a:t>
            </a:r>
          </a:p>
        </p:txBody>
      </p:sp>
      <p:sp>
        <p:nvSpPr>
          <p:cNvPr id="30728" name="Rectangle 8"/>
          <p:cNvSpPr>
            <a:spLocks noChangeArrowheads="1"/>
          </p:cNvSpPr>
          <p:nvPr/>
        </p:nvSpPr>
        <p:spPr bwMode="auto">
          <a:xfrm>
            <a:off x="468313" y="4724400"/>
            <a:ext cx="446405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a:latin typeface="宋体" pitchFamily="2" charset="-122"/>
              </a:rPr>
              <a:t>  </a:t>
            </a:r>
            <a:r>
              <a:rPr kumimoji="1" lang="zh-CN" altLang="en-US" sz="2800" b="1">
                <a:latin typeface="宋体" pitchFamily="2" charset="-122"/>
              </a:rPr>
              <a:t>钛合金与人体有很好的</a:t>
            </a:r>
            <a:r>
              <a:rPr kumimoji="1" lang="zh-CN" altLang="en-US" sz="2800" b="1">
                <a:latin typeface="Times New Roman"/>
              </a:rPr>
              <a:t>“</a:t>
            </a:r>
            <a:r>
              <a:rPr kumimoji="1" lang="zh-CN" altLang="en-US" sz="2800" b="1">
                <a:latin typeface="宋体" pitchFamily="2" charset="-122"/>
              </a:rPr>
              <a:t>相容性</a:t>
            </a:r>
            <a:r>
              <a:rPr kumimoji="1" lang="zh-CN" altLang="en-US" sz="2800" b="1">
                <a:latin typeface="Times New Roman"/>
              </a:rPr>
              <a:t>”</a:t>
            </a:r>
            <a:r>
              <a:rPr kumimoji="1" lang="zh-CN" altLang="en-US" sz="2800" b="1">
                <a:latin typeface="宋体" pitchFamily="2" charset="-122"/>
              </a:rPr>
              <a:t>，因此可用来制造</a:t>
            </a:r>
            <a:r>
              <a:rPr kumimoji="1" lang="zh-CN" altLang="en-US" sz="2800" b="1">
                <a:solidFill>
                  <a:srgbClr val="FF3399"/>
                </a:solidFill>
                <a:latin typeface="宋体" pitchFamily="2" charset="-122"/>
              </a:rPr>
              <a:t>人造骨</a:t>
            </a:r>
            <a:r>
              <a:rPr kumimoji="1" lang="zh-CN" altLang="en-US" sz="2800" b="1">
                <a:latin typeface="Times New Roman" pitchFamily="18" charset="0"/>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0" y="409227"/>
            <a:ext cx="9144000" cy="1143000"/>
          </a:xfrm>
        </p:spPr>
        <p:txBody>
          <a:bodyPr/>
          <a:lstStyle/>
          <a:p>
            <a:r>
              <a:rPr lang="zh-CN" altLang="en-US" sz="3600" dirty="0" smtClean="0"/>
              <a:t>几</a:t>
            </a:r>
            <a:r>
              <a:rPr lang="zh-CN" altLang="en-US" sz="3600" dirty="0"/>
              <a:t>种新型合金</a:t>
            </a:r>
            <a:r>
              <a:rPr lang="en-US" altLang="zh-CN" sz="3600" dirty="0"/>
              <a:t>—</a:t>
            </a:r>
            <a:r>
              <a:rPr lang="zh-CN" altLang="en-US" sz="3600" dirty="0"/>
              <a:t>形状记忆合金、储氢合金</a:t>
            </a:r>
          </a:p>
        </p:txBody>
      </p:sp>
      <p:sp>
        <p:nvSpPr>
          <p:cNvPr id="31747" name="WordArt 3"/>
          <p:cNvSpPr>
            <a:spLocks noChangeArrowheads="1" noChangeShapeType="1" noTextEdit="1"/>
          </p:cNvSpPr>
          <p:nvPr/>
        </p:nvSpPr>
        <p:spPr bwMode="auto">
          <a:xfrm rot="406116">
            <a:off x="1913059" y="1267851"/>
            <a:ext cx="4967287" cy="1606550"/>
          </a:xfrm>
          <a:prstGeom prst="rect">
            <a:avLst/>
          </a:prstGeom>
        </p:spPr>
        <p:txBody>
          <a:bodyPr wrap="none" fromWordArt="1">
            <a:prstTxWarp prst="textSlantUp">
              <a:avLst>
                <a:gd name="adj" fmla="val 42505"/>
              </a:avLst>
            </a:prstTxWarp>
          </a:bodyPr>
          <a:lstStyle/>
          <a:p>
            <a:pPr algn="ctr">
              <a:buFontTx/>
              <a:buNone/>
            </a:pPr>
            <a:r>
              <a:rPr lang="zh-CN" altLang="en-US" sz="4800" b="1" kern="10" dirty="0">
                <a:ln w="9525">
                  <a:solidFill>
                    <a:srgbClr val="CC99FF"/>
                  </a:solidFill>
                  <a:round/>
                  <a:headEnd/>
                  <a:tailEnd/>
                </a:ln>
                <a:solidFill>
                  <a:srgbClr val="FFCC00"/>
                </a:solidFill>
                <a:effectLst>
                  <a:outerShdw dist="53882" dir="2700000" algn="ctr" rotWithShape="0">
                    <a:srgbClr val="9999FF">
                      <a:alpha val="80000"/>
                    </a:srgbClr>
                  </a:outerShdw>
                </a:effectLst>
                <a:latin typeface="华文行楷"/>
                <a:ea typeface="华文行楷"/>
              </a:rPr>
              <a:t>形状记忆合金</a:t>
            </a:r>
          </a:p>
        </p:txBody>
      </p:sp>
      <p:pic>
        <p:nvPicPr>
          <p:cNvPr id="31748" name="Picture 4" descr="pic_2178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636838"/>
            <a:ext cx="9144000" cy="36718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447800" y="1066800"/>
            <a:ext cx="7086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0000FF"/>
                </a:solidFill>
                <a:effectLst>
                  <a:outerShdw blurRad="38100" dist="38100" dir="2700000" algn="tl">
                    <a:srgbClr val="C0C0C0"/>
                  </a:outerShdw>
                </a:effectLst>
                <a:latin typeface="华文中宋" pitchFamily="2" charset="-122"/>
                <a:ea typeface="华文中宋" pitchFamily="2" charset="-122"/>
              </a:rPr>
              <a:t>合金与组成它们的金属的性质比较</a:t>
            </a:r>
          </a:p>
        </p:txBody>
      </p:sp>
      <p:sp>
        <p:nvSpPr>
          <p:cNvPr id="24579" name="WordArt 3"/>
          <p:cNvSpPr>
            <a:spLocks noChangeArrowheads="1" noChangeShapeType="1" noTextEdit="1"/>
          </p:cNvSpPr>
          <p:nvPr/>
        </p:nvSpPr>
        <p:spPr bwMode="auto">
          <a:xfrm>
            <a:off x="457200" y="0"/>
            <a:ext cx="2286000" cy="990600"/>
          </a:xfrm>
          <a:prstGeom prst="rect">
            <a:avLst/>
          </a:prstGeom>
          <a:extLst>
            <a:ext uri="{AF507438-7753-43E0-B8FC-AC1667EBCBE1}">
              <a14:hiddenEffects xmlns:a14="http://schemas.microsoft.com/office/drawing/2010/main">
                <a:effectLst/>
              </a14:hiddenEffects>
            </a:ext>
          </a:extLst>
        </p:spPr>
        <p:txBody>
          <a:bodyPr wrap="none" fromWordArt="1">
            <a:prstTxWarp prst="textDeflate">
              <a:avLst>
                <a:gd name="adj" fmla="val 26227"/>
              </a:avLst>
            </a:prstTxWarp>
          </a:bodyPr>
          <a:lstStyle/>
          <a:p>
            <a:pPr algn="ctr"/>
            <a:r>
              <a:rPr lang="zh-CN" altLang="en-US" sz="3600" b="1" kern="10">
                <a:ln w="9525">
                  <a:solidFill>
                    <a:srgbClr val="000000"/>
                  </a:solidFill>
                  <a:round/>
                  <a:headEnd/>
                  <a:tailEnd/>
                </a:ln>
                <a:solidFill>
                  <a:srgbClr val="000000"/>
                </a:solidFill>
                <a:latin typeface="宋体"/>
                <a:ea typeface="宋体"/>
              </a:rPr>
              <a:t>实验与探究</a:t>
            </a:r>
          </a:p>
        </p:txBody>
      </p:sp>
      <p:pic>
        <p:nvPicPr>
          <p:cNvPr id="24580" name="实验与探究1.MPG">
            <a:hlinkClick r:id="" action="ppaction://media"/>
          </p:cNvPr>
          <p:cNvPicPr>
            <a:picLocks noRot="1" noChangeAspect="1" noChangeArrowheads="1"/>
          </p:cNvPicPr>
          <p:nvPr>
            <a:videoFile r:link="rId1"/>
          </p:nvPr>
        </p:nvPicPr>
        <p:blipFill>
          <a:blip r:embed="rId3">
            <a:extLst>
              <a:ext uri="{28A0092B-C50C-407E-A947-70E740481C1C}">
                <a14:useLocalDpi xmlns:a14="http://schemas.microsoft.com/office/drawing/2010/main" val="0"/>
              </a:ext>
            </a:extLst>
          </a:blip>
          <a:srcRect/>
          <a:stretch>
            <a:fillRect/>
          </a:stretch>
        </p:blipFill>
        <p:spPr bwMode="auto">
          <a:xfrm>
            <a:off x="0" y="1676400"/>
            <a:ext cx="9144000" cy="5181600"/>
          </a:xfrm>
          <a:prstGeom prst="rect">
            <a:avLst/>
          </a:prstGeom>
          <a:noFill/>
          <a:extLst>
            <a:ext uri="{909E8E84-426E-40DD-AFC4-6F175D3DCCD1}">
              <a14:hiddenFill xmlns:a14="http://schemas.microsoft.com/office/drawing/2010/main">
                <a:solidFill>
                  <a:srgbClr val="FFFFFF"/>
                </a:solidFill>
              </a14:hiddenFill>
            </a:ext>
          </a:extLst>
        </p:spPr>
      </p:pic>
      <p:pic>
        <p:nvPicPr>
          <p:cNvPr id="24581" name="Picture 5" descr="花边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52400" y="914400"/>
            <a:ext cx="86375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4580"/>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24580"/>
                                        </p:tgtEl>
                                      </p:cBhvr>
                                    </p:cmd>
                                  </p:childTnLst>
                                </p:cTn>
                              </p:par>
                            </p:childTnLst>
                          </p:cTn>
                        </p:par>
                      </p:childTnLst>
                    </p:cTn>
                  </p:par>
                </p:childTnLst>
              </p:cTn>
              <p:nextCondLst>
                <p:cond evt="onClick" delay="0">
                  <p:tgtEl>
                    <p:spTgt spid="24580"/>
                  </p:tgtEl>
                </p:cond>
              </p:nextCondLst>
            </p:seq>
            <p:video>
              <p:cMediaNode>
                <p:cTn id="7" fill="hold" display="0">
                  <p:stCondLst>
                    <p:cond delay="indefinite"/>
                  </p:stCondLst>
                  <p:endCondLst>
                    <p:cond evt="onNext" delay="0">
                      <p:tgtEl>
                        <p:sldTgt/>
                      </p:tgtEl>
                    </p:cond>
                    <p:cond evt="onPrev" delay="0">
                      <p:tgtEl>
                        <p:sldTgt/>
                      </p:tgtEl>
                    </p:cond>
                  </p:endCondLst>
                </p:cTn>
                <p:tgtEl>
                  <p:spTgt spid="24580"/>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52400" y="990600"/>
            <a:ext cx="91440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000" b="1" dirty="0">
                <a:solidFill>
                  <a:srgbClr val="FF0000"/>
                </a:solidFill>
                <a:effectLst>
                  <a:outerShdw blurRad="38100" dist="38100" dir="2700000" algn="tl">
                    <a:srgbClr val="C0C0C0"/>
                  </a:outerShdw>
                </a:effectLst>
                <a:latin typeface="华文中宋" pitchFamily="2" charset="-122"/>
                <a:ea typeface="华文中宋" pitchFamily="2" charset="-122"/>
              </a:rPr>
              <a:t>阅读课本</a:t>
            </a:r>
            <a:r>
              <a:rPr lang="en-US" altLang="zh-CN" sz="3000" b="1" dirty="0">
                <a:solidFill>
                  <a:srgbClr val="FF0000"/>
                </a:solidFill>
                <a:effectLst>
                  <a:outerShdw blurRad="38100" dist="38100" dir="2700000" algn="tl">
                    <a:srgbClr val="C0C0C0"/>
                  </a:outerShdw>
                </a:effectLst>
                <a:latin typeface="华文中宋" pitchFamily="2" charset="-122"/>
                <a:ea typeface="华文中宋" pitchFamily="2" charset="-122"/>
              </a:rPr>
              <a:t>P4</a:t>
            </a:r>
            <a:r>
              <a:rPr lang="en-US" altLang="zh-CN" sz="3000" b="1" dirty="0">
                <a:solidFill>
                  <a:srgbClr val="FF0000"/>
                </a:solidFill>
                <a:effectLst>
                  <a:outerShdw blurRad="38100" dist="38100" dir="2700000" algn="tl">
                    <a:srgbClr val="C0C0C0"/>
                  </a:outerShdw>
                </a:effectLst>
                <a:latin typeface="Times New Roman" pitchFamily="18" charset="0"/>
                <a:ea typeface="华文中宋" pitchFamily="2" charset="-122"/>
              </a:rPr>
              <a:t>~5</a:t>
            </a:r>
            <a:r>
              <a:rPr lang="zh-CN" altLang="en-US" sz="3000" b="1" dirty="0">
                <a:solidFill>
                  <a:srgbClr val="FF0000"/>
                </a:solidFill>
                <a:effectLst>
                  <a:outerShdw blurRad="38100" dist="38100" dir="2700000" algn="tl">
                    <a:srgbClr val="C0C0C0"/>
                  </a:outerShdw>
                </a:effectLst>
                <a:latin typeface="Times New Roman" pitchFamily="18" charset="0"/>
                <a:ea typeface="华文中宋" pitchFamily="2" charset="-122"/>
              </a:rPr>
              <a:t>页</a:t>
            </a:r>
            <a:r>
              <a:rPr lang="zh-CN" altLang="en-US" sz="3000" b="1" dirty="0">
                <a:solidFill>
                  <a:srgbClr val="FF0000"/>
                </a:solidFill>
                <a:effectLst>
                  <a:outerShdw blurRad="38100" dist="38100" dir="2700000" algn="tl">
                    <a:srgbClr val="C0C0C0"/>
                  </a:outerShdw>
                </a:effectLst>
                <a:latin typeface="华文中宋" pitchFamily="2" charset="-122"/>
                <a:ea typeface="华文中宋" pitchFamily="2" charset="-122"/>
              </a:rPr>
              <a:t>合金的内容，思考并回答下列问题。</a:t>
            </a:r>
          </a:p>
        </p:txBody>
      </p:sp>
      <p:pic>
        <p:nvPicPr>
          <p:cNvPr id="23555"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267791">
            <a:off x="7620000" y="152400"/>
            <a:ext cx="533400" cy="866775"/>
          </a:xfrm>
          <a:prstGeom prst="rect">
            <a:avLst/>
          </a:prstGeom>
          <a:noFill/>
          <a:extLst>
            <a:ext uri="{909E8E84-426E-40DD-AFC4-6F175D3DCCD1}">
              <a14:hiddenFill xmlns:a14="http://schemas.microsoft.com/office/drawing/2010/main">
                <a:solidFill>
                  <a:srgbClr val="FFFFFF"/>
                </a:solidFill>
              </a14:hiddenFill>
            </a:ext>
          </a:extLst>
        </p:spPr>
      </p:pic>
      <p:sp>
        <p:nvSpPr>
          <p:cNvPr id="23556" name="WordArt 4"/>
          <p:cNvSpPr>
            <a:spLocks noChangeArrowheads="1" noChangeShapeType="1" noTextEdit="1"/>
          </p:cNvSpPr>
          <p:nvPr/>
        </p:nvSpPr>
        <p:spPr bwMode="auto">
          <a:xfrm>
            <a:off x="535707" y="410394"/>
            <a:ext cx="3024336" cy="540296"/>
          </a:xfrm>
          <a:prstGeom prst="rect">
            <a:avLst/>
          </a:prstGeom>
        </p:spPr>
        <p:txBody>
          <a:bodyPr wrap="none" fromWordArt="1">
            <a:prstTxWarp prst="textPlain">
              <a:avLst>
                <a:gd name="adj" fmla="val 50000"/>
              </a:avLst>
            </a:prstTxWarp>
          </a:bodyPr>
          <a:lstStyle/>
          <a:p>
            <a:pPr algn="ctr"/>
            <a:r>
              <a:rPr lang="zh-CN" altLang="en-US" sz="6000" b="1"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阅读与思考</a:t>
            </a:r>
          </a:p>
        </p:txBody>
      </p:sp>
      <p:sp>
        <p:nvSpPr>
          <p:cNvPr id="23557" name="Text Box 5"/>
          <p:cNvSpPr txBox="1">
            <a:spLocks noChangeArrowheads="1"/>
          </p:cNvSpPr>
          <p:nvPr/>
        </p:nvSpPr>
        <p:spPr bwMode="auto">
          <a:xfrm>
            <a:off x="228600" y="1524000"/>
            <a:ext cx="8610600" cy="497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pPr>
            <a:r>
              <a:rPr lang="en-US" altLang="zh-CN" b="1" dirty="0">
                <a:solidFill>
                  <a:srgbClr val="3333FF"/>
                </a:solidFill>
              </a:rPr>
              <a:t>1</a:t>
            </a:r>
            <a:r>
              <a:rPr lang="zh-CN" altLang="en-US" b="1" dirty="0">
                <a:solidFill>
                  <a:srgbClr val="3333FF"/>
                </a:solidFill>
              </a:rPr>
              <a:t>、目前世界上使用最多的金属材料是</a:t>
            </a:r>
            <a:r>
              <a:rPr lang="en-US" altLang="zh-CN" b="1" dirty="0">
                <a:solidFill>
                  <a:srgbClr val="3333FF"/>
                </a:solidFill>
              </a:rPr>
              <a:t>_____</a:t>
            </a:r>
            <a:r>
              <a:rPr lang="zh-CN" altLang="en-US" b="1" dirty="0">
                <a:solidFill>
                  <a:srgbClr val="3333FF"/>
                </a:solidFill>
              </a:rPr>
              <a:t>。生铁和钢都是</a:t>
            </a:r>
            <a:r>
              <a:rPr lang="en-US" altLang="zh-CN" b="1" dirty="0">
                <a:solidFill>
                  <a:srgbClr val="3333FF"/>
                </a:solidFill>
              </a:rPr>
              <a:t>__</a:t>
            </a:r>
            <a:r>
              <a:rPr lang="zh-CN" altLang="en-US" b="1" dirty="0">
                <a:solidFill>
                  <a:srgbClr val="3333FF"/>
                </a:solidFill>
              </a:rPr>
              <a:t>的合金，可根据含碳量的不同将它们区分开，含碳量较多的是</a:t>
            </a:r>
            <a:r>
              <a:rPr lang="en-US" altLang="zh-CN" b="1" dirty="0">
                <a:solidFill>
                  <a:srgbClr val="3333FF"/>
                </a:solidFill>
              </a:rPr>
              <a:t>_____</a:t>
            </a:r>
            <a:r>
              <a:rPr lang="zh-CN" altLang="en-US" b="1" dirty="0">
                <a:solidFill>
                  <a:srgbClr val="3333FF"/>
                </a:solidFill>
              </a:rPr>
              <a:t>，</a:t>
            </a:r>
            <a:r>
              <a:rPr lang="en-US" altLang="zh-CN" b="1" dirty="0">
                <a:solidFill>
                  <a:srgbClr val="3333FF"/>
                </a:solidFill>
              </a:rPr>
              <a:t>_____</a:t>
            </a:r>
            <a:r>
              <a:rPr lang="zh-CN" altLang="en-US" b="1" dirty="0">
                <a:solidFill>
                  <a:srgbClr val="3333FF"/>
                </a:solidFill>
              </a:rPr>
              <a:t>的含碳量较少，生铁和钢都属于</a:t>
            </a:r>
            <a:r>
              <a:rPr lang="en-US" altLang="zh-CN" b="1" dirty="0">
                <a:solidFill>
                  <a:srgbClr val="3333FF"/>
                </a:solidFill>
              </a:rPr>
              <a:t>___________</a:t>
            </a:r>
            <a:r>
              <a:rPr lang="zh-CN" altLang="en-US" b="1" dirty="0">
                <a:solidFill>
                  <a:srgbClr val="3333FF"/>
                </a:solidFill>
              </a:rPr>
              <a:t>（填</a:t>
            </a:r>
            <a:r>
              <a:rPr lang="zh-CN" altLang="en-US" b="1" dirty="0">
                <a:solidFill>
                  <a:srgbClr val="3333FF"/>
                </a:solidFill>
                <a:latin typeface="宋体"/>
              </a:rPr>
              <a:t>“</a:t>
            </a:r>
            <a:r>
              <a:rPr lang="zh-CN" altLang="en-US" b="1" dirty="0">
                <a:solidFill>
                  <a:srgbClr val="3333FF"/>
                </a:solidFill>
              </a:rPr>
              <a:t>纯净物或混合物</a:t>
            </a:r>
            <a:r>
              <a:rPr lang="zh-CN" altLang="en-US" b="1" dirty="0">
                <a:solidFill>
                  <a:srgbClr val="3333FF"/>
                </a:solidFill>
                <a:latin typeface="宋体"/>
              </a:rPr>
              <a:t>”</a:t>
            </a:r>
            <a:r>
              <a:rPr lang="zh-CN" altLang="en-US" b="1" dirty="0">
                <a:solidFill>
                  <a:srgbClr val="3333FF"/>
                </a:solidFill>
              </a:rPr>
              <a:t>）。  </a:t>
            </a:r>
          </a:p>
          <a:p>
            <a:pPr>
              <a:lnSpc>
                <a:spcPct val="110000"/>
              </a:lnSpc>
            </a:pPr>
            <a:r>
              <a:rPr lang="en-US" altLang="zh-CN" b="1" dirty="0">
                <a:solidFill>
                  <a:srgbClr val="3333FF"/>
                </a:solidFill>
              </a:rPr>
              <a:t>2</a:t>
            </a:r>
            <a:r>
              <a:rPr lang="zh-CN" altLang="en-US" b="1" dirty="0">
                <a:solidFill>
                  <a:srgbClr val="3333FF"/>
                </a:solidFill>
              </a:rPr>
              <a:t>、如果在金属中加热熔合某些</a:t>
            </a:r>
            <a:r>
              <a:rPr lang="en-US" altLang="zh-CN" b="1" dirty="0">
                <a:solidFill>
                  <a:srgbClr val="3333FF"/>
                </a:solidFill>
              </a:rPr>
              <a:t>______</a:t>
            </a:r>
            <a:r>
              <a:rPr lang="zh-CN" altLang="en-US" b="1" dirty="0">
                <a:solidFill>
                  <a:srgbClr val="3333FF"/>
                </a:solidFill>
              </a:rPr>
              <a:t>或</a:t>
            </a:r>
            <a:r>
              <a:rPr lang="en-US" altLang="zh-CN" b="1" dirty="0">
                <a:solidFill>
                  <a:srgbClr val="3333FF"/>
                </a:solidFill>
              </a:rPr>
              <a:t>__________</a:t>
            </a:r>
            <a:r>
              <a:rPr lang="zh-CN" altLang="en-US" b="1" dirty="0">
                <a:solidFill>
                  <a:srgbClr val="3333FF"/>
                </a:solidFill>
              </a:rPr>
              <a:t>，就可以制得具有金属特征的物质，即</a:t>
            </a:r>
            <a:r>
              <a:rPr lang="zh-CN" altLang="en-US" sz="2800" b="1" dirty="0">
                <a:solidFill>
                  <a:srgbClr val="3333FF"/>
                </a:solidFill>
                <a:effectLst>
                  <a:outerShdw blurRad="38100" dist="38100" dir="2700000" algn="tl">
                    <a:srgbClr val="C0C0C0"/>
                  </a:outerShdw>
                </a:effectLst>
              </a:rPr>
              <a:t>合金</a:t>
            </a:r>
            <a:r>
              <a:rPr lang="zh-CN" altLang="en-US" b="1" dirty="0">
                <a:solidFill>
                  <a:srgbClr val="3333FF"/>
                </a:solidFill>
              </a:rPr>
              <a:t>。</a:t>
            </a:r>
          </a:p>
          <a:p>
            <a:pPr>
              <a:lnSpc>
                <a:spcPct val="110000"/>
              </a:lnSpc>
            </a:pPr>
            <a:r>
              <a:rPr lang="en-US" altLang="zh-CN" b="1" dirty="0">
                <a:solidFill>
                  <a:srgbClr val="3333FF"/>
                </a:solidFill>
              </a:rPr>
              <a:t>3</a:t>
            </a:r>
            <a:r>
              <a:rPr lang="zh-CN" altLang="en-US" b="1" dirty="0">
                <a:solidFill>
                  <a:srgbClr val="3333FF"/>
                </a:solidFill>
              </a:rPr>
              <a:t>、纯铁较</a:t>
            </a:r>
            <a:r>
              <a:rPr lang="en-US" altLang="zh-CN" b="1" dirty="0">
                <a:solidFill>
                  <a:srgbClr val="3333FF"/>
                </a:solidFill>
              </a:rPr>
              <a:t>____</a:t>
            </a:r>
            <a:r>
              <a:rPr lang="zh-CN" altLang="en-US" b="1" dirty="0">
                <a:solidFill>
                  <a:srgbClr val="3333FF"/>
                </a:solidFill>
              </a:rPr>
              <a:t>，而生铁比纯铁</a:t>
            </a:r>
            <a:r>
              <a:rPr lang="en-US" altLang="zh-CN" b="1" dirty="0">
                <a:solidFill>
                  <a:srgbClr val="3333FF"/>
                </a:solidFill>
              </a:rPr>
              <a:t>___</a:t>
            </a:r>
            <a:r>
              <a:rPr lang="zh-CN" altLang="en-US" b="1" dirty="0">
                <a:solidFill>
                  <a:srgbClr val="3333FF"/>
                </a:solidFill>
              </a:rPr>
              <a:t>； 不锈钢不仅比纯铁</a:t>
            </a:r>
            <a:r>
              <a:rPr lang="en-US" altLang="zh-CN" b="1" dirty="0">
                <a:solidFill>
                  <a:srgbClr val="3333FF"/>
                </a:solidFill>
              </a:rPr>
              <a:t>___</a:t>
            </a:r>
            <a:r>
              <a:rPr lang="zh-CN" altLang="en-US" b="1" dirty="0">
                <a:solidFill>
                  <a:srgbClr val="3333FF"/>
                </a:solidFill>
              </a:rPr>
              <a:t>，而且其</a:t>
            </a:r>
            <a:r>
              <a:rPr lang="en-US" altLang="zh-CN" b="1" dirty="0">
                <a:solidFill>
                  <a:srgbClr val="3333FF"/>
                </a:solidFill>
              </a:rPr>
              <a:t>_________</a:t>
            </a:r>
            <a:r>
              <a:rPr lang="zh-CN" altLang="en-US" b="1" dirty="0">
                <a:solidFill>
                  <a:srgbClr val="3333FF"/>
                </a:solidFill>
              </a:rPr>
              <a:t>性能也比纯铁好得多。因此，在日常生活、工农业生产和科学研究中，大量使用的常常不是</a:t>
            </a:r>
            <a:r>
              <a:rPr lang="en-US" altLang="zh-CN" b="1" dirty="0">
                <a:solidFill>
                  <a:srgbClr val="3333FF"/>
                </a:solidFill>
              </a:rPr>
              <a:t>________</a:t>
            </a:r>
            <a:r>
              <a:rPr lang="zh-CN" altLang="en-US" b="1" dirty="0">
                <a:solidFill>
                  <a:srgbClr val="3333FF"/>
                </a:solidFill>
              </a:rPr>
              <a:t>，而是它们的</a:t>
            </a:r>
            <a:r>
              <a:rPr lang="en-US" altLang="zh-CN" b="1" dirty="0">
                <a:solidFill>
                  <a:srgbClr val="3333FF"/>
                </a:solidFill>
              </a:rPr>
              <a:t>_______</a:t>
            </a:r>
            <a:r>
              <a:rPr lang="zh-CN" altLang="en-US" b="1" dirty="0">
                <a:solidFill>
                  <a:srgbClr val="3333FF"/>
                </a:solidFill>
              </a:rPr>
              <a:t>。 </a:t>
            </a:r>
          </a:p>
          <a:p>
            <a:pPr>
              <a:lnSpc>
                <a:spcPct val="110000"/>
              </a:lnSpc>
            </a:pPr>
            <a:r>
              <a:rPr lang="en-US" altLang="zh-CN" b="1" dirty="0">
                <a:solidFill>
                  <a:srgbClr val="3333FF"/>
                </a:solidFill>
              </a:rPr>
              <a:t>4</a:t>
            </a:r>
            <a:r>
              <a:rPr lang="zh-CN" altLang="en-US" b="1" dirty="0">
                <a:solidFill>
                  <a:srgbClr val="3333FF"/>
                </a:solidFill>
              </a:rPr>
              <a:t>、尽管目前已经制得的纯金属只有</a:t>
            </a:r>
            <a:r>
              <a:rPr lang="en-US" altLang="zh-CN" b="1" dirty="0">
                <a:solidFill>
                  <a:srgbClr val="3333FF"/>
                </a:solidFill>
              </a:rPr>
              <a:t>___</a:t>
            </a:r>
            <a:r>
              <a:rPr lang="zh-CN" altLang="en-US" b="1" dirty="0">
                <a:solidFill>
                  <a:srgbClr val="3333FF"/>
                </a:solidFill>
              </a:rPr>
              <a:t>多种，但由这些纯金属按一定组成和质量比制得的合金已达</a:t>
            </a:r>
            <a:r>
              <a:rPr lang="en-US" altLang="zh-CN" b="1" dirty="0">
                <a:solidFill>
                  <a:srgbClr val="3333FF"/>
                </a:solidFill>
              </a:rPr>
              <a:t>______</a:t>
            </a:r>
            <a:r>
              <a:rPr lang="zh-CN" altLang="en-US" b="1" dirty="0">
                <a:solidFill>
                  <a:srgbClr val="3333FF"/>
                </a:solidFill>
              </a:rPr>
              <a:t>种。</a:t>
            </a:r>
          </a:p>
        </p:txBody>
      </p:sp>
      <p:sp>
        <p:nvSpPr>
          <p:cNvPr id="23558" name="Text Box 6"/>
          <p:cNvSpPr txBox="1">
            <a:spLocks noChangeArrowheads="1"/>
          </p:cNvSpPr>
          <p:nvPr/>
        </p:nvSpPr>
        <p:spPr bwMode="auto">
          <a:xfrm>
            <a:off x="5334000" y="1524000"/>
            <a:ext cx="8953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钢铁</a:t>
            </a:r>
          </a:p>
        </p:txBody>
      </p:sp>
      <p:sp>
        <p:nvSpPr>
          <p:cNvPr id="23559" name="Text Box 7"/>
          <p:cNvSpPr txBox="1">
            <a:spLocks noChangeArrowheads="1"/>
          </p:cNvSpPr>
          <p:nvPr/>
        </p:nvSpPr>
        <p:spPr bwMode="auto">
          <a:xfrm>
            <a:off x="8305800" y="1524000"/>
            <a:ext cx="5397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铁</a:t>
            </a:r>
          </a:p>
        </p:txBody>
      </p:sp>
      <p:sp>
        <p:nvSpPr>
          <p:cNvPr id="23560" name="Text Box 8"/>
          <p:cNvSpPr txBox="1">
            <a:spLocks noChangeArrowheads="1"/>
          </p:cNvSpPr>
          <p:nvPr/>
        </p:nvSpPr>
        <p:spPr bwMode="auto">
          <a:xfrm>
            <a:off x="304800" y="2286000"/>
            <a:ext cx="8953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生铁</a:t>
            </a:r>
          </a:p>
        </p:txBody>
      </p:sp>
      <p:sp>
        <p:nvSpPr>
          <p:cNvPr id="23561" name="Text Box 9"/>
          <p:cNvSpPr txBox="1">
            <a:spLocks noChangeArrowheads="1"/>
          </p:cNvSpPr>
          <p:nvPr/>
        </p:nvSpPr>
        <p:spPr bwMode="auto">
          <a:xfrm>
            <a:off x="1600200" y="2286000"/>
            <a:ext cx="5397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钢</a:t>
            </a:r>
          </a:p>
        </p:txBody>
      </p:sp>
      <p:sp>
        <p:nvSpPr>
          <p:cNvPr id="23562" name="Text Box 10"/>
          <p:cNvSpPr txBox="1">
            <a:spLocks noChangeArrowheads="1"/>
          </p:cNvSpPr>
          <p:nvPr/>
        </p:nvSpPr>
        <p:spPr bwMode="auto">
          <a:xfrm>
            <a:off x="6781800" y="2300288"/>
            <a:ext cx="12509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混合物</a:t>
            </a:r>
          </a:p>
        </p:txBody>
      </p:sp>
      <p:sp>
        <p:nvSpPr>
          <p:cNvPr id="23563" name="Text Box 11"/>
          <p:cNvSpPr txBox="1">
            <a:spLocks noChangeArrowheads="1"/>
          </p:cNvSpPr>
          <p:nvPr/>
        </p:nvSpPr>
        <p:spPr bwMode="auto">
          <a:xfrm>
            <a:off x="6019800" y="3124200"/>
            <a:ext cx="12509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非金属</a:t>
            </a:r>
          </a:p>
        </p:txBody>
      </p:sp>
      <p:sp>
        <p:nvSpPr>
          <p:cNvPr id="23564" name="Text Box 12"/>
          <p:cNvSpPr txBox="1">
            <a:spLocks noChangeArrowheads="1"/>
          </p:cNvSpPr>
          <p:nvPr/>
        </p:nvSpPr>
        <p:spPr bwMode="auto">
          <a:xfrm>
            <a:off x="4495800" y="3124200"/>
            <a:ext cx="8953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金属</a:t>
            </a:r>
          </a:p>
        </p:txBody>
      </p:sp>
      <p:sp>
        <p:nvSpPr>
          <p:cNvPr id="23565" name="Text Box 13"/>
          <p:cNvSpPr txBox="1">
            <a:spLocks noChangeArrowheads="1"/>
          </p:cNvSpPr>
          <p:nvPr/>
        </p:nvSpPr>
        <p:spPr bwMode="auto">
          <a:xfrm>
            <a:off x="1752600" y="3962400"/>
            <a:ext cx="5397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软</a:t>
            </a:r>
          </a:p>
        </p:txBody>
      </p:sp>
      <p:sp>
        <p:nvSpPr>
          <p:cNvPr id="23566" name="Text Box 14"/>
          <p:cNvSpPr txBox="1">
            <a:spLocks noChangeArrowheads="1"/>
          </p:cNvSpPr>
          <p:nvPr/>
        </p:nvSpPr>
        <p:spPr bwMode="auto">
          <a:xfrm>
            <a:off x="4495800" y="3976688"/>
            <a:ext cx="5397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硬</a:t>
            </a:r>
          </a:p>
        </p:txBody>
      </p:sp>
      <p:sp>
        <p:nvSpPr>
          <p:cNvPr id="23567" name="Text Box 15"/>
          <p:cNvSpPr txBox="1">
            <a:spLocks noChangeArrowheads="1"/>
          </p:cNvSpPr>
          <p:nvPr/>
        </p:nvSpPr>
        <p:spPr bwMode="auto">
          <a:xfrm>
            <a:off x="7848600" y="3976688"/>
            <a:ext cx="5397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硬</a:t>
            </a:r>
          </a:p>
        </p:txBody>
      </p:sp>
      <p:sp>
        <p:nvSpPr>
          <p:cNvPr id="23568" name="Text Box 16"/>
          <p:cNvSpPr txBox="1">
            <a:spLocks noChangeArrowheads="1"/>
          </p:cNvSpPr>
          <p:nvPr/>
        </p:nvSpPr>
        <p:spPr bwMode="auto">
          <a:xfrm>
            <a:off x="1371600" y="4357688"/>
            <a:ext cx="12509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抗锈蚀</a:t>
            </a:r>
          </a:p>
        </p:txBody>
      </p:sp>
      <p:sp>
        <p:nvSpPr>
          <p:cNvPr id="23569" name="Text Box 17"/>
          <p:cNvSpPr txBox="1">
            <a:spLocks noChangeArrowheads="1"/>
          </p:cNvSpPr>
          <p:nvPr/>
        </p:nvSpPr>
        <p:spPr bwMode="auto">
          <a:xfrm>
            <a:off x="6858000" y="4800600"/>
            <a:ext cx="12509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纯金属</a:t>
            </a:r>
          </a:p>
        </p:txBody>
      </p:sp>
      <p:sp>
        <p:nvSpPr>
          <p:cNvPr id="23570" name="Text Box 18"/>
          <p:cNvSpPr txBox="1">
            <a:spLocks noChangeArrowheads="1"/>
          </p:cNvSpPr>
          <p:nvPr/>
        </p:nvSpPr>
        <p:spPr bwMode="auto">
          <a:xfrm>
            <a:off x="1600200" y="5195888"/>
            <a:ext cx="8953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合金</a:t>
            </a:r>
          </a:p>
        </p:txBody>
      </p:sp>
      <p:sp>
        <p:nvSpPr>
          <p:cNvPr id="23571" name="Text Box 19"/>
          <p:cNvSpPr txBox="1">
            <a:spLocks noChangeArrowheads="1"/>
          </p:cNvSpPr>
          <p:nvPr/>
        </p:nvSpPr>
        <p:spPr bwMode="auto">
          <a:xfrm>
            <a:off x="5057775" y="5576888"/>
            <a:ext cx="6794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solidFill>
                  <a:srgbClr val="FF3300"/>
                </a:solidFill>
                <a:ea typeface="华文楷体" pitchFamily="2" charset="-122"/>
              </a:rPr>
              <a:t>90 </a:t>
            </a:r>
          </a:p>
        </p:txBody>
      </p:sp>
      <p:sp>
        <p:nvSpPr>
          <p:cNvPr id="23572" name="Text Box 20"/>
          <p:cNvSpPr txBox="1">
            <a:spLocks noChangeArrowheads="1"/>
          </p:cNvSpPr>
          <p:nvPr/>
        </p:nvSpPr>
        <p:spPr bwMode="auto">
          <a:xfrm>
            <a:off x="5257800" y="6019800"/>
            <a:ext cx="9937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ea typeface="华文楷体" pitchFamily="2" charset="-122"/>
              </a:rPr>
              <a:t>几千 </a:t>
            </a:r>
          </a:p>
        </p:txBody>
      </p:sp>
      <p:pic>
        <p:nvPicPr>
          <p:cNvPr id="23573" name="Picture 21" descr="pic_51428"/>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315200" y="5984875"/>
            <a:ext cx="1676400" cy="873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3558"/>
                                        </p:tgtEl>
                                        <p:attrNameLst>
                                          <p:attrName>style.visibility</p:attrName>
                                        </p:attrNameLst>
                                      </p:cBhvr>
                                      <p:to>
                                        <p:strVal val="visible"/>
                                      </p:to>
                                    </p:set>
                                    <p:animEffect transition="in" filter="box(in)">
                                      <p:cBhvr>
                                        <p:cTn id="7" dur="500"/>
                                        <p:tgtEl>
                                          <p:spTgt spid="235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3559"/>
                                        </p:tgtEl>
                                        <p:attrNameLst>
                                          <p:attrName>style.visibility</p:attrName>
                                        </p:attrNameLst>
                                      </p:cBhvr>
                                      <p:to>
                                        <p:strVal val="visible"/>
                                      </p:to>
                                    </p:set>
                                    <p:animEffect transition="in" filter="diamond(in)">
                                      <p:cBhvr>
                                        <p:cTn id="12" dur="500"/>
                                        <p:tgtEl>
                                          <p:spTgt spid="2355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23560"/>
                                        </p:tgtEl>
                                        <p:attrNameLst>
                                          <p:attrName>style.visibility</p:attrName>
                                        </p:attrNameLst>
                                      </p:cBhvr>
                                      <p:to>
                                        <p:strVal val="visible"/>
                                      </p:to>
                                    </p:set>
                                    <p:animEffect transition="in" filter="wedge">
                                      <p:cBhvr>
                                        <p:cTn id="17" dur="500"/>
                                        <p:tgtEl>
                                          <p:spTgt spid="235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23561"/>
                                        </p:tgtEl>
                                        <p:attrNameLst>
                                          <p:attrName>style.visibility</p:attrName>
                                        </p:attrNameLst>
                                      </p:cBhvr>
                                      <p:to>
                                        <p:strVal val="visible"/>
                                      </p:to>
                                    </p:set>
                                    <p:animEffect transition="in" filter="wedge">
                                      <p:cBhvr>
                                        <p:cTn id="22" dur="500"/>
                                        <p:tgtEl>
                                          <p:spTgt spid="2356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23562"/>
                                        </p:tgtEl>
                                        <p:attrNameLst>
                                          <p:attrName>style.visibility</p:attrName>
                                        </p:attrNameLst>
                                      </p:cBhvr>
                                      <p:to>
                                        <p:strVal val="visible"/>
                                      </p:to>
                                    </p:set>
                                    <p:animEffect transition="in" filter="wedge">
                                      <p:cBhvr>
                                        <p:cTn id="27" dur="500"/>
                                        <p:tgtEl>
                                          <p:spTgt spid="2356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3564"/>
                                        </p:tgtEl>
                                        <p:attrNameLst>
                                          <p:attrName>style.visibility</p:attrName>
                                        </p:attrNameLst>
                                      </p:cBhvr>
                                      <p:to>
                                        <p:strVal val="visible"/>
                                      </p:to>
                                    </p:set>
                                    <p:animEffect transition="in" filter="box(in)">
                                      <p:cBhvr>
                                        <p:cTn id="32" dur="500"/>
                                        <p:tgtEl>
                                          <p:spTgt spid="2356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3563"/>
                                        </p:tgtEl>
                                        <p:attrNameLst>
                                          <p:attrName>style.visibility</p:attrName>
                                        </p:attrNameLst>
                                      </p:cBhvr>
                                      <p:to>
                                        <p:strVal val="visible"/>
                                      </p:to>
                                    </p:set>
                                    <p:animEffect transition="in" filter="box(in)">
                                      <p:cBhvr>
                                        <p:cTn id="37" dur="500"/>
                                        <p:tgtEl>
                                          <p:spTgt spid="23563"/>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23565"/>
                                        </p:tgtEl>
                                        <p:attrNameLst>
                                          <p:attrName>style.visibility</p:attrName>
                                        </p:attrNameLst>
                                      </p:cBhvr>
                                      <p:to>
                                        <p:strVal val="visible"/>
                                      </p:to>
                                    </p:set>
                                    <p:animEffect transition="in" filter="diamond(in)">
                                      <p:cBhvr>
                                        <p:cTn id="42" dur="500"/>
                                        <p:tgtEl>
                                          <p:spTgt spid="2356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23566"/>
                                        </p:tgtEl>
                                        <p:attrNameLst>
                                          <p:attrName>style.visibility</p:attrName>
                                        </p:attrNameLst>
                                      </p:cBhvr>
                                      <p:to>
                                        <p:strVal val="visible"/>
                                      </p:to>
                                    </p:set>
                                    <p:animEffect transition="in" filter="diamond(in)">
                                      <p:cBhvr>
                                        <p:cTn id="47" dur="500"/>
                                        <p:tgtEl>
                                          <p:spTgt spid="23566"/>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8" presetClass="entr" presetSubtype="16" fill="hold" grpId="0" nodeType="clickEffect">
                                  <p:stCondLst>
                                    <p:cond delay="0"/>
                                  </p:stCondLst>
                                  <p:childTnLst>
                                    <p:set>
                                      <p:cBhvr>
                                        <p:cTn id="51" dur="1" fill="hold">
                                          <p:stCondLst>
                                            <p:cond delay="0"/>
                                          </p:stCondLst>
                                        </p:cTn>
                                        <p:tgtEl>
                                          <p:spTgt spid="23567"/>
                                        </p:tgtEl>
                                        <p:attrNameLst>
                                          <p:attrName>style.visibility</p:attrName>
                                        </p:attrNameLst>
                                      </p:cBhvr>
                                      <p:to>
                                        <p:strVal val="visible"/>
                                      </p:to>
                                    </p:set>
                                    <p:animEffect transition="in" filter="diamond(in)">
                                      <p:cBhvr>
                                        <p:cTn id="52" dur="500"/>
                                        <p:tgtEl>
                                          <p:spTgt spid="23567"/>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3568"/>
                                        </p:tgtEl>
                                        <p:attrNameLst>
                                          <p:attrName>style.visibility</p:attrName>
                                        </p:attrNameLst>
                                      </p:cBhvr>
                                      <p:to>
                                        <p:strVal val="visible"/>
                                      </p:to>
                                    </p:set>
                                    <p:animEffect transition="in" filter="blinds(horizontal)">
                                      <p:cBhvr>
                                        <p:cTn id="57" dur="500"/>
                                        <p:tgtEl>
                                          <p:spTgt spid="23568"/>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23569"/>
                                        </p:tgtEl>
                                        <p:attrNameLst>
                                          <p:attrName>style.visibility</p:attrName>
                                        </p:attrNameLst>
                                      </p:cBhvr>
                                      <p:to>
                                        <p:strVal val="visible"/>
                                      </p:to>
                                    </p:set>
                                    <p:animEffect transition="in" filter="blinds(horizontal)">
                                      <p:cBhvr>
                                        <p:cTn id="62" dur="500"/>
                                        <p:tgtEl>
                                          <p:spTgt spid="23569"/>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23570"/>
                                        </p:tgtEl>
                                        <p:attrNameLst>
                                          <p:attrName>style.visibility</p:attrName>
                                        </p:attrNameLst>
                                      </p:cBhvr>
                                      <p:to>
                                        <p:strVal val="visible"/>
                                      </p:to>
                                    </p:set>
                                    <p:animEffect transition="in" filter="blinds(horizontal)">
                                      <p:cBhvr>
                                        <p:cTn id="67" dur="500"/>
                                        <p:tgtEl>
                                          <p:spTgt spid="23570"/>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3571"/>
                                        </p:tgtEl>
                                        <p:attrNameLst>
                                          <p:attrName>style.visibility</p:attrName>
                                        </p:attrNameLst>
                                      </p:cBhvr>
                                      <p:to>
                                        <p:strVal val="visible"/>
                                      </p:to>
                                    </p:set>
                                  </p:childTnLst>
                                </p:cTn>
                              </p:par>
                            </p:childTnLst>
                          </p:cTn>
                        </p:par>
                      </p:childTnLst>
                    </p:cTn>
                  </p:par>
                  <p:par>
                    <p:cTn id="72" fill="hold" nodeType="clickPar">
                      <p:stCondLst>
                        <p:cond delay="indefinite"/>
                      </p:stCondLst>
                      <p:childTnLst>
                        <p:par>
                          <p:cTn id="73" fill="hold" nodeType="withGroup">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235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p:bldP spid="23559" grpId="0"/>
      <p:bldP spid="23560" grpId="0"/>
      <p:bldP spid="23561" grpId="0"/>
      <p:bldP spid="23562" grpId="0"/>
      <p:bldP spid="23563" grpId="0"/>
      <p:bldP spid="23564" grpId="0"/>
      <p:bldP spid="23565" grpId="0"/>
      <p:bldP spid="23566" grpId="0"/>
      <p:bldP spid="23567" grpId="0"/>
      <p:bldP spid="23568" grpId="0"/>
      <p:bldP spid="23569" grpId="0"/>
      <p:bldP spid="23570" grpId="0"/>
      <p:bldP spid="23571" grpId="0"/>
      <p:bldP spid="2357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1090613" y="1232694"/>
            <a:ext cx="6515100" cy="4862512"/>
            <a:chOff x="984" y="201"/>
            <a:chExt cx="4104" cy="3063"/>
          </a:xfrm>
        </p:grpSpPr>
        <p:sp>
          <p:nvSpPr>
            <p:cNvPr id="3075" name="Text Box 3"/>
            <p:cNvSpPr txBox="1">
              <a:spLocks noChangeArrowheads="1"/>
            </p:cNvSpPr>
            <p:nvPr/>
          </p:nvSpPr>
          <p:spPr bwMode="auto">
            <a:xfrm>
              <a:off x="1867" y="201"/>
              <a:ext cx="1916"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2800" b="1" dirty="0">
                  <a:solidFill>
                    <a:schemeClr val="folHlink"/>
                  </a:solidFill>
                  <a:latin typeface="Times New Roman" pitchFamily="18" charset="0"/>
                </a:rPr>
                <a:t>课题一、金属材料</a:t>
              </a:r>
            </a:p>
          </p:txBody>
        </p:sp>
        <p:sp>
          <p:nvSpPr>
            <p:cNvPr id="3076" name="Text Box 4"/>
            <p:cNvSpPr txBox="1">
              <a:spLocks noChangeArrowheads="1"/>
            </p:cNvSpPr>
            <p:nvPr/>
          </p:nvSpPr>
          <p:spPr bwMode="auto">
            <a:xfrm>
              <a:off x="984" y="528"/>
              <a:ext cx="8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latin typeface="Times New Roman" pitchFamily="18" charset="0"/>
                </a:rPr>
                <a:t>一、金属</a:t>
              </a:r>
            </a:p>
          </p:txBody>
        </p:sp>
        <p:sp>
          <p:nvSpPr>
            <p:cNvPr id="3077" name="Rectangle 5"/>
            <p:cNvSpPr>
              <a:spLocks noChangeArrowheads="1"/>
            </p:cNvSpPr>
            <p:nvPr/>
          </p:nvSpPr>
          <p:spPr bwMode="auto">
            <a:xfrm>
              <a:off x="1248" y="768"/>
              <a:ext cx="3456" cy="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kumimoji="1" lang="en-US" altLang="zh-CN" sz="1800" dirty="0">
                  <a:latin typeface="Times New Roman" pitchFamily="18" charset="0"/>
                </a:rPr>
                <a:t>1</a:t>
              </a:r>
              <a:r>
                <a:rPr kumimoji="1" lang="zh-CN" altLang="en-US" sz="1800" dirty="0">
                  <a:latin typeface="Times New Roman" pitchFamily="18" charset="0"/>
                </a:rPr>
                <a:t>、金属的一些物理性质：</a:t>
              </a:r>
            </a:p>
            <a:p>
              <a:pPr algn="just" eaLnBrk="0" hangingPunct="0"/>
              <a:r>
                <a:rPr kumimoji="1" lang="zh-CN" altLang="en-US" sz="1800" dirty="0">
                  <a:latin typeface="Times New Roman" pitchFamily="18" charset="0"/>
                </a:rPr>
                <a:t>大多数金属为银白色、固体、有光泽、能导电导热、熔沸点高、有延展性</a:t>
              </a:r>
            </a:p>
            <a:p>
              <a:pPr eaLnBrk="0" hangingPunct="0"/>
              <a:endParaRPr kumimoji="1" lang="en-US" altLang="zh-CN" sz="1800" dirty="0">
                <a:latin typeface="Times New Roman" pitchFamily="18" charset="0"/>
              </a:endParaRPr>
            </a:p>
          </p:txBody>
        </p:sp>
        <p:sp>
          <p:nvSpPr>
            <p:cNvPr id="3078" name="Text Box 6"/>
            <p:cNvSpPr txBox="1">
              <a:spLocks noChangeArrowheads="1"/>
            </p:cNvSpPr>
            <p:nvPr/>
          </p:nvSpPr>
          <p:spPr bwMode="auto">
            <a:xfrm>
              <a:off x="984" y="1488"/>
              <a:ext cx="8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a:latin typeface="Times New Roman" pitchFamily="18" charset="0"/>
                </a:rPr>
                <a:t>二、合金</a:t>
              </a:r>
            </a:p>
          </p:txBody>
        </p:sp>
        <p:sp>
          <p:nvSpPr>
            <p:cNvPr id="3079" name="Rectangle 7"/>
            <p:cNvSpPr>
              <a:spLocks noChangeArrowheads="1"/>
            </p:cNvSpPr>
            <p:nvPr/>
          </p:nvSpPr>
          <p:spPr bwMode="auto">
            <a:xfrm>
              <a:off x="1248" y="1296"/>
              <a:ext cx="24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1800">
                  <a:latin typeface="宋体" pitchFamily="2" charset="-122"/>
                </a:rPr>
                <a:t>2</a:t>
              </a:r>
              <a:r>
                <a:rPr kumimoji="1" lang="zh-CN" altLang="en-US" sz="1800">
                  <a:latin typeface="宋体" pitchFamily="2" charset="-122"/>
                </a:rPr>
                <a:t>、考虑物质用途时考虑多种因素</a:t>
              </a:r>
              <a:r>
                <a:rPr kumimoji="1" lang="zh-CN" altLang="en-US" sz="1400">
                  <a:latin typeface="Times New Roman" pitchFamily="18" charset="0"/>
                </a:rPr>
                <a:t> </a:t>
              </a:r>
              <a:endParaRPr kumimoji="1" lang="zh-CN" altLang="en-US">
                <a:latin typeface="Times New Roman" pitchFamily="18" charset="0"/>
              </a:endParaRPr>
            </a:p>
          </p:txBody>
        </p:sp>
        <p:sp>
          <p:nvSpPr>
            <p:cNvPr id="3080" name="Rectangle 8"/>
            <p:cNvSpPr>
              <a:spLocks noChangeArrowheads="1"/>
            </p:cNvSpPr>
            <p:nvPr/>
          </p:nvSpPr>
          <p:spPr bwMode="auto">
            <a:xfrm>
              <a:off x="1248" y="1680"/>
              <a:ext cx="3600"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1800">
                  <a:latin typeface="宋体" pitchFamily="2" charset="-122"/>
                </a:rPr>
                <a:t>1</a:t>
              </a:r>
              <a:r>
                <a:rPr kumimoji="1" lang="zh-CN" altLang="en-US" sz="1800">
                  <a:latin typeface="宋体" pitchFamily="2" charset="-122"/>
                </a:rPr>
                <a:t>、在金属中加热熔合某些金属或非金属，就可以制得</a:t>
              </a:r>
              <a:r>
                <a:rPr kumimoji="1" lang="zh-CN" altLang="en-US" sz="1800">
                  <a:solidFill>
                    <a:schemeClr val="hlink"/>
                  </a:solidFill>
                  <a:latin typeface="宋体" pitchFamily="2" charset="-122"/>
                </a:rPr>
                <a:t>合金</a:t>
              </a:r>
              <a:r>
                <a:rPr kumimoji="1" lang="zh-CN" altLang="en-US" sz="1800">
                  <a:latin typeface="Times New Roman" pitchFamily="18" charset="0"/>
                </a:rPr>
                <a:t> </a:t>
              </a:r>
            </a:p>
          </p:txBody>
        </p:sp>
        <p:sp>
          <p:nvSpPr>
            <p:cNvPr id="3081" name="Rectangle 9"/>
            <p:cNvSpPr>
              <a:spLocks noChangeArrowheads="1"/>
            </p:cNvSpPr>
            <p:nvPr/>
          </p:nvSpPr>
          <p:spPr bwMode="auto">
            <a:xfrm>
              <a:off x="1248" y="2016"/>
              <a:ext cx="340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1800">
                  <a:latin typeface="宋体" pitchFamily="2" charset="-122"/>
                </a:rPr>
                <a:t>2</a:t>
              </a:r>
              <a:r>
                <a:rPr kumimoji="1" lang="zh-CN" altLang="en-US" sz="1800">
                  <a:latin typeface="宋体" pitchFamily="2" charset="-122"/>
                </a:rPr>
                <a:t>、合金的</a:t>
              </a:r>
              <a:r>
                <a:rPr kumimoji="1" lang="zh-CN" altLang="en-US" sz="1800">
                  <a:solidFill>
                    <a:schemeClr val="hlink"/>
                  </a:solidFill>
                  <a:latin typeface="宋体" pitchFamily="2" charset="-122"/>
                </a:rPr>
                <a:t>强度和硬度</a:t>
              </a:r>
              <a:r>
                <a:rPr kumimoji="1" lang="zh-CN" altLang="en-US" sz="1800">
                  <a:latin typeface="宋体" pitchFamily="2" charset="-122"/>
                </a:rPr>
                <a:t>一般比组成它们的纯金属更高，</a:t>
              </a:r>
              <a:r>
                <a:rPr kumimoji="1" lang="zh-CN" altLang="en-US" sz="1800">
                  <a:solidFill>
                    <a:schemeClr val="hlink"/>
                  </a:solidFill>
                  <a:latin typeface="宋体" pitchFamily="2" charset="-122"/>
                </a:rPr>
                <a:t>抗腐蚀</a:t>
              </a:r>
              <a:r>
                <a:rPr kumimoji="1" lang="zh-CN" altLang="en-US" sz="1800">
                  <a:latin typeface="宋体" pitchFamily="2" charset="-122"/>
                </a:rPr>
                <a:t>性能也更好</a:t>
              </a:r>
              <a:r>
                <a:rPr kumimoji="1" lang="zh-CN" altLang="en-US" sz="1800">
                  <a:latin typeface="Times New Roman" pitchFamily="18" charset="0"/>
                </a:rPr>
                <a:t> </a:t>
              </a:r>
            </a:p>
          </p:txBody>
        </p:sp>
        <p:sp>
          <p:nvSpPr>
            <p:cNvPr id="3082" name="Text Box 10"/>
            <p:cNvSpPr txBox="1">
              <a:spLocks noChangeArrowheads="1"/>
            </p:cNvSpPr>
            <p:nvPr/>
          </p:nvSpPr>
          <p:spPr bwMode="auto">
            <a:xfrm>
              <a:off x="1200" y="2544"/>
              <a:ext cx="51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kumimoji="1" lang="zh-CN" altLang="en-US" sz="1800" b="1">
                  <a:latin typeface="Times New Roman" pitchFamily="18" charset="0"/>
                </a:rPr>
                <a:t>纯铁</a:t>
              </a:r>
            </a:p>
          </p:txBody>
        </p:sp>
        <p:sp>
          <p:nvSpPr>
            <p:cNvPr id="3083" name="Line 11"/>
            <p:cNvSpPr>
              <a:spLocks noChangeShapeType="1"/>
            </p:cNvSpPr>
            <p:nvPr/>
          </p:nvSpPr>
          <p:spPr bwMode="auto">
            <a:xfrm>
              <a:off x="1584" y="2688"/>
              <a:ext cx="43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84" name="Text Box 12"/>
            <p:cNvSpPr txBox="1">
              <a:spLocks noChangeArrowheads="1"/>
            </p:cNvSpPr>
            <p:nvPr/>
          </p:nvSpPr>
          <p:spPr bwMode="auto">
            <a:xfrm>
              <a:off x="1920" y="2544"/>
              <a:ext cx="77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kumimoji="1" lang="zh-CN" altLang="en-US" sz="1800" b="1">
                  <a:latin typeface="Times New Roman" pitchFamily="18" charset="0"/>
                </a:rPr>
                <a:t>铁的合金</a:t>
              </a:r>
            </a:p>
          </p:txBody>
        </p:sp>
        <p:sp>
          <p:nvSpPr>
            <p:cNvPr id="3085" name="AutoShape 13"/>
            <p:cNvSpPr>
              <a:spLocks/>
            </p:cNvSpPr>
            <p:nvPr/>
          </p:nvSpPr>
          <p:spPr bwMode="auto">
            <a:xfrm>
              <a:off x="2688" y="2352"/>
              <a:ext cx="192" cy="624"/>
            </a:xfrm>
            <a:prstGeom prst="leftBrace">
              <a:avLst>
                <a:gd name="adj1" fmla="val 27083"/>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86" name="Text Box 14"/>
            <p:cNvSpPr txBox="1">
              <a:spLocks noChangeArrowheads="1"/>
            </p:cNvSpPr>
            <p:nvPr/>
          </p:nvSpPr>
          <p:spPr bwMode="auto">
            <a:xfrm>
              <a:off x="2832" y="2217"/>
              <a:ext cx="48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kumimoji="1" lang="zh-CN" altLang="en-US" sz="1800" b="1">
                  <a:latin typeface="Times New Roman" pitchFamily="18" charset="0"/>
                </a:rPr>
                <a:t>生铁</a:t>
              </a:r>
            </a:p>
          </p:txBody>
        </p:sp>
        <p:sp>
          <p:nvSpPr>
            <p:cNvPr id="3087" name="Text Box 15"/>
            <p:cNvSpPr txBox="1">
              <a:spLocks noChangeArrowheads="1"/>
            </p:cNvSpPr>
            <p:nvPr/>
          </p:nvSpPr>
          <p:spPr bwMode="auto">
            <a:xfrm>
              <a:off x="2832" y="2832"/>
              <a:ext cx="26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800" b="1">
                  <a:latin typeface="Times New Roman" pitchFamily="18" charset="0"/>
                </a:rPr>
                <a:t>钢</a:t>
              </a:r>
            </a:p>
          </p:txBody>
        </p:sp>
        <p:sp>
          <p:nvSpPr>
            <p:cNvPr id="3088" name="Text Box 16"/>
            <p:cNvSpPr txBox="1">
              <a:spLocks noChangeArrowheads="1"/>
            </p:cNvSpPr>
            <p:nvPr/>
          </p:nvSpPr>
          <p:spPr bwMode="auto">
            <a:xfrm>
              <a:off x="1718" y="2688"/>
              <a:ext cx="116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kumimoji="1" lang="zh-CN" altLang="en-US" sz="1800">
                  <a:latin typeface="Times New Roman" pitchFamily="18" charset="0"/>
                </a:rPr>
                <a:t>（含碳量不同）</a:t>
              </a:r>
            </a:p>
          </p:txBody>
        </p:sp>
        <p:sp>
          <p:nvSpPr>
            <p:cNvPr id="3089" name="Rectangle 17"/>
            <p:cNvSpPr>
              <a:spLocks noChangeArrowheads="1"/>
            </p:cNvSpPr>
            <p:nvPr/>
          </p:nvSpPr>
          <p:spPr bwMode="auto">
            <a:xfrm>
              <a:off x="3120" y="2265"/>
              <a:ext cx="19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1800">
                  <a:latin typeface="宋体" pitchFamily="2" charset="-122"/>
                </a:rPr>
                <a:t>（</a:t>
              </a:r>
              <a:r>
                <a:rPr kumimoji="1" lang="en-US" altLang="zh-CN" sz="1800">
                  <a:latin typeface="Times New Roman" pitchFamily="18" charset="0"/>
                </a:rPr>
                <a:t>2%~4.3%</a:t>
              </a:r>
              <a:r>
                <a:rPr kumimoji="1" lang="zh-CN" altLang="en-US" sz="1800">
                  <a:latin typeface="宋体" pitchFamily="2" charset="-122"/>
                </a:rPr>
                <a:t>）硬度比纯铁硬</a:t>
              </a:r>
              <a:r>
                <a:rPr kumimoji="1" lang="zh-CN" altLang="en-US" sz="1400">
                  <a:latin typeface="Times New Roman" pitchFamily="18" charset="0"/>
                </a:rPr>
                <a:t> </a:t>
              </a:r>
              <a:endParaRPr kumimoji="1" lang="zh-CN" altLang="en-US">
                <a:latin typeface="Times New Roman" pitchFamily="18" charset="0"/>
              </a:endParaRPr>
            </a:p>
          </p:txBody>
        </p:sp>
        <p:sp>
          <p:nvSpPr>
            <p:cNvPr id="3090" name="Rectangle 18"/>
            <p:cNvSpPr>
              <a:spLocks noChangeArrowheads="1"/>
            </p:cNvSpPr>
            <p:nvPr/>
          </p:nvSpPr>
          <p:spPr bwMode="auto">
            <a:xfrm>
              <a:off x="3120" y="2860"/>
              <a:ext cx="196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1800">
                  <a:latin typeface="宋体" pitchFamily="2" charset="-122"/>
                </a:rPr>
                <a:t>（</a:t>
              </a:r>
              <a:r>
                <a:rPr kumimoji="1" lang="en-US" altLang="zh-CN" sz="1800">
                  <a:latin typeface="Times New Roman" pitchFamily="18" charset="0"/>
                </a:rPr>
                <a:t>0.03%~2%</a:t>
              </a:r>
              <a:r>
                <a:rPr kumimoji="1" lang="zh-CN" altLang="en-US" sz="1800">
                  <a:latin typeface="宋体" pitchFamily="2" charset="-122"/>
                </a:rPr>
                <a:t>）硬度、抗腐蚀       性能增强</a:t>
              </a:r>
              <a:r>
                <a:rPr kumimoji="1" lang="zh-CN" altLang="en-US" sz="1400">
                  <a:latin typeface="Times New Roman" pitchFamily="18" charset="0"/>
                </a:rPr>
                <a:t> </a:t>
              </a:r>
              <a:endParaRPr kumimoji="1" lang="zh-CN" altLang="en-US">
                <a:latin typeface="Times New Roman" pitchFamily="18" charset="0"/>
              </a:endParaRPr>
            </a:p>
          </p:txBody>
        </p:sp>
      </p:grpSp>
      <p:sp>
        <p:nvSpPr>
          <p:cNvPr id="3091" name="Text Box 19"/>
          <p:cNvSpPr txBox="1">
            <a:spLocks noChangeArrowheads="1"/>
          </p:cNvSpPr>
          <p:nvPr/>
        </p:nvSpPr>
        <p:spPr bwMode="auto">
          <a:xfrm>
            <a:off x="900113" y="260350"/>
            <a:ext cx="22320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kumimoji="1" lang="zh-CN" altLang="en-US" sz="4000" b="1">
                <a:latin typeface="Times New Roman" pitchFamily="18" charset="0"/>
              </a:rPr>
              <a:t>内容小结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ox(in)">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3"/>
          <p:cNvSpPr txBox="1">
            <a:spLocks noChangeArrowheads="1"/>
          </p:cNvSpPr>
          <p:nvPr/>
        </p:nvSpPr>
        <p:spPr bwMode="auto">
          <a:xfrm>
            <a:off x="381000" y="620688"/>
            <a:ext cx="8686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kumimoji="1" lang="en-US" altLang="zh-CN" sz="3600" b="1" dirty="0">
                <a:solidFill>
                  <a:srgbClr val="9900FF"/>
                </a:solidFill>
                <a:latin typeface="Times New Roman" pitchFamily="18" charset="0"/>
              </a:rPr>
              <a:t>1</a:t>
            </a:r>
            <a:r>
              <a:rPr kumimoji="1" lang="zh-CN" altLang="en-US" sz="3600" b="1" dirty="0">
                <a:solidFill>
                  <a:srgbClr val="9900FF"/>
                </a:solidFill>
                <a:latin typeface="Times New Roman" pitchFamily="18" charset="0"/>
              </a:rPr>
              <a:t>、以下铁的用途，涉及了那些铁的性质？</a:t>
            </a:r>
          </a:p>
        </p:txBody>
      </p:sp>
      <p:sp>
        <p:nvSpPr>
          <p:cNvPr id="32772" name="Text Box 4"/>
          <p:cNvSpPr txBox="1">
            <a:spLocks noChangeArrowheads="1"/>
          </p:cNvSpPr>
          <p:nvPr/>
        </p:nvSpPr>
        <p:spPr bwMode="auto">
          <a:xfrm>
            <a:off x="381000" y="1918024"/>
            <a:ext cx="84582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3600" b="1" dirty="0">
                <a:latin typeface="Times New Roman" pitchFamily="18" charset="0"/>
              </a:rPr>
              <a:t>（</a:t>
            </a:r>
            <a:r>
              <a:rPr kumimoji="1" lang="en-US" altLang="zh-CN" sz="3600" b="1" dirty="0">
                <a:latin typeface="Times New Roman" pitchFamily="18" charset="0"/>
              </a:rPr>
              <a:t>1</a:t>
            </a:r>
            <a:r>
              <a:rPr kumimoji="1" lang="zh-CN" altLang="en-US" sz="3600" b="1" dirty="0">
                <a:latin typeface="Times New Roman" pitchFamily="18" charset="0"/>
              </a:rPr>
              <a:t>）烧菜用的铲子是铁制的，一般都要装上木柄</a:t>
            </a:r>
          </a:p>
        </p:txBody>
      </p:sp>
      <p:sp>
        <p:nvSpPr>
          <p:cNvPr id="32773" name="Text Box 5"/>
          <p:cNvSpPr txBox="1">
            <a:spLocks noChangeArrowheads="1"/>
          </p:cNvSpPr>
          <p:nvPr/>
        </p:nvSpPr>
        <p:spPr bwMode="auto">
          <a:xfrm>
            <a:off x="323528" y="3415004"/>
            <a:ext cx="6400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kumimoji="1" lang="zh-CN" altLang="en-US" sz="3600" b="1" dirty="0">
                <a:latin typeface="Times New Roman" pitchFamily="18" charset="0"/>
              </a:rPr>
              <a:t>（</a:t>
            </a:r>
            <a:r>
              <a:rPr kumimoji="1" lang="en-US" altLang="zh-CN" sz="3600" b="1" dirty="0">
                <a:latin typeface="Times New Roman" pitchFamily="18" charset="0"/>
              </a:rPr>
              <a:t>2</a:t>
            </a:r>
            <a:r>
              <a:rPr kumimoji="1" lang="zh-CN" altLang="en-US" sz="3600" b="1" dirty="0">
                <a:latin typeface="Times New Roman" pitchFamily="18" charset="0"/>
              </a:rPr>
              <a:t>）铁块可以制成铁丝或铁片</a:t>
            </a:r>
          </a:p>
        </p:txBody>
      </p:sp>
      <p:sp>
        <p:nvSpPr>
          <p:cNvPr id="32774" name="Text Box 6"/>
          <p:cNvSpPr txBox="1">
            <a:spLocks noChangeArrowheads="1"/>
          </p:cNvSpPr>
          <p:nvPr/>
        </p:nvSpPr>
        <p:spPr bwMode="auto">
          <a:xfrm>
            <a:off x="381000" y="4357801"/>
            <a:ext cx="82296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3600" b="1" dirty="0">
                <a:latin typeface="Times New Roman" pitchFamily="18" charset="0"/>
              </a:rPr>
              <a:t>（</a:t>
            </a:r>
            <a:r>
              <a:rPr kumimoji="1" lang="en-US" altLang="zh-CN" sz="3600" b="1" dirty="0">
                <a:latin typeface="Times New Roman" pitchFamily="18" charset="0"/>
              </a:rPr>
              <a:t>3</a:t>
            </a:r>
            <a:r>
              <a:rPr kumimoji="1" lang="zh-CN" altLang="en-US" sz="3600" b="1" dirty="0">
                <a:latin typeface="Times New Roman" pitchFamily="18" charset="0"/>
              </a:rPr>
              <a:t>）油罐车行驶时罐内石油振荡产生静电，易发生火险，因此，车尾有一条拖地的铁链</a:t>
            </a:r>
          </a:p>
        </p:txBody>
      </p:sp>
      <p:sp>
        <p:nvSpPr>
          <p:cNvPr id="32775" name="Text Box 7"/>
          <p:cNvSpPr txBox="1">
            <a:spLocks noChangeArrowheads="1"/>
          </p:cNvSpPr>
          <p:nvPr/>
        </p:nvSpPr>
        <p:spPr bwMode="auto">
          <a:xfrm>
            <a:off x="4800600" y="2605088"/>
            <a:ext cx="34226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kumimoji="1" lang="zh-CN" altLang="en-US" sz="2800" b="1">
                <a:solidFill>
                  <a:srgbClr val="FF0000"/>
                </a:solidFill>
                <a:latin typeface="Times New Roman" pitchFamily="18" charset="0"/>
              </a:rPr>
              <a:t>铁有良好的导热性</a:t>
            </a:r>
          </a:p>
        </p:txBody>
      </p:sp>
      <p:sp>
        <p:nvSpPr>
          <p:cNvPr id="32776" name="Text Box 8"/>
          <p:cNvSpPr txBox="1">
            <a:spLocks noChangeArrowheads="1"/>
          </p:cNvSpPr>
          <p:nvPr/>
        </p:nvSpPr>
        <p:spPr bwMode="auto">
          <a:xfrm>
            <a:off x="5216525" y="3886200"/>
            <a:ext cx="23272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2800" b="1">
                <a:solidFill>
                  <a:srgbClr val="FF0000"/>
                </a:solidFill>
                <a:latin typeface="Times New Roman" pitchFamily="18" charset="0"/>
              </a:rPr>
              <a:t>铁具有延展性</a:t>
            </a:r>
          </a:p>
        </p:txBody>
      </p:sp>
      <p:sp>
        <p:nvSpPr>
          <p:cNvPr id="32777" name="Text Box 9"/>
          <p:cNvSpPr txBox="1">
            <a:spLocks noChangeArrowheads="1"/>
          </p:cNvSpPr>
          <p:nvPr/>
        </p:nvSpPr>
        <p:spPr bwMode="auto">
          <a:xfrm>
            <a:off x="5348287" y="5779343"/>
            <a:ext cx="23272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2800" b="1" dirty="0">
                <a:solidFill>
                  <a:srgbClr val="FF0000"/>
                </a:solidFill>
                <a:latin typeface="Times New Roman" pitchFamily="18" charset="0"/>
              </a:rPr>
              <a:t>铁具有导电性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2775"/>
                                        </p:tgtEl>
                                        <p:attrNameLst>
                                          <p:attrName>style.visibility</p:attrName>
                                        </p:attrNameLst>
                                      </p:cBhvr>
                                      <p:to>
                                        <p:strVal val="visible"/>
                                      </p:to>
                                    </p:set>
                                    <p:anim calcmode="lin" valueType="num">
                                      <p:cBhvr additive="base">
                                        <p:cTn id="7" dur="500" fill="hold"/>
                                        <p:tgtEl>
                                          <p:spTgt spid="32775"/>
                                        </p:tgtEl>
                                        <p:attrNameLst>
                                          <p:attrName>ppt_x</p:attrName>
                                        </p:attrNameLst>
                                      </p:cBhvr>
                                      <p:tavLst>
                                        <p:tav tm="0">
                                          <p:val>
                                            <p:strVal val="1+#ppt_w/2"/>
                                          </p:val>
                                        </p:tav>
                                        <p:tav tm="100000">
                                          <p:val>
                                            <p:strVal val="#ppt_x"/>
                                          </p:val>
                                        </p:tav>
                                      </p:tavLst>
                                    </p:anim>
                                    <p:anim calcmode="lin" valueType="num">
                                      <p:cBhvr additive="base">
                                        <p:cTn id="8" dur="500" fill="hold"/>
                                        <p:tgtEl>
                                          <p:spTgt spid="3277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32776"/>
                                        </p:tgtEl>
                                        <p:attrNameLst>
                                          <p:attrName>style.visibility</p:attrName>
                                        </p:attrNameLst>
                                      </p:cBhvr>
                                      <p:to>
                                        <p:strVal val="visible"/>
                                      </p:to>
                                    </p:set>
                                    <p:animEffect transition="in" filter="dissolve">
                                      <p:cBhvr>
                                        <p:cTn id="13" dur="500"/>
                                        <p:tgtEl>
                                          <p:spTgt spid="3277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32777"/>
                                        </p:tgtEl>
                                        <p:attrNameLst>
                                          <p:attrName>style.visibility</p:attrName>
                                        </p:attrNameLst>
                                      </p:cBhvr>
                                      <p:to>
                                        <p:strVal val="visible"/>
                                      </p:to>
                                    </p:set>
                                    <p:animEffect transition="in" filter="box(in)">
                                      <p:cBhvr>
                                        <p:cTn id="18" dur="500"/>
                                        <p:tgtEl>
                                          <p:spTgt spid="327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5" grpId="0" autoUpdateAnimBg="0"/>
      <p:bldP spid="32776" grpId="0" autoUpdateAnimBg="0"/>
      <p:bldP spid="3277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323850" y="260350"/>
            <a:ext cx="8229600" cy="1038225"/>
          </a:xfrm>
        </p:spPr>
        <p:txBody>
          <a:bodyPr/>
          <a:lstStyle/>
          <a:p>
            <a:r>
              <a:rPr lang="zh-CN" altLang="en-US" sz="4800" b="1" dirty="0">
                <a:solidFill>
                  <a:srgbClr val="0000FF"/>
                </a:solidFill>
              </a:rPr>
              <a:t>三</a:t>
            </a:r>
            <a:r>
              <a:rPr lang="en-US" altLang="zh-CN" sz="4800" b="1" dirty="0">
                <a:solidFill>
                  <a:srgbClr val="0000FF"/>
                </a:solidFill>
              </a:rPr>
              <a:t>.</a:t>
            </a:r>
            <a:r>
              <a:rPr lang="zh-CN" altLang="en-US" sz="4800" b="1" dirty="0">
                <a:solidFill>
                  <a:srgbClr val="0000FF"/>
                </a:solidFill>
              </a:rPr>
              <a:t>金属的化学性</a:t>
            </a:r>
            <a:r>
              <a:rPr lang="zh-CN" altLang="en-US" sz="4800" b="1" dirty="0" smtClean="0">
                <a:solidFill>
                  <a:srgbClr val="0000FF"/>
                </a:solidFill>
              </a:rPr>
              <a:t>质</a:t>
            </a:r>
            <a:endParaRPr lang="zh-CN" altLang="en-US" sz="4800" b="1" dirty="0">
              <a:solidFill>
                <a:srgbClr val="0000FF"/>
              </a:solidFill>
            </a:endParaRPr>
          </a:p>
        </p:txBody>
      </p:sp>
      <p:sp>
        <p:nvSpPr>
          <p:cNvPr id="11267" name="Text Box 3"/>
          <p:cNvSpPr txBox="1">
            <a:spLocks noChangeArrowheads="1"/>
          </p:cNvSpPr>
          <p:nvPr/>
        </p:nvSpPr>
        <p:spPr bwMode="auto">
          <a:xfrm>
            <a:off x="539750" y="2133600"/>
            <a:ext cx="39608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dirty="0">
                <a:solidFill>
                  <a:srgbClr val="000000"/>
                </a:solidFill>
                <a:latin typeface="Tahoma" pitchFamily="34" charset="0"/>
              </a:rPr>
              <a:t>1.</a:t>
            </a:r>
            <a:r>
              <a:rPr lang="zh-CN" altLang="en-US" sz="4000" b="1" dirty="0">
                <a:solidFill>
                  <a:srgbClr val="000000"/>
                </a:solidFill>
                <a:latin typeface="Tahoma" pitchFamily="34" charset="0"/>
              </a:rPr>
              <a:t>与氧气反应</a:t>
            </a:r>
          </a:p>
        </p:txBody>
      </p:sp>
      <p:sp>
        <p:nvSpPr>
          <p:cNvPr id="11268" name="Text Box 4"/>
          <p:cNvSpPr txBox="1">
            <a:spLocks noChangeArrowheads="1"/>
          </p:cNvSpPr>
          <p:nvPr/>
        </p:nvSpPr>
        <p:spPr bwMode="auto">
          <a:xfrm>
            <a:off x="539750" y="3644900"/>
            <a:ext cx="3240088"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a:solidFill>
                  <a:srgbClr val="000000"/>
                </a:solidFill>
                <a:latin typeface="Tahoma" pitchFamily="34" charset="0"/>
              </a:rPr>
              <a:t>2.</a:t>
            </a:r>
            <a:r>
              <a:rPr lang="zh-CN" altLang="en-US" sz="4000" b="1">
                <a:solidFill>
                  <a:srgbClr val="000000"/>
                </a:solidFill>
                <a:latin typeface="Tahoma" pitchFamily="34" charset="0"/>
              </a:rPr>
              <a:t>与酸反应</a:t>
            </a:r>
          </a:p>
          <a:p>
            <a:pPr>
              <a:spcBef>
                <a:spcPct val="50000"/>
              </a:spcBef>
            </a:pPr>
            <a:endParaRPr lang="en-US" altLang="zh-CN" sz="4000" b="1">
              <a:solidFill>
                <a:srgbClr val="000000"/>
              </a:solidFill>
              <a:latin typeface="Tahoma" pitchFamily="34" charset="0"/>
            </a:endParaRPr>
          </a:p>
        </p:txBody>
      </p:sp>
      <p:sp>
        <p:nvSpPr>
          <p:cNvPr id="11269" name="Text Box 5"/>
          <p:cNvSpPr txBox="1">
            <a:spLocks noChangeArrowheads="1"/>
          </p:cNvSpPr>
          <p:nvPr/>
        </p:nvSpPr>
        <p:spPr bwMode="auto">
          <a:xfrm>
            <a:off x="539750" y="5229225"/>
            <a:ext cx="2952750" cy="111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a:solidFill>
                  <a:srgbClr val="000000"/>
                </a:solidFill>
                <a:latin typeface="Tahoma" pitchFamily="34" charset="0"/>
              </a:rPr>
              <a:t>3.</a:t>
            </a:r>
            <a:r>
              <a:rPr lang="zh-CN" altLang="en-US" sz="4000" b="1">
                <a:solidFill>
                  <a:srgbClr val="000000"/>
                </a:solidFill>
                <a:latin typeface="Tahoma" pitchFamily="34" charset="0"/>
              </a:rPr>
              <a:t>与盐反应</a:t>
            </a:r>
          </a:p>
          <a:p>
            <a:pPr>
              <a:spcBef>
                <a:spcPct val="50000"/>
              </a:spcBef>
            </a:pPr>
            <a:endParaRPr lang="en-US" altLang="zh-CN" sz="1800" b="1">
              <a:latin typeface="Tahoma" pitchFamily="34" charset="0"/>
            </a:endParaRPr>
          </a:p>
        </p:txBody>
      </p:sp>
      <p:sp>
        <p:nvSpPr>
          <p:cNvPr id="11270" name="Text Box 6"/>
          <p:cNvSpPr txBox="1">
            <a:spLocks noChangeArrowheads="1"/>
          </p:cNvSpPr>
          <p:nvPr/>
        </p:nvSpPr>
        <p:spPr bwMode="auto">
          <a:xfrm>
            <a:off x="3873144" y="1628800"/>
            <a:ext cx="5292725" cy="125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800" b="1" dirty="0">
                <a:latin typeface="Tahoma" pitchFamily="34" charset="0"/>
              </a:rPr>
              <a:t>                   </a:t>
            </a:r>
            <a:r>
              <a:rPr lang="en-US" altLang="zh-CN" sz="3600" b="1" dirty="0">
                <a:solidFill>
                  <a:srgbClr val="000000"/>
                </a:solidFill>
                <a:latin typeface="Tahoma" pitchFamily="34" charset="0"/>
              </a:rPr>
              <a:t> </a:t>
            </a:r>
            <a:r>
              <a:rPr lang="zh-CN" altLang="en-US" sz="3600" b="1" dirty="0">
                <a:solidFill>
                  <a:srgbClr val="000000"/>
                </a:solidFill>
                <a:latin typeface="Tahoma" pitchFamily="34" charset="0"/>
              </a:rPr>
              <a:t>点燃</a:t>
            </a:r>
          </a:p>
          <a:p>
            <a:r>
              <a:rPr lang="en-US" altLang="zh-CN" sz="4000" b="1" dirty="0">
                <a:solidFill>
                  <a:srgbClr val="000000"/>
                </a:solidFill>
                <a:latin typeface="宋体" pitchFamily="2" charset="-122"/>
              </a:rPr>
              <a:t>3Fe+2O</a:t>
            </a:r>
            <a:r>
              <a:rPr lang="en-US" altLang="zh-CN" sz="4000" b="1" baseline="-25000" dirty="0">
                <a:solidFill>
                  <a:srgbClr val="000000"/>
                </a:solidFill>
                <a:latin typeface="宋体" pitchFamily="2" charset="-122"/>
              </a:rPr>
              <a:t>2</a:t>
            </a:r>
            <a:r>
              <a:rPr lang="en-US" altLang="zh-CN" sz="4000" b="1" dirty="0">
                <a:solidFill>
                  <a:srgbClr val="000000"/>
                </a:solidFill>
                <a:latin typeface="宋体" pitchFamily="2" charset="-122"/>
              </a:rPr>
              <a:t>===Fe</a:t>
            </a:r>
            <a:r>
              <a:rPr lang="en-US" altLang="zh-CN" sz="2000" b="1" dirty="0">
                <a:solidFill>
                  <a:srgbClr val="000000"/>
                </a:solidFill>
                <a:latin typeface="宋体" pitchFamily="2" charset="-122"/>
              </a:rPr>
              <a:t>3</a:t>
            </a:r>
            <a:r>
              <a:rPr lang="en-US" altLang="zh-CN" sz="4000" b="1" dirty="0">
                <a:solidFill>
                  <a:srgbClr val="000000"/>
                </a:solidFill>
                <a:latin typeface="宋体" pitchFamily="2" charset="-122"/>
              </a:rPr>
              <a:t>O</a:t>
            </a:r>
            <a:r>
              <a:rPr lang="en-US" altLang="zh-CN" sz="2000" b="1" dirty="0">
                <a:solidFill>
                  <a:srgbClr val="000000"/>
                </a:solidFill>
                <a:latin typeface="宋体" pitchFamily="2" charset="-122"/>
              </a:rPr>
              <a:t>4</a:t>
            </a:r>
          </a:p>
        </p:txBody>
      </p:sp>
      <p:sp>
        <p:nvSpPr>
          <p:cNvPr id="11271" name="Text Box 7"/>
          <p:cNvSpPr txBox="1">
            <a:spLocks noChangeArrowheads="1"/>
          </p:cNvSpPr>
          <p:nvPr/>
        </p:nvSpPr>
        <p:spPr bwMode="auto">
          <a:xfrm>
            <a:off x="3348038" y="3644900"/>
            <a:ext cx="60483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dirty="0">
                <a:solidFill>
                  <a:srgbClr val="000000"/>
                </a:solidFill>
                <a:latin typeface="Times New Roman" pitchFamily="18" charset="0"/>
                <a:cs typeface="Times New Roman" pitchFamily="18" charset="0"/>
              </a:rPr>
              <a:t>Zn+H</a:t>
            </a:r>
            <a:r>
              <a:rPr lang="en-US" altLang="zh-CN" sz="4000" b="1" baseline="-30000" dirty="0">
                <a:solidFill>
                  <a:srgbClr val="000000"/>
                </a:solidFill>
                <a:latin typeface="Times New Roman" pitchFamily="18" charset="0"/>
                <a:cs typeface="Times New Roman" pitchFamily="18" charset="0"/>
              </a:rPr>
              <a:t>2</a:t>
            </a:r>
            <a:r>
              <a:rPr lang="en-US" altLang="zh-CN" sz="4000" b="1" dirty="0">
                <a:solidFill>
                  <a:srgbClr val="000000"/>
                </a:solidFill>
                <a:latin typeface="Times New Roman" pitchFamily="18" charset="0"/>
                <a:cs typeface="Times New Roman" pitchFamily="18" charset="0"/>
              </a:rPr>
              <a:t>SO</a:t>
            </a:r>
            <a:r>
              <a:rPr lang="en-US" altLang="zh-CN" sz="4000" b="1" baseline="-30000" dirty="0">
                <a:solidFill>
                  <a:srgbClr val="000000"/>
                </a:solidFill>
                <a:latin typeface="Times New Roman" pitchFamily="18" charset="0"/>
                <a:cs typeface="Times New Roman" pitchFamily="18" charset="0"/>
              </a:rPr>
              <a:t>4</a:t>
            </a:r>
            <a:r>
              <a:rPr lang="en-US" altLang="zh-CN" sz="4000" b="1" dirty="0">
                <a:solidFill>
                  <a:srgbClr val="000000"/>
                </a:solidFill>
                <a:latin typeface="Times New Roman" pitchFamily="18" charset="0"/>
                <a:cs typeface="Times New Roman" pitchFamily="18" charset="0"/>
              </a:rPr>
              <a:t>==ZnSO</a:t>
            </a:r>
            <a:r>
              <a:rPr lang="en-US" altLang="zh-CN" sz="4000" b="1" baseline="-30000" dirty="0">
                <a:solidFill>
                  <a:srgbClr val="000000"/>
                </a:solidFill>
                <a:latin typeface="Times New Roman" pitchFamily="18" charset="0"/>
                <a:cs typeface="Times New Roman" pitchFamily="18" charset="0"/>
              </a:rPr>
              <a:t>4</a:t>
            </a:r>
            <a:r>
              <a:rPr lang="en-US" altLang="zh-CN" sz="4000" b="1" dirty="0">
                <a:solidFill>
                  <a:srgbClr val="000000"/>
                </a:solidFill>
                <a:latin typeface="Times New Roman" pitchFamily="18" charset="0"/>
                <a:cs typeface="Times New Roman" pitchFamily="18" charset="0"/>
              </a:rPr>
              <a:t>+H</a:t>
            </a:r>
            <a:r>
              <a:rPr lang="en-US" altLang="zh-CN" sz="4000" b="1" baseline="-30000" dirty="0">
                <a:solidFill>
                  <a:srgbClr val="000000"/>
                </a:solidFill>
                <a:latin typeface="Times New Roman" pitchFamily="18" charset="0"/>
                <a:cs typeface="Times New Roman" pitchFamily="18" charset="0"/>
              </a:rPr>
              <a:t>2</a:t>
            </a:r>
            <a:r>
              <a:rPr lang="en-US" altLang="zh-CN" sz="4000" b="1" dirty="0">
                <a:solidFill>
                  <a:srgbClr val="000000"/>
                </a:solidFill>
                <a:latin typeface="Times New Roman" pitchFamily="18" charset="0"/>
                <a:cs typeface="Times New Roman" pitchFamily="18" charset="0"/>
              </a:rPr>
              <a:t>↑</a:t>
            </a:r>
            <a:r>
              <a:rPr lang="en-US" altLang="zh-CN" sz="1800" b="1" dirty="0">
                <a:latin typeface="Tahoma" pitchFamily="34" charset="0"/>
              </a:rPr>
              <a:t> </a:t>
            </a:r>
          </a:p>
        </p:txBody>
      </p:sp>
      <p:sp>
        <p:nvSpPr>
          <p:cNvPr id="11272" name="Text Box 8"/>
          <p:cNvSpPr txBox="1">
            <a:spLocks noChangeArrowheads="1"/>
          </p:cNvSpPr>
          <p:nvPr/>
        </p:nvSpPr>
        <p:spPr bwMode="auto">
          <a:xfrm>
            <a:off x="3472419" y="5214646"/>
            <a:ext cx="55800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dirty="0">
                <a:solidFill>
                  <a:srgbClr val="000000"/>
                </a:solidFill>
                <a:latin typeface="Times New Roman" pitchFamily="18" charset="0"/>
                <a:cs typeface="Times New Roman" pitchFamily="18" charset="0"/>
              </a:rPr>
              <a:t>Fe+CuSO</a:t>
            </a:r>
            <a:r>
              <a:rPr lang="en-US" altLang="zh-CN" sz="4000" b="1" baseline="-30000" dirty="0">
                <a:solidFill>
                  <a:srgbClr val="000000"/>
                </a:solidFill>
                <a:latin typeface="Times New Roman" pitchFamily="18" charset="0"/>
                <a:cs typeface="Times New Roman" pitchFamily="18" charset="0"/>
              </a:rPr>
              <a:t>4</a:t>
            </a:r>
            <a:r>
              <a:rPr lang="en-US" altLang="zh-CN" sz="4000" b="1" dirty="0">
                <a:solidFill>
                  <a:srgbClr val="000000"/>
                </a:solidFill>
                <a:latin typeface="Times New Roman" pitchFamily="18" charset="0"/>
                <a:cs typeface="Times New Roman" pitchFamily="18" charset="0"/>
              </a:rPr>
              <a:t>==FeSO</a:t>
            </a:r>
            <a:r>
              <a:rPr lang="en-US" altLang="zh-CN" sz="4000" b="1" baseline="-30000" dirty="0">
                <a:solidFill>
                  <a:srgbClr val="000000"/>
                </a:solidFill>
                <a:latin typeface="Times New Roman" pitchFamily="18" charset="0"/>
                <a:cs typeface="Times New Roman" pitchFamily="18" charset="0"/>
              </a:rPr>
              <a:t>4</a:t>
            </a:r>
            <a:r>
              <a:rPr lang="en-US" altLang="zh-CN" sz="4000" b="1" dirty="0">
                <a:solidFill>
                  <a:srgbClr val="000000"/>
                </a:solidFill>
                <a:latin typeface="Times New Roman" pitchFamily="18" charset="0"/>
                <a:cs typeface="Times New Roman" pitchFamily="18" charset="0"/>
              </a:rPr>
              <a:t>+Cu</a:t>
            </a:r>
          </a:p>
        </p:txBody>
      </p:sp>
    </p:spTree>
  </p:cSld>
  <p:clrMapOvr>
    <a:masterClrMapping/>
  </p:clrMapOvr>
  <p:transition spd="med">
    <p:zoom/>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1000" fill="hold"/>
                                        <p:tgtEl>
                                          <p:spTgt spid="11266"/>
                                        </p:tgtEl>
                                        <p:attrNameLst>
                                          <p:attrName>ppt_w</p:attrName>
                                        </p:attrNameLst>
                                      </p:cBhvr>
                                      <p:tavLst>
                                        <p:tav tm="0">
                                          <p:val>
                                            <p:strVal val="#ppt_w*0.70"/>
                                          </p:val>
                                        </p:tav>
                                        <p:tav tm="100000">
                                          <p:val>
                                            <p:strVal val="#ppt_w"/>
                                          </p:val>
                                        </p:tav>
                                      </p:tavLst>
                                    </p:anim>
                                    <p:anim calcmode="lin" valueType="num">
                                      <p:cBhvr>
                                        <p:cTn id="8" dur="1000" fill="hold"/>
                                        <p:tgtEl>
                                          <p:spTgt spid="11266"/>
                                        </p:tgtEl>
                                        <p:attrNameLst>
                                          <p:attrName>ppt_h</p:attrName>
                                        </p:attrNameLst>
                                      </p:cBhvr>
                                      <p:tavLst>
                                        <p:tav tm="0">
                                          <p:val>
                                            <p:strVal val="#ppt_h"/>
                                          </p:val>
                                        </p:tav>
                                        <p:tav tm="100000">
                                          <p:val>
                                            <p:strVal val="#ppt_h"/>
                                          </p:val>
                                        </p:tav>
                                      </p:tavLst>
                                    </p:anim>
                                    <p:animEffect transition="in" filter="fade">
                                      <p:cBhvr>
                                        <p:cTn id="9" dur="1000"/>
                                        <p:tgtEl>
                                          <p:spTgt spid="11266"/>
                                        </p:tgtEl>
                                      </p:cBhvr>
                                    </p:animEffect>
                                  </p:childTnLst>
                                  <p:subTnLst>
                                    <p:audio>
                                      <p:cMediaNode>
                                        <p:cTn display="0" masterRel="sameClick">
                                          <p:stCondLst>
                                            <p:cond evt="begin" delay="0">
                                              <p:tn val="5"/>
                                            </p:cond>
                                          </p:stCondLst>
                                          <p:endCondLst>
                                            <p:cond evt="onStopAudio" delay="0">
                                              <p:tgtEl>
                                                <p:sldTgt/>
                                              </p:tgtEl>
                                            </p:cond>
                                          </p:endCondLst>
                                        </p:cTn>
                                        <p:tgtEl>
                                          <p:sndTgt r:embed="rId3" name="push.wav"/>
                                        </p:tgtEl>
                                      </p:cMediaNode>
                                    </p:audio>
                                  </p:sub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11267"/>
                                        </p:tgtEl>
                                        <p:attrNameLst>
                                          <p:attrName>style.visibility</p:attrName>
                                        </p:attrNameLst>
                                      </p:cBhvr>
                                      <p:to>
                                        <p:strVal val="visible"/>
                                      </p:to>
                                    </p:set>
                                    <p:anim calcmode="lin" valueType="num">
                                      <p:cBhvr additive="base">
                                        <p:cTn id="14" dur="500" fill="hold"/>
                                        <p:tgtEl>
                                          <p:spTgt spid="11267"/>
                                        </p:tgtEl>
                                        <p:attrNameLst>
                                          <p:attrName>ppt_x</p:attrName>
                                        </p:attrNameLst>
                                      </p:cBhvr>
                                      <p:tavLst>
                                        <p:tav tm="0">
                                          <p:val>
                                            <p:strVal val="0-#ppt_w/2"/>
                                          </p:val>
                                        </p:tav>
                                        <p:tav tm="100000">
                                          <p:val>
                                            <p:strVal val="#ppt_x"/>
                                          </p:val>
                                        </p:tav>
                                      </p:tavLst>
                                    </p:anim>
                                    <p:anim calcmode="lin" valueType="num">
                                      <p:cBhvr additive="base">
                                        <p:cTn id="15" dur="500" fill="hold"/>
                                        <p:tgtEl>
                                          <p:spTgt spid="1126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2"/>
                                            </p:cond>
                                          </p:stCondLst>
                                          <p:endCondLst>
                                            <p:cond evt="onStopAudio" delay="0">
                                              <p:tgtEl>
                                                <p:sldTgt/>
                                              </p:tgtEl>
                                            </p:cond>
                                          </p:endCondLst>
                                        </p:cTn>
                                        <p:tgtEl>
                                          <p:sndTgt r:embed="rId4" name="type.wav"/>
                                        </p:tgtEl>
                                      </p:cMediaNode>
                                    </p:audio>
                                  </p:sub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11270"/>
                                        </p:tgtEl>
                                        <p:attrNameLst>
                                          <p:attrName>style.visibility</p:attrName>
                                        </p:attrNameLst>
                                      </p:cBhvr>
                                      <p:to>
                                        <p:strVal val="visible"/>
                                      </p:to>
                                    </p:set>
                                    <p:anim calcmode="lin" valueType="num">
                                      <p:cBhvr additive="base">
                                        <p:cTn id="20" dur="1000" fill="hold"/>
                                        <p:tgtEl>
                                          <p:spTgt spid="11270"/>
                                        </p:tgtEl>
                                        <p:attrNameLst>
                                          <p:attrName>ppt_x</p:attrName>
                                        </p:attrNameLst>
                                      </p:cBhvr>
                                      <p:tavLst>
                                        <p:tav tm="0">
                                          <p:val>
                                            <p:strVal val="1+#ppt_w/2"/>
                                          </p:val>
                                        </p:tav>
                                        <p:tav tm="100000">
                                          <p:val>
                                            <p:strVal val="#ppt_x"/>
                                          </p:val>
                                        </p:tav>
                                      </p:tavLst>
                                    </p:anim>
                                    <p:anim calcmode="lin" valueType="num">
                                      <p:cBhvr additive="base">
                                        <p:cTn id="21" dur="1000" fill="hold"/>
                                        <p:tgtEl>
                                          <p:spTgt spid="1127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8"/>
                                            </p:cond>
                                          </p:stCondLst>
                                          <p:endCondLst>
                                            <p:cond evt="onStopAudio" delay="0">
                                              <p:tgtEl>
                                                <p:sldTgt/>
                                              </p:tgtEl>
                                            </p:cond>
                                          </p:endCondLst>
                                        </p:cTn>
                                        <p:tgtEl>
                                          <p:sndTgt r:embed="rId2" name="chimes.wav"/>
                                        </p:tgtEl>
                                      </p:cMediaNode>
                                    </p:audio>
                                  </p:sub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11268"/>
                                        </p:tgtEl>
                                        <p:attrNameLst>
                                          <p:attrName>style.visibility</p:attrName>
                                        </p:attrNameLst>
                                      </p:cBhvr>
                                      <p:to>
                                        <p:strVal val="visible"/>
                                      </p:to>
                                    </p:set>
                                    <p:anim calcmode="lin" valueType="num">
                                      <p:cBhvr additive="base">
                                        <p:cTn id="26" dur="1000" fill="hold"/>
                                        <p:tgtEl>
                                          <p:spTgt spid="11268"/>
                                        </p:tgtEl>
                                        <p:attrNameLst>
                                          <p:attrName>ppt_x</p:attrName>
                                        </p:attrNameLst>
                                      </p:cBhvr>
                                      <p:tavLst>
                                        <p:tav tm="0">
                                          <p:val>
                                            <p:strVal val="0-#ppt_w/2"/>
                                          </p:val>
                                        </p:tav>
                                        <p:tav tm="100000">
                                          <p:val>
                                            <p:strVal val="#ppt_x"/>
                                          </p:val>
                                        </p:tav>
                                      </p:tavLst>
                                    </p:anim>
                                    <p:anim calcmode="lin" valueType="num">
                                      <p:cBhvr additive="base">
                                        <p:cTn id="27" dur="1000" fill="hold"/>
                                        <p:tgtEl>
                                          <p:spTgt spid="1126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4"/>
                                            </p:cond>
                                          </p:stCondLst>
                                          <p:endCondLst>
                                            <p:cond evt="onStopAudio" delay="0">
                                              <p:tgtEl>
                                                <p:sldTgt/>
                                              </p:tgtEl>
                                            </p:cond>
                                          </p:endCondLst>
                                        </p:cTn>
                                        <p:tgtEl>
                                          <p:sndTgt r:embed="rId4" name="typ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11271"/>
                                        </p:tgtEl>
                                        <p:attrNameLst>
                                          <p:attrName>style.visibility</p:attrName>
                                        </p:attrNameLst>
                                      </p:cBhvr>
                                      <p:to>
                                        <p:strVal val="visible"/>
                                      </p:to>
                                    </p:set>
                                    <p:anim calcmode="lin" valueType="num">
                                      <p:cBhvr additive="base">
                                        <p:cTn id="32" dur="500" fill="hold"/>
                                        <p:tgtEl>
                                          <p:spTgt spid="11271"/>
                                        </p:tgtEl>
                                        <p:attrNameLst>
                                          <p:attrName>ppt_x</p:attrName>
                                        </p:attrNameLst>
                                      </p:cBhvr>
                                      <p:tavLst>
                                        <p:tav tm="0">
                                          <p:val>
                                            <p:strVal val="1+#ppt_w/2"/>
                                          </p:val>
                                        </p:tav>
                                        <p:tav tm="100000">
                                          <p:val>
                                            <p:strVal val="#ppt_x"/>
                                          </p:val>
                                        </p:tav>
                                      </p:tavLst>
                                    </p:anim>
                                    <p:anim calcmode="lin" valueType="num">
                                      <p:cBhvr additive="base">
                                        <p:cTn id="33" dur="500" fill="hold"/>
                                        <p:tgtEl>
                                          <p:spTgt spid="1127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0"/>
                                            </p:cond>
                                          </p:stCondLst>
                                          <p:endCondLst>
                                            <p:cond evt="onStopAudio" delay="0">
                                              <p:tgtEl>
                                                <p:sldTgt/>
                                              </p:tgtEl>
                                            </p:cond>
                                          </p:endCondLst>
                                        </p:cTn>
                                        <p:tgtEl>
                                          <p:sndTgt r:embed="rId2" name="chimes.wav"/>
                                        </p:tgtEl>
                                      </p:cMediaNode>
                                    </p:audio>
                                  </p:sub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11269"/>
                                        </p:tgtEl>
                                        <p:attrNameLst>
                                          <p:attrName>style.visibility</p:attrName>
                                        </p:attrNameLst>
                                      </p:cBhvr>
                                      <p:to>
                                        <p:strVal val="visible"/>
                                      </p:to>
                                    </p:set>
                                    <p:anim calcmode="lin" valueType="num">
                                      <p:cBhvr additive="base">
                                        <p:cTn id="38" dur="1000" fill="hold"/>
                                        <p:tgtEl>
                                          <p:spTgt spid="11269"/>
                                        </p:tgtEl>
                                        <p:attrNameLst>
                                          <p:attrName>ppt_x</p:attrName>
                                        </p:attrNameLst>
                                      </p:cBhvr>
                                      <p:tavLst>
                                        <p:tav tm="0">
                                          <p:val>
                                            <p:strVal val="0-#ppt_w/2"/>
                                          </p:val>
                                        </p:tav>
                                        <p:tav tm="100000">
                                          <p:val>
                                            <p:strVal val="#ppt_x"/>
                                          </p:val>
                                        </p:tav>
                                      </p:tavLst>
                                    </p:anim>
                                    <p:anim calcmode="lin" valueType="num">
                                      <p:cBhvr additive="base">
                                        <p:cTn id="39" dur="1000" fill="hold"/>
                                        <p:tgtEl>
                                          <p:spTgt spid="1126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6"/>
                                            </p:cond>
                                          </p:stCondLst>
                                          <p:endCondLst>
                                            <p:cond evt="onStopAudio" delay="0">
                                              <p:tgtEl>
                                                <p:sldTgt/>
                                              </p:tgtEl>
                                            </p:cond>
                                          </p:endCondLst>
                                        </p:cTn>
                                        <p:tgtEl>
                                          <p:sndTgt r:embed="rId4" name="type.wav"/>
                                        </p:tgtEl>
                                      </p:cMediaNode>
                                    </p:audio>
                                  </p:sub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11272"/>
                                        </p:tgtEl>
                                        <p:attrNameLst>
                                          <p:attrName>style.visibility</p:attrName>
                                        </p:attrNameLst>
                                      </p:cBhvr>
                                      <p:to>
                                        <p:strVal val="visible"/>
                                      </p:to>
                                    </p:set>
                                    <p:anim calcmode="lin" valueType="num">
                                      <p:cBhvr additive="base">
                                        <p:cTn id="44" dur="500" fill="hold"/>
                                        <p:tgtEl>
                                          <p:spTgt spid="11272"/>
                                        </p:tgtEl>
                                        <p:attrNameLst>
                                          <p:attrName>ppt_x</p:attrName>
                                        </p:attrNameLst>
                                      </p:cBhvr>
                                      <p:tavLst>
                                        <p:tav tm="0">
                                          <p:val>
                                            <p:strVal val="1+#ppt_w/2"/>
                                          </p:val>
                                        </p:tav>
                                        <p:tav tm="100000">
                                          <p:val>
                                            <p:strVal val="#ppt_x"/>
                                          </p:val>
                                        </p:tav>
                                      </p:tavLst>
                                    </p:anim>
                                    <p:anim calcmode="lin" valueType="num">
                                      <p:cBhvr additive="base">
                                        <p:cTn id="45" dur="500" fill="hold"/>
                                        <p:tgtEl>
                                          <p:spTgt spid="1127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2"/>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p:bldP spid="11268" grpId="0"/>
      <p:bldP spid="11269" grpId="0"/>
      <p:bldP spid="11270" grpId="0"/>
      <p:bldP spid="11271" grpId="0"/>
      <p:bldP spid="1127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WordArt 2">
            <a:hlinkClick r:id="rId3" action="ppaction://hlinkfile"/>
          </p:cNvPr>
          <p:cNvSpPr>
            <a:spLocks noChangeArrowheads="1" noChangeShapeType="1" noTextEdit="1"/>
          </p:cNvSpPr>
          <p:nvPr/>
        </p:nvSpPr>
        <p:spPr bwMode="auto">
          <a:xfrm>
            <a:off x="3563887" y="620688"/>
            <a:ext cx="1871663" cy="936625"/>
          </a:xfrm>
          <a:prstGeom prst="rect">
            <a:avLst/>
          </a:prstGeom>
        </p:spPr>
        <p:txBody>
          <a:bodyPr wrap="none" fromWordArt="1">
            <a:prstTxWarp prst="textPlain">
              <a:avLst>
                <a:gd name="adj" fmla="val 60306"/>
              </a:avLst>
            </a:prstTxWarp>
          </a:bodyPr>
          <a:lstStyle/>
          <a:p>
            <a:pPr algn="ctr"/>
            <a:r>
              <a:rPr lang="zh-CN" altLang="en-US" sz="48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思考</a:t>
            </a:r>
          </a:p>
        </p:txBody>
      </p:sp>
      <p:sp>
        <p:nvSpPr>
          <p:cNvPr id="12291" name="Text Box 3"/>
          <p:cNvSpPr txBox="1">
            <a:spLocks noChangeArrowheads="1"/>
          </p:cNvSpPr>
          <p:nvPr/>
        </p:nvSpPr>
        <p:spPr bwMode="auto">
          <a:xfrm>
            <a:off x="537864" y="2204864"/>
            <a:ext cx="8426623" cy="381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sz="4400" b="1" dirty="0">
                <a:solidFill>
                  <a:srgbClr val="0000FF"/>
                </a:solidFill>
                <a:latin typeface="Tahoma" pitchFamily="34" charset="0"/>
              </a:rPr>
              <a:t>1. </a:t>
            </a:r>
            <a:r>
              <a:rPr lang="zh-CN" altLang="en-US" sz="4400" b="1" dirty="0">
                <a:solidFill>
                  <a:srgbClr val="0000FF"/>
                </a:solidFill>
                <a:latin typeface="Tahoma" pitchFamily="34" charset="0"/>
              </a:rPr>
              <a:t>有些金属能与酸发生置换反应，但反应的剧烈程度是否是一样呢？</a:t>
            </a:r>
          </a:p>
          <a:p>
            <a:pPr>
              <a:spcBef>
                <a:spcPct val="50000"/>
              </a:spcBef>
            </a:pPr>
            <a:r>
              <a:rPr lang="en-US" altLang="zh-CN" sz="4400" b="1" dirty="0">
                <a:solidFill>
                  <a:srgbClr val="0000FF"/>
                </a:solidFill>
                <a:latin typeface="Tahoma" pitchFamily="34" charset="0"/>
              </a:rPr>
              <a:t>2.</a:t>
            </a:r>
            <a:r>
              <a:rPr lang="zh-CN" altLang="en-US" sz="4400" b="1" dirty="0">
                <a:solidFill>
                  <a:srgbClr val="0000FF"/>
                </a:solidFill>
                <a:latin typeface="Tahoma" pitchFamily="34" charset="0"/>
              </a:rPr>
              <a:t>有些金属能与某些盐溶液发生置换反应。为什么有些反应不发生呢？</a:t>
            </a:r>
          </a:p>
        </p:txBody>
      </p:sp>
      <p:pic>
        <p:nvPicPr>
          <p:cNvPr id="12292" name="Picture 4" descr="图片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3851" y="260350"/>
            <a:ext cx="863774" cy="18581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cover dir="ld"/>
    <p:sndAc>
      <p:stSnd>
        <p:snd r:embed="rId2"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46100" y="332656"/>
            <a:ext cx="8229600" cy="1139825"/>
          </a:xfrm>
        </p:spPr>
        <p:txBody>
          <a:bodyPr/>
          <a:lstStyle/>
          <a:p>
            <a:r>
              <a:rPr lang="zh-CN" altLang="en-US" sz="4800" dirty="0">
                <a:solidFill>
                  <a:srgbClr val="0000FF"/>
                </a:solidFill>
                <a:ea typeface="华文行楷" pitchFamily="2" charset="-122"/>
              </a:rPr>
              <a:t>四</a:t>
            </a:r>
            <a:r>
              <a:rPr lang="en-US" altLang="zh-CN" sz="4800" dirty="0">
                <a:solidFill>
                  <a:srgbClr val="0000FF"/>
                </a:solidFill>
                <a:ea typeface="华文行楷" pitchFamily="2" charset="-122"/>
              </a:rPr>
              <a:t>.</a:t>
            </a:r>
            <a:r>
              <a:rPr lang="zh-CN" altLang="en-US" sz="4800" dirty="0">
                <a:solidFill>
                  <a:srgbClr val="0000FF"/>
                </a:solidFill>
                <a:ea typeface="华文行楷" pitchFamily="2" charset="-122"/>
              </a:rPr>
              <a:t>探究金属的活动</a:t>
            </a:r>
            <a:r>
              <a:rPr lang="zh-CN" altLang="en-US" sz="4800" dirty="0" smtClean="0">
                <a:solidFill>
                  <a:srgbClr val="0000FF"/>
                </a:solidFill>
                <a:ea typeface="华文行楷" pitchFamily="2" charset="-122"/>
              </a:rPr>
              <a:t>性</a:t>
            </a:r>
            <a:endParaRPr lang="zh-CN" altLang="en-US" sz="4800" dirty="0">
              <a:solidFill>
                <a:srgbClr val="0000FF"/>
              </a:solidFill>
              <a:ea typeface="华文行楷" pitchFamily="2" charset="-122"/>
            </a:endParaRPr>
          </a:p>
        </p:txBody>
      </p:sp>
      <p:sp>
        <p:nvSpPr>
          <p:cNvPr id="13315" name="Rectangle 3"/>
          <p:cNvSpPr>
            <a:spLocks noGrp="1" noChangeArrowheads="1"/>
          </p:cNvSpPr>
          <p:nvPr>
            <p:ph type="body" sz="half" idx="1"/>
          </p:nvPr>
        </p:nvSpPr>
        <p:spPr>
          <a:xfrm>
            <a:off x="0" y="1340768"/>
            <a:ext cx="9144000" cy="5445125"/>
          </a:xfrm>
        </p:spPr>
        <p:txBody>
          <a:bodyPr/>
          <a:lstStyle/>
          <a:p>
            <a:pPr>
              <a:buFontTx/>
              <a:buNone/>
            </a:pPr>
            <a:r>
              <a:rPr lang="en-US" altLang="zh-CN" sz="3600" b="1" dirty="0"/>
              <a:t>        </a:t>
            </a:r>
            <a:r>
              <a:rPr lang="zh-CN" altLang="en-US" sz="3600" b="1" dirty="0"/>
              <a:t>在</a:t>
            </a:r>
            <a:r>
              <a:rPr lang="en-US" altLang="zh-CN" sz="3600" b="1" dirty="0"/>
              <a:t>3</a:t>
            </a:r>
            <a:r>
              <a:rPr lang="zh-CN" altLang="en-US" sz="3600" b="1" dirty="0"/>
              <a:t>支试管中各加入少量等体积、等浓度的盐酸（或稀硫酸），分别在试管中加入</a:t>
            </a:r>
            <a:r>
              <a:rPr lang="en-US" altLang="zh-CN" sz="3600" b="1" dirty="0"/>
              <a:t>1</a:t>
            </a:r>
            <a:r>
              <a:rPr lang="zh-CN" altLang="en-US" sz="3600" b="1" dirty="0"/>
              <a:t>根经砂纸打磨过的洁净的镁条、铜片和铁钉，观察反应现象，并比较其反应的剧烈程度。</a:t>
            </a:r>
          </a:p>
        </p:txBody>
      </p:sp>
      <p:pic>
        <p:nvPicPr>
          <p:cNvPr id="13316" name="Picture 4" descr="镁 与盐酸"/>
          <p:cNvPicPr>
            <a:picLocks noChangeAspect="1" noChangeArrowheads="1"/>
          </p:cNvPicPr>
          <p:nvPr>
            <p:ph sz="quarter" idx="2"/>
          </p:nvPr>
        </p:nvPicPr>
        <p:blipFill>
          <a:blip r:embed="rId5" cstate="email">
            <a:extLst>
              <a:ext uri="{28A0092B-C50C-407E-A947-70E740481C1C}">
                <a14:useLocalDpi xmlns:a14="http://schemas.microsoft.com/office/drawing/2010/main"/>
              </a:ext>
            </a:extLst>
          </a:blip>
          <a:srcRect/>
          <a:stretch>
            <a:fillRect/>
          </a:stretch>
        </p:blipFill>
        <p:spPr>
          <a:xfrm>
            <a:off x="250825" y="4221163"/>
            <a:ext cx="2660650" cy="26368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317" name="Picture 5" descr="铁与盐酸的反应"/>
          <p:cNvPicPr>
            <a:picLocks noChangeAspect="1" noChangeArrowheads="1"/>
          </p:cNvPicPr>
          <p:nvPr>
            <p:ph sz="quarter" idx="3"/>
          </p:nvPr>
        </p:nvPicPr>
        <p:blipFill>
          <a:blip r:embed="rId6">
            <a:extLst>
              <a:ext uri="{28A0092B-C50C-407E-A947-70E740481C1C}">
                <a14:useLocalDpi xmlns:a14="http://schemas.microsoft.com/office/drawing/2010/main"/>
              </a:ext>
            </a:extLst>
          </a:blip>
          <a:srcRect/>
          <a:stretch>
            <a:fillRect/>
          </a:stretch>
        </p:blipFill>
        <p:spPr>
          <a:xfrm>
            <a:off x="6351588" y="4292600"/>
            <a:ext cx="2792412" cy="2565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318" name="Picture 6" descr="铜与盐酸"/>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276600" y="4292600"/>
            <a:ext cx="2768600" cy="2565400"/>
          </a:xfrm>
          <a:prstGeom prst="rect">
            <a:avLst/>
          </a:prstGeom>
          <a:noFill/>
          <a:extLst>
            <a:ext uri="{909E8E84-426E-40DD-AFC4-6F175D3DCCD1}">
              <a14:hiddenFill xmlns:a14="http://schemas.microsoft.com/office/drawing/2010/main">
                <a:solidFill>
                  <a:srgbClr val="FFFFFF"/>
                </a:solidFill>
              </a14:hiddenFill>
            </a:ext>
          </a:extLst>
        </p:spPr>
      </p:pic>
      <p:sp>
        <p:nvSpPr>
          <p:cNvPr id="13319" name="Text Box 7"/>
          <p:cNvSpPr txBox="1">
            <a:spLocks noChangeArrowheads="1"/>
          </p:cNvSpPr>
          <p:nvPr/>
        </p:nvSpPr>
        <p:spPr bwMode="auto">
          <a:xfrm>
            <a:off x="250825" y="4221163"/>
            <a:ext cx="11525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b="1">
                <a:solidFill>
                  <a:srgbClr val="FFFF00"/>
                </a:solidFill>
              </a:rPr>
              <a:t>镁条</a:t>
            </a:r>
          </a:p>
        </p:txBody>
      </p:sp>
      <p:sp>
        <p:nvSpPr>
          <p:cNvPr id="13320" name="Text Box 8"/>
          <p:cNvSpPr txBox="1">
            <a:spLocks noChangeArrowheads="1"/>
          </p:cNvSpPr>
          <p:nvPr/>
        </p:nvSpPr>
        <p:spPr bwMode="auto">
          <a:xfrm>
            <a:off x="3276600" y="4292600"/>
            <a:ext cx="13319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b="1">
                <a:solidFill>
                  <a:srgbClr val="FFFF00"/>
                </a:solidFill>
              </a:rPr>
              <a:t>铜片</a:t>
            </a:r>
          </a:p>
        </p:txBody>
      </p:sp>
      <p:sp>
        <p:nvSpPr>
          <p:cNvPr id="13321" name="Text Box 9"/>
          <p:cNvSpPr txBox="1">
            <a:spLocks noChangeArrowheads="1"/>
          </p:cNvSpPr>
          <p:nvPr/>
        </p:nvSpPr>
        <p:spPr bwMode="auto">
          <a:xfrm>
            <a:off x="755650" y="7966075"/>
            <a:ext cx="1295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sz="1800"/>
          </a:p>
        </p:txBody>
      </p:sp>
      <p:sp>
        <p:nvSpPr>
          <p:cNvPr id="13322" name="Text Box 10"/>
          <p:cNvSpPr txBox="1">
            <a:spLocks noChangeArrowheads="1"/>
          </p:cNvSpPr>
          <p:nvPr/>
        </p:nvSpPr>
        <p:spPr bwMode="auto">
          <a:xfrm>
            <a:off x="971550" y="8181975"/>
            <a:ext cx="1295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sz="1800"/>
          </a:p>
        </p:txBody>
      </p:sp>
      <p:sp>
        <p:nvSpPr>
          <p:cNvPr id="13323" name="Text Box 11"/>
          <p:cNvSpPr txBox="1">
            <a:spLocks noChangeArrowheads="1"/>
          </p:cNvSpPr>
          <p:nvPr/>
        </p:nvSpPr>
        <p:spPr bwMode="auto">
          <a:xfrm>
            <a:off x="6516688" y="4508500"/>
            <a:ext cx="18002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b="1">
                <a:solidFill>
                  <a:srgbClr val="FFFF00"/>
                </a:solidFill>
              </a:rPr>
              <a:t>铁钉</a:t>
            </a:r>
          </a:p>
        </p:txBody>
      </p:sp>
    </p:spTree>
  </p:cSld>
  <p:clrMapOvr>
    <a:masterClrMapping/>
  </p:clrMapOvr>
  <p:transition spd="med">
    <p:zoom/>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blinds(horizontal)">
                                      <p:cBhvr>
                                        <p:cTn id="7" dur="500"/>
                                        <p:tgtEl>
                                          <p:spTgt spid="13315">
                                            <p:txEl>
                                              <p:pRg st="0" end="0"/>
                                            </p:txEl>
                                          </p:spTgt>
                                        </p:tgtEl>
                                      </p:cBhvr>
                                    </p:animEffect>
                                  </p:childTnLst>
                                </p:cTn>
                              </p:par>
                            </p:childTnLst>
                          </p:cTn>
                        </p:par>
                        <p:par>
                          <p:cTn id="8" fill="hold" nodeType="afterGroup">
                            <p:stCondLst>
                              <p:cond delay="500"/>
                            </p:stCondLst>
                            <p:childTnLst>
                              <p:par>
                                <p:cTn id="9" presetID="55" presetClass="entr" presetSubtype="0" fill="hold" nodeType="afterEffect">
                                  <p:stCondLst>
                                    <p:cond delay="0"/>
                                  </p:stCondLst>
                                  <p:childTnLst>
                                    <p:set>
                                      <p:cBhvr>
                                        <p:cTn id="10" dur="1" fill="hold">
                                          <p:stCondLst>
                                            <p:cond delay="0"/>
                                          </p:stCondLst>
                                        </p:cTn>
                                        <p:tgtEl>
                                          <p:spTgt spid="13316"/>
                                        </p:tgtEl>
                                        <p:attrNameLst>
                                          <p:attrName>style.visibility</p:attrName>
                                        </p:attrNameLst>
                                      </p:cBhvr>
                                      <p:to>
                                        <p:strVal val="visible"/>
                                      </p:to>
                                    </p:set>
                                    <p:anim calcmode="lin" valueType="num">
                                      <p:cBhvr>
                                        <p:cTn id="11" dur="1000" fill="hold"/>
                                        <p:tgtEl>
                                          <p:spTgt spid="13316"/>
                                        </p:tgtEl>
                                        <p:attrNameLst>
                                          <p:attrName>ppt_w</p:attrName>
                                        </p:attrNameLst>
                                      </p:cBhvr>
                                      <p:tavLst>
                                        <p:tav tm="0">
                                          <p:val>
                                            <p:strVal val="#ppt_w*0.70"/>
                                          </p:val>
                                        </p:tav>
                                        <p:tav tm="100000">
                                          <p:val>
                                            <p:strVal val="#ppt_w"/>
                                          </p:val>
                                        </p:tav>
                                      </p:tavLst>
                                    </p:anim>
                                    <p:anim calcmode="lin" valueType="num">
                                      <p:cBhvr>
                                        <p:cTn id="12" dur="1000" fill="hold"/>
                                        <p:tgtEl>
                                          <p:spTgt spid="13316"/>
                                        </p:tgtEl>
                                        <p:attrNameLst>
                                          <p:attrName>ppt_h</p:attrName>
                                        </p:attrNameLst>
                                      </p:cBhvr>
                                      <p:tavLst>
                                        <p:tav tm="0">
                                          <p:val>
                                            <p:strVal val="#ppt_h"/>
                                          </p:val>
                                        </p:tav>
                                        <p:tav tm="100000">
                                          <p:val>
                                            <p:strVal val="#ppt_h"/>
                                          </p:val>
                                        </p:tav>
                                      </p:tavLst>
                                    </p:anim>
                                    <p:animEffect transition="in" filter="fade">
                                      <p:cBhvr>
                                        <p:cTn id="13" dur="1000"/>
                                        <p:tgtEl>
                                          <p:spTgt spid="13316"/>
                                        </p:tgtEl>
                                      </p:cBhvr>
                                    </p:animEffect>
                                  </p:childTnLst>
                                  <p:subTnLst>
                                    <p:audio>
                                      <p:cMediaNode>
                                        <p:cTn display="0" masterRel="sameClick">
                                          <p:stCondLst>
                                            <p:cond evt="begin" delay="0">
                                              <p:tn val="9"/>
                                            </p:cond>
                                          </p:stCondLst>
                                          <p:endCondLst>
                                            <p:cond evt="onStopAudio" delay="0">
                                              <p:tgtEl>
                                                <p:sldTgt/>
                                              </p:tgtEl>
                                            </p:cond>
                                          </p:endCondLst>
                                        </p:cTn>
                                        <p:tgtEl>
                                          <p:sndTgt r:embed="rId3" name="voltage.wav"/>
                                        </p:tgtEl>
                                      </p:cMediaNode>
                                    </p:audio>
                                  </p:subTnLst>
                                </p:cTn>
                              </p:par>
                            </p:childTnLst>
                          </p:cTn>
                        </p:par>
                        <p:par>
                          <p:cTn id="14" fill="hold" nodeType="afterGroup">
                            <p:stCondLst>
                              <p:cond delay="1500"/>
                            </p:stCondLst>
                            <p:childTnLst>
                              <p:par>
                                <p:cTn id="15" presetID="55" presetClass="entr" presetSubtype="0" fill="hold" nodeType="afterEffect">
                                  <p:stCondLst>
                                    <p:cond delay="0"/>
                                  </p:stCondLst>
                                  <p:childTnLst>
                                    <p:set>
                                      <p:cBhvr>
                                        <p:cTn id="16" dur="1" fill="hold">
                                          <p:stCondLst>
                                            <p:cond delay="0"/>
                                          </p:stCondLst>
                                        </p:cTn>
                                        <p:tgtEl>
                                          <p:spTgt spid="13318"/>
                                        </p:tgtEl>
                                        <p:attrNameLst>
                                          <p:attrName>style.visibility</p:attrName>
                                        </p:attrNameLst>
                                      </p:cBhvr>
                                      <p:to>
                                        <p:strVal val="visible"/>
                                      </p:to>
                                    </p:set>
                                    <p:anim calcmode="lin" valueType="num">
                                      <p:cBhvr>
                                        <p:cTn id="17" dur="1000" fill="hold"/>
                                        <p:tgtEl>
                                          <p:spTgt spid="13318"/>
                                        </p:tgtEl>
                                        <p:attrNameLst>
                                          <p:attrName>ppt_w</p:attrName>
                                        </p:attrNameLst>
                                      </p:cBhvr>
                                      <p:tavLst>
                                        <p:tav tm="0">
                                          <p:val>
                                            <p:strVal val="#ppt_w*0.70"/>
                                          </p:val>
                                        </p:tav>
                                        <p:tav tm="100000">
                                          <p:val>
                                            <p:strVal val="#ppt_w"/>
                                          </p:val>
                                        </p:tav>
                                      </p:tavLst>
                                    </p:anim>
                                    <p:anim calcmode="lin" valueType="num">
                                      <p:cBhvr>
                                        <p:cTn id="18" dur="1000" fill="hold"/>
                                        <p:tgtEl>
                                          <p:spTgt spid="13318"/>
                                        </p:tgtEl>
                                        <p:attrNameLst>
                                          <p:attrName>ppt_h</p:attrName>
                                        </p:attrNameLst>
                                      </p:cBhvr>
                                      <p:tavLst>
                                        <p:tav tm="0">
                                          <p:val>
                                            <p:strVal val="#ppt_h"/>
                                          </p:val>
                                        </p:tav>
                                        <p:tav tm="100000">
                                          <p:val>
                                            <p:strVal val="#ppt_h"/>
                                          </p:val>
                                        </p:tav>
                                      </p:tavLst>
                                    </p:anim>
                                    <p:animEffect transition="in" filter="fade">
                                      <p:cBhvr>
                                        <p:cTn id="19" dur="1000"/>
                                        <p:tgtEl>
                                          <p:spTgt spid="13318"/>
                                        </p:tgtEl>
                                      </p:cBhvr>
                                    </p:animEffect>
                                  </p:childTnLst>
                                  <p:subTnLst>
                                    <p:audio>
                                      <p:cMediaNode>
                                        <p:cTn display="0" masterRel="sameClick">
                                          <p:stCondLst>
                                            <p:cond evt="begin" delay="0">
                                              <p:tn val="15"/>
                                            </p:cond>
                                          </p:stCondLst>
                                          <p:endCondLst>
                                            <p:cond evt="onStopAudio" delay="0">
                                              <p:tgtEl>
                                                <p:sldTgt/>
                                              </p:tgtEl>
                                            </p:cond>
                                          </p:endCondLst>
                                        </p:cTn>
                                        <p:tgtEl>
                                          <p:sndTgt r:embed="rId4" name="suction.wav"/>
                                        </p:tgtEl>
                                      </p:cMediaNode>
                                    </p:audio>
                                  </p:subTnLst>
                                </p:cTn>
                              </p:par>
                            </p:childTnLst>
                          </p:cTn>
                        </p:par>
                        <p:par>
                          <p:cTn id="20" fill="hold" nodeType="afterGroup">
                            <p:stCondLst>
                              <p:cond delay="2500"/>
                            </p:stCondLst>
                            <p:childTnLst>
                              <p:par>
                                <p:cTn id="21" presetID="55" presetClass="entr" presetSubtype="0" fill="hold" nodeType="afterEffect">
                                  <p:stCondLst>
                                    <p:cond delay="0"/>
                                  </p:stCondLst>
                                  <p:childTnLst>
                                    <p:set>
                                      <p:cBhvr>
                                        <p:cTn id="22" dur="1" fill="hold">
                                          <p:stCondLst>
                                            <p:cond delay="0"/>
                                          </p:stCondLst>
                                        </p:cTn>
                                        <p:tgtEl>
                                          <p:spTgt spid="13317"/>
                                        </p:tgtEl>
                                        <p:attrNameLst>
                                          <p:attrName>style.visibility</p:attrName>
                                        </p:attrNameLst>
                                      </p:cBhvr>
                                      <p:to>
                                        <p:strVal val="visible"/>
                                      </p:to>
                                    </p:set>
                                    <p:anim calcmode="lin" valueType="num">
                                      <p:cBhvr>
                                        <p:cTn id="23" dur="1000" fill="hold"/>
                                        <p:tgtEl>
                                          <p:spTgt spid="13317"/>
                                        </p:tgtEl>
                                        <p:attrNameLst>
                                          <p:attrName>ppt_w</p:attrName>
                                        </p:attrNameLst>
                                      </p:cBhvr>
                                      <p:tavLst>
                                        <p:tav tm="0">
                                          <p:val>
                                            <p:strVal val="#ppt_w*0.70"/>
                                          </p:val>
                                        </p:tav>
                                        <p:tav tm="100000">
                                          <p:val>
                                            <p:strVal val="#ppt_w"/>
                                          </p:val>
                                        </p:tav>
                                      </p:tavLst>
                                    </p:anim>
                                    <p:anim calcmode="lin" valueType="num">
                                      <p:cBhvr>
                                        <p:cTn id="24" dur="1000" fill="hold"/>
                                        <p:tgtEl>
                                          <p:spTgt spid="13317"/>
                                        </p:tgtEl>
                                        <p:attrNameLst>
                                          <p:attrName>ppt_h</p:attrName>
                                        </p:attrNameLst>
                                      </p:cBhvr>
                                      <p:tavLst>
                                        <p:tav tm="0">
                                          <p:val>
                                            <p:strVal val="#ppt_h"/>
                                          </p:val>
                                        </p:tav>
                                        <p:tav tm="100000">
                                          <p:val>
                                            <p:strVal val="#ppt_h"/>
                                          </p:val>
                                        </p:tav>
                                      </p:tavLst>
                                    </p:anim>
                                    <p:animEffect transition="in" filter="fade">
                                      <p:cBhvr>
                                        <p:cTn id="25" dur="1000"/>
                                        <p:tgtEl>
                                          <p:spTgt spid="13317"/>
                                        </p:tgtEl>
                                      </p:cBhvr>
                                    </p:animEffect>
                                  </p:childTnLst>
                                  <p:subTnLst>
                                    <p:audio>
                                      <p:cMediaNode>
                                        <p:cTn display="0" masterRel="sameClick">
                                          <p:stCondLst>
                                            <p:cond evt="begin" delay="0">
                                              <p:tn val="21"/>
                                            </p:cond>
                                          </p:stCondLst>
                                          <p:endCondLst>
                                            <p:cond evt="onStopAudio" delay="0">
                                              <p:tgtEl>
                                                <p:sldTgt/>
                                              </p:tgtEl>
                                            </p:cond>
                                          </p:endCondLst>
                                        </p:cTn>
                                        <p:tgtEl>
                                          <p:sndTgt r:embed="rId3" name="voltage.wav"/>
                                        </p:tgtEl>
                                      </p:cMediaNode>
                                    </p:audio>
                                  </p:subTnLst>
                                </p:cTn>
                              </p:par>
                            </p:childTnLst>
                          </p:cTn>
                        </p:par>
                        <p:par>
                          <p:cTn id="26" fill="hold" nodeType="afterGroup">
                            <p:stCondLst>
                              <p:cond delay="3500"/>
                            </p:stCondLst>
                            <p:childTnLst>
                              <p:par>
                                <p:cTn id="27" presetID="2" presetClass="entr" presetSubtype="4" fill="hold" grpId="0" nodeType="afterEffect">
                                  <p:stCondLst>
                                    <p:cond delay="0"/>
                                  </p:stCondLst>
                                  <p:childTnLst>
                                    <p:set>
                                      <p:cBhvr>
                                        <p:cTn id="28" dur="1" fill="hold">
                                          <p:stCondLst>
                                            <p:cond delay="0"/>
                                          </p:stCondLst>
                                        </p:cTn>
                                        <p:tgtEl>
                                          <p:spTgt spid="13319"/>
                                        </p:tgtEl>
                                        <p:attrNameLst>
                                          <p:attrName>style.visibility</p:attrName>
                                        </p:attrNameLst>
                                      </p:cBhvr>
                                      <p:to>
                                        <p:strVal val="visible"/>
                                      </p:to>
                                    </p:set>
                                    <p:anim calcmode="lin" valueType="num">
                                      <p:cBhvr additive="base">
                                        <p:cTn id="29" dur="500" fill="hold"/>
                                        <p:tgtEl>
                                          <p:spTgt spid="13319"/>
                                        </p:tgtEl>
                                        <p:attrNameLst>
                                          <p:attrName>ppt_x</p:attrName>
                                        </p:attrNameLst>
                                      </p:cBhvr>
                                      <p:tavLst>
                                        <p:tav tm="0">
                                          <p:val>
                                            <p:strVal val="#ppt_x"/>
                                          </p:val>
                                        </p:tav>
                                        <p:tav tm="100000">
                                          <p:val>
                                            <p:strVal val="#ppt_x"/>
                                          </p:val>
                                        </p:tav>
                                      </p:tavLst>
                                    </p:anim>
                                    <p:anim calcmode="lin" valueType="num">
                                      <p:cBhvr additive="base">
                                        <p:cTn id="30" dur="500" fill="hold"/>
                                        <p:tgtEl>
                                          <p:spTgt spid="13319"/>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2" name="chimes.wav"/>
                                        </p:tgtEl>
                                      </p:cMediaNode>
                                    </p:audio>
                                  </p:subTnLst>
                                </p:cTn>
                              </p:par>
                            </p:childTnLst>
                          </p:cTn>
                        </p:par>
                        <p:par>
                          <p:cTn id="31" fill="hold" nodeType="afterGroup">
                            <p:stCondLst>
                              <p:cond delay="4000"/>
                            </p:stCondLst>
                            <p:childTnLst>
                              <p:par>
                                <p:cTn id="32" presetID="2" presetClass="entr" presetSubtype="4" fill="hold" grpId="0" nodeType="afterEffect">
                                  <p:stCondLst>
                                    <p:cond delay="0"/>
                                  </p:stCondLst>
                                  <p:childTnLst>
                                    <p:set>
                                      <p:cBhvr>
                                        <p:cTn id="33" dur="1" fill="hold">
                                          <p:stCondLst>
                                            <p:cond delay="0"/>
                                          </p:stCondLst>
                                        </p:cTn>
                                        <p:tgtEl>
                                          <p:spTgt spid="13320"/>
                                        </p:tgtEl>
                                        <p:attrNameLst>
                                          <p:attrName>style.visibility</p:attrName>
                                        </p:attrNameLst>
                                      </p:cBhvr>
                                      <p:to>
                                        <p:strVal val="visible"/>
                                      </p:to>
                                    </p:set>
                                    <p:anim calcmode="lin" valueType="num">
                                      <p:cBhvr additive="base">
                                        <p:cTn id="34" dur="500" fill="hold"/>
                                        <p:tgtEl>
                                          <p:spTgt spid="13320"/>
                                        </p:tgtEl>
                                        <p:attrNameLst>
                                          <p:attrName>ppt_x</p:attrName>
                                        </p:attrNameLst>
                                      </p:cBhvr>
                                      <p:tavLst>
                                        <p:tav tm="0">
                                          <p:val>
                                            <p:strVal val="#ppt_x"/>
                                          </p:val>
                                        </p:tav>
                                        <p:tav tm="100000">
                                          <p:val>
                                            <p:strVal val="#ppt_x"/>
                                          </p:val>
                                        </p:tav>
                                      </p:tavLst>
                                    </p:anim>
                                    <p:anim calcmode="lin" valueType="num">
                                      <p:cBhvr additive="base">
                                        <p:cTn id="35" dur="500" fill="hold"/>
                                        <p:tgtEl>
                                          <p:spTgt spid="13320"/>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2"/>
                                            </p:cond>
                                          </p:stCondLst>
                                          <p:endCondLst>
                                            <p:cond evt="onStopAudio" delay="0">
                                              <p:tgtEl>
                                                <p:sldTgt/>
                                              </p:tgtEl>
                                            </p:cond>
                                          </p:endCondLst>
                                        </p:cTn>
                                        <p:tgtEl>
                                          <p:sndTgt r:embed="rId2" name="chimes.wav"/>
                                        </p:tgtEl>
                                      </p:cMediaNode>
                                    </p:audio>
                                  </p:subTnLst>
                                </p:cTn>
                              </p:par>
                            </p:childTnLst>
                          </p:cTn>
                        </p:par>
                        <p:par>
                          <p:cTn id="36" fill="hold" nodeType="afterGroup">
                            <p:stCondLst>
                              <p:cond delay="4500"/>
                            </p:stCondLst>
                            <p:childTnLst>
                              <p:par>
                                <p:cTn id="37" presetID="2" presetClass="entr" presetSubtype="4" fill="hold" grpId="0" nodeType="afterEffect">
                                  <p:stCondLst>
                                    <p:cond delay="0"/>
                                  </p:stCondLst>
                                  <p:childTnLst>
                                    <p:set>
                                      <p:cBhvr>
                                        <p:cTn id="38" dur="1" fill="hold">
                                          <p:stCondLst>
                                            <p:cond delay="0"/>
                                          </p:stCondLst>
                                        </p:cTn>
                                        <p:tgtEl>
                                          <p:spTgt spid="13323"/>
                                        </p:tgtEl>
                                        <p:attrNameLst>
                                          <p:attrName>style.visibility</p:attrName>
                                        </p:attrNameLst>
                                      </p:cBhvr>
                                      <p:to>
                                        <p:strVal val="visible"/>
                                      </p:to>
                                    </p:set>
                                    <p:anim calcmode="lin" valueType="num">
                                      <p:cBhvr additive="base">
                                        <p:cTn id="39" dur="500" fill="hold"/>
                                        <p:tgtEl>
                                          <p:spTgt spid="13323"/>
                                        </p:tgtEl>
                                        <p:attrNameLst>
                                          <p:attrName>ppt_x</p:attrName>
                                        </p:attrNameLst>
                                      </p:cBhvr>
                                      <p:tavLst>
                                        <p:tav tm="0">
                                          <p:val>
                                            <p:strVal val="#ppt_x"/>
                                          </p:val>
                                        </p:tav>
                                        <p:tav tm="100000">
                                          <p:val>
                                            <p:strVal val="#ppt_x"/>
                                          </p:val>
                                        </p:tav>
                                      </p:tavLst>
                                    </p:anim>
                                    <p:anim calcmode="lin" valueType="num">
                                      <p:cBhvr additive="base">
                                        <p:cTn id="40" dur="500" fill="hold"/>
                                        <p:tgtEl>
                                          <p:spTgt spid="1332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P spid="13319" grpId="0"/>
      <p:bldP spid="13320" grpId="0"/>
      <p:bldP spid="133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395536" y="332656"/>
            <a:ext cx="2857500" cy="749300"/>
          </a:xfrm>
          <a:prstGeom prst="rect">
            <a:avLst/>
          </a:prstGeom>
          <a:extLst>
            <a:ext uri="{AF507438-7753-43E0-B8FC-AC1667EBCBE1}">
              <a14:hiddenEffects xmlns:a14="http://schemas.microsoft.com/office/drawing/2010/main">
                <a:effectLst/>
              </a14:hiddenEffects>
            </a:ext>
          </a:extLst>
        </p:spPr>
        <p:txBody>
          <a:bodyPr wrap="none" fromWordArt="1">
            <a:prstTxWarp prst="textDeflate">
              <a:avLst>
                <a:gd name="adj" fmla="val 26227"/>
              </a:avLst>
            </a:prstTxWarp>
          </a:bodyPr>
          <a:lstStyle/>
          <a:p>
            <a:pPr algn="ctr"/>
            <a:r>
              <a:rPr lang="zh-CN" altLang="en-US" sz="4400" b="1" kern="10" dirty="0">
                <a:ln w="9525">
                  <a:solidFill>
                    <a:srgbClr val="000000"/>
                  </a:solidFill>
                  <a:round/>
                  <a:headEnd/>
                  <a:tailEnd/>
                </a:ln>
                <a:solidFill>
                  <a:srgbClr val="000000"/>
                </a:solidFill>
                <a:latin typeface="宋体"/>
                <a:ea typeface="宋体"/>
              </a:rPr>
              <a:t>梳理与归纳</a:t>
            </a:r>
          </a:p>
        </p:txBody>
      </p:sp>
      <p:pic>
        <p:nvPicPr>
          <p:cNvPr id="2150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209800"/>
            <a:ext cx="9144000" cy="4495800"/>
          </a:xfrm>
          <a:prstGeom prst="rect">
            <a:avLst/>
          </a:prstGeom>
          <a:noFill/>
          <a:extLst>
            <a:ext uri="{909E8E84-426E-40DD-AFC4-6F175D3DCCD1}">
              <a14:hiddenFill xmlns:a14="http://schemas.microsoft.com/office/drawing/2010/main">
                <a:solidFill>
                  <a:srgbClr val="FFFFFF"/>
                </a:solidFill>
              </a14:hiddenFill>
            </a:ext>
          </a:extLst>
        </p:spPr>
      </p:pic>
      <p:sp>
        <p:nvSpPr>
          <p:cNvPr id="21508" name="Text Box 4"/>
          <p:cNvSpPr txBox="1">
            <a:spLocks noChangeArrowheads="1"/>
          </p:cNvSpPr>
          <p:nvPr/>
        </p:nvSpPr>
        <p:spPr bwMode="auto">
          <a:xfrm>
            <a:off x="0" y="1143000"/>
            <a:ext cx="9067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200" b="1" dirty="0">
                <a:solidFill>
                  <a:srgbClr val="C00000"/>
                </a:solidFill>
              </a:rPr>
              <a:t>根据下面的图片，你能说出金属的用途吗？从中你又可以总结出金属具有哪些物理性质？</a:t>
            </a:r>
          </a:p>
        </p:txBody>
      </p:sp>
      <p:sp>
        <p:nvSpPr>
          <p:cNvPr id="21509" name="Text Box 5"/>
          <p:cNvSpPr txBox="1">
            <a:spLocks noChangeArrowheads="1"/>
          </p:cNvSpPr>
          <p:nvPr/>
        </p:nvSpPr>
        <p:spPr bwMode="auto">
          <a:xfrm>
            <a:off x="609600" y="3884613"/>
            <a:ext cx="1708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a:solidFill>
                  <a:srgbClr val="FF0000"/>
                </a:solidFill>
                <a:ea typeface="华文行楷" pitchFamily="2" charset="-122"/>
              </a:rPr>
              <a:t>有金属光泽</a:t>
            </a:r>
          </a:p>
        </p:txBody>
      </p:sp>
      <p:sp>
        <p:nvSpPr>
          <p:cNvPr id="21510" name="Text Box 6"/>
          <p:cNvSpPr txBox="1">
            <a:spLocks noChangeArrowheads="1"/>
          </p:cNvSpPr>
          <p:nvPr/>
        </p:nvSpPr>
        <p:spPr bwMode="auto">
          <a:xfrm>
            <a:off x="3505200" y="3886200"/>
            <a:ext cx="201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a:solidFill>
                  <a:srgbClr val="FF0000"/>
                </a:solidFill>
                <a:ea typeface="华文行楷" pitchFamily="2" charset="-122"/>
              </a:rPr>
              <a:t>良好的导电性</a:t>
            </a:r>
          </a:p>
        </p:txBody>
      </p:sp>
      <p:sp>
        <p:nvSpPr>
          <p:cNvPr id="21511" name="Text Box 7"/>
          <p:cNvSpPr txBox="1">
            <a:spLocks noChangeArrowheads="1"/>
          </p:cNvSpPr>
          <p:nvPr/>
        </p:nvSpPr>
        <p:spPr bwMode="auto">
          <a:xfrm>
            <a:off x="6781800" y="3790950"/>
            <a:ext cx="201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a:solidFill>
                  <a:srgbClr val="FF0000"/>
                </a:solidFill>
                <a:ea typeface="华文行楷" pitchFamily="2" charset="-122"/>
              </a:rPr>
              <a:t>良好的导热性</a:t>
            </a:r>
          </a:p>
        </p:txBody>
      </p:sp>
      <p:sp>
        <p:nvSpPr>
          <p:cNvPr id="21512" name="Text Box 8"/>
          <p:cNvSpPr txBox="1">
            <a:spLocks noChangeArrowheads="1"/>
          </p:cNvSpPr>
          <p:nvPr/>
        </p:nvSpPr>
        <p:spPr bwMode="auto">
          <a:xfrm>
            <a:off x="3657600" y="5867400"/>
            <a:ext cx="201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a:solidFill>
                  <a:srgbClr val="FF0000"/>
                </a:solidFill>
                <a:ea typeface="华文行楷" pitchFamily="2" charset="-122"/>
              </a:rPr>
              <a:t>良好的延展性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blinds(horizontal)">
                                      <p:cBhvr>
                                        <p:cTn id="7" dur="500"/>
                                        <p:tgtEl>
                                          <p:spTgt spid="215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510"/>
                                        </p:tgtEl>
                                        <p:attrNameLst>
                                          <p:attrName>style.visibility</p:attrName>
                                        </p:attrNameLst>
                                      </p:cBhvr>
                                      <p:to>
                                        <p:strVal val="visible"/>
                                      </p:to>
                                    </p:set>
                                    <p:animEffect transition="in" filter="blinds(horizontal)">
                                      <p:cBhvr>
                                        <p:cTn id="12" dur="500"/>
                                        <p:tgtEl>
                                          <p:spTgt spid="215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1511"/>
                                        </p:tgtEl>
                                        <p:attrNameLst>
                                          <p:attrName>style.visibility</p:attrName>
                                        </p:attrNameLst>
                                      </p:cBhvr>
                                      <p:to>
                                        <p:strVal val="visible"/>
                                      </p:to>
                                    </p:set>
                                    <p:animEffect transition="in" filter="blinds(horizontal)">
                                      <p:cBhvr>
                                        <p:cTn id="17" dur="500"/>
                                        <p:tgtEl>
                                          <p:spTgt spid="215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512"/>
                                        </p:tgtEl>
                                        <p:attrNameLst>
                                          <p:attrName>style.visibility</p:attrName>
                                        </p:attrNameLst>
                                      </p:cBhvr>
                                      <p:to>
                                        <p:strVal val="visible"/>
                                      </p:to>
                                    </p:set>
                                    <p:animEffect transition="in" filter="blinds(horizontal)">
                                      <p:cBhvr>
                                        <p:cTn id="22" dur="500"/>
                                        <p:tgtEl>
                                          <p:spTgt spid="2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p:bldP spid="21510" grpId="0"/>
      <p:bldP spid="21511" grpId="0"/>
      <p:bldP spid="215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body" idx="4294967295"/>
          </p:nvPr>
        </p:nvSpPr>
        <p:spPr>
          <a:xfrm>
            <a:off x="0" y="1600200"/>
            <a:ext cx="9144000" cy="3989388"/>
          </a:xfrm>
        </p:spPr>
        <p:txBody>
          <a:bodyPr/>
          <a:lstStyle/>
          <a:p>
            <a:pPr>
              <a:buFontTx/>
              <a:buNone/>
            </a:pPr>
            <a:r>
              <a:rPr lang="en-US" altLang="zh-CN" sz="4000" dirty="0"/>
              <a:t>1.</a:t>
            </a:r>
            <a:r>
              <a:rPr lang="zh-CN" altLang="en-US" sz="4000" dirty="0"/>
              <a:t>在上述实验中能与酸发生反应的金属有</a:t>
            </a:r>
            <a:r>
              <a:rPr lang="en-US" altLang="zh-CN" sz="4000" dirty="0"/>
              <a:t>____   </a:t>
            </a:r>
            <a:r>
              <a:rPr lang="zh-CN" altLang="en-US" sz="4000" dirty="0"/>
              <a:t>不能与酸发生反应的金属有       </a:t>
            </a:r>
            <a:r>
              <a:rPr lang="en-US" altLang="zh-CN" sz="4000" dirty="0"/>
              <a:t>____  </a:t>
            </a:r>
            <a:r>
              <a:rPr lang="zh-CN" altLang="en-US" sz="4000" dirty="0"/>
              <a:t>。</a:t>
            </a:r>
          </a:p>
          <a:p>
            <a:pPr>
              <a:buFontTx/>
              <a:buNone/>
            </a:pPr>
            <a:r>
              <a:rPr lang="en-US" altLang="zh-CN" sz="4000" dirty="0"/>
              <a:t>2.</a:t>
            </a:r>
            <a:r>
              <a:rPr lang="zh-CN" altLang="en-US" sz="4000" dirty="0"/>
              <a:t>在能与酸发生反应的金属中，反应剧烈程度由强到弱的顺序是</a:t>
            </a:r>
            <a:r>
              <a:rPr lang="en-US" altLang="zh-CN" sz="4000" dirty="0"/>
              <a:t>________</a:t>
            </a:r>
            <a:r>
              <a:rPr lang="zh-CN" altLang="en-US" sz="4000" dirty="0"/>
              <a:t>。</a:t>
            </a:r>
          </a:p>
          <a:p>
            <a:pPr>
              <a:buFontTx/>
              <a:buNone/>
            </a:pPr>
            <a:endParaRPr lang="en-US" altLang="zh-CN" sz="4000" dirty="0"/>
          </a:p>
        </p:txBody>
      </p:sp>
      <p:sp>
        <p:nvSpPr>
          <p:cNvPr id="14339" name="WordArt 3"/>
          <p:cNvSpPr>
            <a:spLocks noChangeArrowheads="1" noChangeShapeType="1" noTextEdit="1"/>
          </p:cNvSpPr>
          <p:nvPr/>
        </p:nvSpPr>
        <p:spPr bwMode="auto">
          <a:xfrm>
            <a:off x="507206" y="533271"/>
            <a:ext cx="3087687" cy="7985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BottomRight">
                <a:rot lat="0" lon="21239999" rev="0"/>
              </a:camera>
              <a:lightRig rig="legacyHarsh3" dir="l"/>
            </a:scene3d>
            <a:sp3d extrusionH="430200" prstMaterial="legacyMatte">
              <a:extrusionClr>
                <a:srgbClr val="C0C0C0"/>
              </a:extrusionClr>
            </a:sp3d>
          </a:bodyPr>
          <a:lstStyle/>
          <a:p>
            <a:pPr algn="ctr"/>
            <a:r>
              <a:rPr lang="zh-CN" altLang="en-US" sz="6000" b="1" kern="10" dirty="0">
                <a:ln w="9525">
                  <a:round/>
                  <a:headEnd/>
                  <a:tailEnd/>
                </a:ln>
                <a:solidFill>
                  <a:srgbClr val="FF0000"/>
                </a:solidFill>
                <a:latin typeface="华文行楷"/>
                <a:ea typeface="华文行楷"/>
              </a:rPr>
              <a:t>分析归纳</a:t>
            </a:r>
          </a:p>
        </p:txBody>
      </p:sp>
      <p:sp>
        <p:nvSpPr>
          <p:cNvPr id="14340" name="Text Box 4"/>
          <p:cNvSpPr txBox="1">
            <a:spLocks noChangeArrowheads="1"/>
          </p:cNvSpPr>
          <p:nvPr/>
        </p:nvSpPr>
        <p:spPr bwMode="auto">
          <a:xfrm>
            <a:off x="827088" y="2205038"/>
            <a:ext cx="244792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solidFill>
                  <a:srgbClr val="FF0000"/>
                </a:solidFill>
              </a:rPr>
              <a:t>Mg   Fe</a:t>
            </a:r>
          </a:p>
        </p:txBody>
      </p:sp>
      <p:sp>
        <p:nvSpPr>
          <p:cNvPr id="14341" name="Text Box 5"/>
          <p:cNvSpPr txBox="1">
            <a:spLocks noChangeArrowheads="1"/>
          </p:cNvSpPr>
          <p:nvPr/>
        </p:nvSpPr>
        <p:spPr bwMode="auto">
          <a:xfrm>
            <a:off x="539750" y="2924175"/>
            <a:ext cx="9350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solidFill>
                  <a:srgbClr val="FF0000"/>
                </a:solidFill>
              </a:rPr>
              <a:t>Cu</a:t>
            </a:r>
          </a:p>
        </p:txBody>
      </p:sp>
      <p:sp>
        <p:nvSpPr>
          <p:cNvPr id="14342" name="Text Box 6"/>
          <p:cNvSpPr txBox="1">
            <a:spLocks noChangeArrowheads="1"/>
          </p:cNvSpPr>
          <p:nvPr/>
        </p:nvSpPr>
        <p:spPr bwMode="auto">
          <a:xfrm>
            <a:off x="6084888" y="4149725"/>
            <a:ext cx="1944687"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solidFill>
                  <a:srgbClr val="FF0000"/>
                </a:solidFill>
              </a:rPr>
              <a:t>Mg&gt;Fe</a:t>
            </a:r>
          </a:p>
        </p:txBody>
      </p:sp>
      <p:pic>
        <p:nvPicPr>
          <p:cNvPr id="14344" name="Picture 8" descr="a_ongakutai_tanyki"/>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6659563" y="0"/>
            <a:ext cx="1800225" cy="13414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zoom dir="in"/>
    <p:sndAc>
      <p:stSnd>
        <p:snd r:embed="rId2" name="type.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slide(fromBottom)">
                                      <p:cBhvr>
                                        <p:cTn id="7" dur="500"/>
                                        <p:tgtEl>
                                          <p:spTgt spid="14340"/>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4341"/>
                                        </p:tgtEl>
                                        <p:attrNameLst>
                                          <p:attrName>style.visibility</p:attrName>
                                        </p:attrNameLst>
                                      </p:cBhvr>
                                      <p:to>
                                        <p:strVal val="visible"/>
                                      </p:to>
                                    </p:set>
                                    <p:animEffect transition="in" filter="slide(fromBottom)">
                                      <p:cBhvr>
                                        <p:cTn id="12" dur="500"/>
                                        <p:tgtEl>
                                          <p:spTgt spid="14341"/>
                                        </p:tgtEl>
                                      </p:cBhvr>
                                    </p:animEffect>
                                  </p:childTnLst>
                                  <p:subTnLst>
                                    <p:audio>
                                      <p:cMediaNode>
                                        <p:cTn display="0" masterRel="sameClick">
                                          <p:stCondLst>
                                            <p:cond evt="begin" delay="0">
                                              <p:tn val="10"/>
                                            </p:cond>
                                          </p:stCondLst>
                                          <p:endCondLst>
                                            <p:cond evt="onStopAudio" delay="0">
                                              <p:tgtEl>
                                                <p:sldTgt/>
                                              </p:tgtEl>
                                            </p:cond>
                                          </p:endCondLst>
                                        </p:cTn>
                                        <p:tgtEl>
                                          <p:sndTgt r:embed="rId3" name="chimes.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4342"/>
                                        </p:tgtEl>
                                        <p:attrNameLst>
                                          <p:attrName>style.visibility</p:attrName>
                                        </p:attrNameLst>
                                      </p:cBhvr>
                                      <p:to>
                                        <p:strVal val="visible"/>
                                      </p:to>
                                    </p:set>
                                    <p:animEffect transition="in" filter="slide(fromBottom)">
                                      <p:cBhvr>
                                        <p:cTn id="17" dur="500"/>
                                        <p:tgtEl>
                                          <p:spTgt spid="14342"/>
                                        </p:tgtEl>
                                      </p:cBhvr>
                                    </p:animEffect>
                                  </p:childTnLst>
                                  <p:subTnLst>
                                    <p:audio>
                                      <p:cMediaNode>
                                        <p:cTn display="0" masterRel="sameClick">
                                          <p:stCondLst>
                                            <p:cond evt="begin" delay="0">
                                              <p:tn val="15"/>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p:bldP spid="14341" grpId="0"/>
      <p:bldP spid="143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WordArt 4"/>
          <p:cNvSpPr>
            <a:spLocks noChangeArrowheads="1" noChangeShapeType="1" noTextEdit="1"/>
          </p:cNvSpPr>
          <p:nvPr/>
        </p:nvSpPr>
        <p:spPr bwMode="auto">
          <a:xfrm>
            <a:off x="611560" y="692696"/>
            <a:ext cx="3087687" cy="7985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BottomRight">
                <a:rot lat="0" lon="21239999" rev="0"/>
              </a:camera>
              <a:lightRig rig="legacyHarsh3" dir="l"/>
            </a:scene3d>
            <a:sp3d extrusionH="430200" prstMaterial="legacyMatte">
              <a:extrusionClr>
                <a:srgbClr val="C0C0C0"/>
              </a:extrusionClr>
            </a:sp3d>
          </a:bodyPr>
          <a:lstStyle/>
          <a:p>
            <a:pPr algn="ctr"/>
            <a:r>
              <a:rPr lang="zh-CN" altLang="en-US" sz="6000" b="1" kern="10" dirty="0">
                <a:ln w="9525">
                  <a:round/>
                  <a:headEnd/>
                  <a:tailEnd/>
                </a:ln>
                <a:solidFill>
                  <a:srgbClr val="FF0000"/>
                </a:solidFill>
                <a:latin typeface="华文行楷"/>
                <a:ea typeface="华文行楷"/>
              </a:rPr>
              <a:t>分析归纳</a:t>
            </a:r>
          </a:p>
        </p:txBody>
      </p:sp>
      <p:pic>
        <p:nvPicPr>
          <p:cNvPr id="33797" name="Picture 5" descr="a_ongakutai_tanyki"/>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5724525" y="333375"/>
            <a:ext cx="1800225" cy="1341438"/>
          </a:xfrm>
          <a:prstGeom prst="rect">
            <a:avLst/>
          </a:prstGeom>
          <a:noFill/>
          <a:extLst>
            <a:ext uri="{909E8E84-426E-40DD-AFC4-6F175D3DCCD1}">
              <a14:hiddenFill xmlns:a14="http://schemas.microsoft.com/office/drawing/2010/main">
                <a:solidFill>
                  <a:srgbClr val="FFFFFF"/>
                </a:solidFill>
              </a14:hiddenFill>
            </a:ext>
          </a:extLst>
        </p:spPr>
      </p:pic>
      <p:sp>
        <p:nvSpPr>
          <p:cNvPr id="33798" name="Rectangle 6"/>
          <p:cNvSpPr>
            <a:spLocks noChangeArrowheads="1"/>
          </p:cNvSpPr>
          <p:nvPr/>
        </p:nvSpPr>
        <p:spPr bwMode="auto">
          <a:xfrm>
            <a:off x="250825" y="2133600"/>
            <a:ext cx="8569325"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000" b="1" dirty="0"/>
              <a:t>3.</a:t>
            </a:r>
            <a:r>
              <a:rPr lang="zh-CN" altLang="en-US" sz="4000" b="1" dirty="0"/>
              <a:t>金属能否与盐酸或稀硫酸反应放出氢气及反应剧烈程度的差异可说明金属的活动性强弱。金属越活泼，与盐酸或稀硫酸反应越剧烈。据此，镁、铜、铁的金属活动性由强到弱的顺序是</a:t>
            </a:r>
            <a:r>
              <a:rPr lang="en-US" altLang="zh-CN" sz="4000" b="1" dirty="0"/>
              <a:t>___________</a:t>
            </a:r>
          </a:p>
        </p:txBody>
      </p:sp>
      <p:sp>
        <p:nvSpPr>
          <p:cNvPr id="33799" name="Text Box 7"/>
          <p:cNvSpPr txBox="1">
            <a:spLocks noChangeArrowheads="1"/>
          </p:cNvSpPr>
          <p:nvPr/>
        </p:nvSpPr>
        <p:spPr bwMode="auto">
          <a:xfrm>
            <a:off x="1115404" y="5194009"/>
            <a:ext cx="277336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dirty="0">
                <a:solidFill>
                  <a:srgbClr val="FF0000"/>
                </a:solidFill>
              </a:rPr>
              <a:t>Mg&gt;Fe&gt;Cu</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3799"/>
                                        </p:tgtEl>
                                        <p:attrNameLst>
                                          <p:attrName>style.visibility</p:attrName>
                                        </p:attrNameLst>
                                      </p:cBhvr>
                                      <p:to>
                                        <p:strVal val="visible"/>
                                      </p:to>
                                    </p:set>
                                    <p:animEffect transition="in" filter="slide(fromBottom)">
                                      <p:cBhvr>
                                        <p:cTn id="7" dur="500"/>
                                        <p:tgtEl>
                                          <p:spTgt spid="33799"/>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sz="half" idx="4294967295"/>
          </p:nvPr>
        </p:nvSpPr>
        <p:spPr>
          <a:xfrm>
            <a:off x="395536" y="1628800"/>
            <a:ext cx="8291512" cy="4530725"/>
          </a:xfrm>
        </p:spPr>
        <p:txBody>
          <a:bodyPr/>
          <a:lstStyle/>
          <a:p>
            <a:pPr>
              <a:buFontTx/>
              <a:buNone/>
            </a:pPr>
            <a:r>
              <a:rPr lang="en-US" altLang="zh-CN" sz="2800" dirty="0"/>
              <a:t>             </a:t>
            </a:r>
            <a:r>
              <a:rPr lang="zh-CN" altLang="en-US" sz="4800" b="1" dirty="0"/>
              <a:t>金属与某些盐溶液能否发生置换反应，也可说明金属活动性的强弱。活动性较强的金属能将活动性较弱的金属从它的盐溶液中置换出来。</a:t>
            </a:r>
          </a:p>
        </p:txBody>
      </p:sp>
      <p:sp>
        <p:nvSpPr>
          <p:cNvPr id="15364" name="WordArt 4"/>
          <p:cNvSpPr>
            <a:spLocks noChangeArrowheads="1" noChangeShapeType="1" noTextEdit="1"/>
          </p:cNvSpPr>
          <p:nvPr/>
        </p:nvSpPr>
        <p:spPr bwMode="auto">
          <a:xfrm>
            <a:off x="827584" y="476672"/>
            <a:ext cx="2781300" cy="831850"/>
          </a:xfrm>
          <a:prstGeom prst="rect">
            <a:avLst/>
          </a:prstGeom>
        </p:spPr>
        <p:txBody>
          <a:bodyPr wrap="none" fromWordArt="1">
            <a:prstTxWarp prst="textDoubleWave1">
              <a:avLst>
                <a:gd name="adj1" fmla="val 6500"/>
                <a:gd name="adj2" fmla="val 0"/>
              </a:avLst>
            </a:prstTxWarp>
          </a:bodyPr>
          <a:lstStyle/>
          <a:p>
            <a:pPr algn="ctr"/>
            <a:r>
              <a:rPr lang="zh-CN" altLang="en-US" sz="5400" b="1" i="1" kern="10" spc="-540" dirty="0">
                <a:ln w="12700">
                  <a:solidFill>
                    <a:srgbClr val="000099"/>
                  </a:solidFill>
                  <a:round/>
                  <a:headEnd/>
                  <a:tailEnd/>
                </a:ln>
                <a:solidFill>
                  <a:srgbClr val="33CCFF"/>
                </a:solidFill>
                <a:effectLst>
                  <a:outerShdw dist="125724" dir="18900000" algn="ctr" rotWithShape="0">
                    <a:srgbClr val="000099"/>
                  </a:outerShdw>
                </a:effectLst>
                <a:latin typeface="华文行楷"/>
                <a:ea typeface="华文行楷"/>
              </a:rPr>
              <a:t>探究活动</a:t>
            </a:r>
          </a:p>
        </p:txBody>
      </p:sp>
    </p:spTree>
  </p:cSld>
  <p:clrMapOvr>
    <a:masterClrMapping/>
  </p:clrMapOvr>
  <p:transition spd="med">
    <p:comb/>
    <p:sndAc>
      <p:stSnd>
        <p:snd r:embed="rId2" name="type.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60350"/>
            <a:ext cx="9144000" cy="1131888"/>
          </a:xfrm>
        </p:spPr>
        <p:txBody>
          <a:bodyPr/>
          <a:lstStyle/>
          <a:p>
            <a:r>
              <a:rPr lang="zh-CN" altLang="en-US" sz="6000" b="1">
                <a:solidFill>
                  <a:srgbClr val="003366"/>
                </a:solidFill>
                <a:ea typeface="华文行楷" pitchFamily="2" charset="-122"/>
              </a:rPr>
              <a:t>请完成以下探究活动：</a:t>
            </a:r>
          </a:p>
        </p:txBody>
      </p:sp>
      <p:sp>
        <p:nvSpPr>
          <p:cNvPr id="16387" name="Rectangle 3"/>
          <p:cNvSpPr>
            <a:spLocks noGrp="1" noChangeArrowheads="1"/>
          </p:cNvSpPr>
          <p:nvPr>
            <p:ph type="body" sz="half" idx="1"/>
          </p:nvPr>
        </p:nvSpPr>
        <p:spPr>
          <a:xfrm>
            <a:off x="611188" y="1484313"/>
            <a:ext cx="7847012" cy="5029200"/>
          </a:xfrm>
        </p:spPr>
        <p:txBody>
          <a:bodyPr/>
          <a:lstStyle/>
          <a:p>
            <a:pPr>
              <a:buFontTx/>
              <a:buNone/>
            </a:pPr>
            <a:r>
              <a:rPr lang="zh-CN" altLang="en-US" sz="3600" b="1" dirty="0">
                <a:solidFill>
                  <a:srgbClr val="0000FF"/>
                </a:solidFill>
              </a:rPr>
              <a:t>探究目的：通过实验比较铜、铁两种           金属的活动性强弱。</a:t>
            </a:r>
          </a:p>
          <a:p>
            <a:pPr>
              <a:buFontTx/>
              <a:buNone/>
            </a:pPr>
            <a:r>
              <a:rPr lang="zh-CN" altLang="en-US" sz="3600" b="1" dirty="0">
                <a:solidFill>
                  <a:srgbClr val="0000FF"/>
                </a:solidFill>
              </a:rPr>
              <a:t>你的假设：</a:t>
            </a:r>
            <a:r>
              <a:rPr lang="en-US" altLang="zh-CN" sz="3600" b="1" dirty="0">
                <a:solidFill>
                  <a:srgbClr val="0000FF"/>
                </a:solidFill>
              </a:rPr>
              <a:t>__________________</a:t>
            </a:r>
          </a:p>
          <a:p>
            <a:pPr>
              <a:buFontTx/>
              <a:buNone/>
            </a:pPr>
            <a:r>
              <a:rPr lang="zh-CN" altLang="en-US" sz="3600" b="1" dirty="0">
                <a:solidFill>
                  <a:srgbClr val="0000FF"/>
                </a:solidFill>
              </a:rPr>
              <a:t>你的实验方案：</a:t>
            </a:r>
            <a:r>
              <a:rPr lang="en-US" altLang="zh-CN" sz="3600" b="1" dirty="0">
                <a:solidFill>
                  <a:srgbClr val="0000FF"/>
                </a:solidFill>
              </a:rPr>
              <a:t>_______________</a:t>
            </a:r>
          </a:p>
          <a:p>
            <a:pPr>
              <a:buFontTx/>
              <a:buNone/>
            </a:pPr>
            <a:r>
              <a:rPr lang="en-US" altLang="zh-CN" sz="3600" b="1" dirty="0">
                <a:solidFill>
                  <a:srgbClr val="0000FF"/>
                </a:solidFill>
              </a:rPr>
              <a:t>__________________________                </a:t>
            </a:r>
          </a:p>
          <a:p>
            <a:pPr>
              <a:buFontTx/>
              <a:buNone/>
            </a:pPr>
            <a:r>
              <a:rPr lang="zh-CN" altLang="en-US" sz="3600" b="1" dirty="0">
                <a:solidFill>
                  <a:srgbClr val="0000FF"/>
                </a:solidFill>
              </a:rPr>
              <a:t>实验现象记录：</a:t>
            </a:r>
            <a:r>
              <a:rPr lang="en-US" altLang="zh-CN" sz="3600" b="1" dirty="0">
                <a:solidFill>
                  <a:srgbClr val="0000FF"/>
                </a:solidFill>
              </a:rPr>
              <a:t>_______________</a:t>
            </a:r>
          </a:p>
          <a:p>
            <a:pPr>
              <a:buFontTx/>
              <a:buNone/>
            </a:pPr>
            <a:r>
              <a:rPr lang="en-US" altLang="zh-CN" sz="3600" b="1" dirty="0">
                <a:solidFill>
                  <a:srgbClr val="0000FF"/>
                </a:solidFill>
              </a:rPr>
              <a:t>     </a:t>
            </a:r>
            <a:r>
              <a:rPr lang="zh-CN" altLang="en-US" sz="3600" b="1" dirty="0">
                <a:solidFill>
                  <a:srgbClr val="0000FF"/>
                </a:solidFill>
              </a:rPr>
              <a:t>你的结论：</a:t>
            </a:r>
            <a:r>
              <a:rPr lang="en-US" altLang="zh-CN" sz="3600" b="1" dirty="0">
                <a:solidFill>
                  <a:srgbClr val="0000FF"/>
                </a:solidFill>
              </a:rPr>
              <a:t>______________</a:t>
            </a:r>
          </a:p>
        </p:txBody>
      </p:sp>
      <p:sp>
        <p:nvSpPr>
          <p:cNvPr id="16388" name="Text Box 4"/>
          <p:cNvSpPr txBox="1">
            <a:spLocks noChangeArrowheads="1"/>
          </p:cNvSpPr>
          <p:nvPr/>
        </p:nvSpPr>
        <p:spPr bwMode="auto">
          <a:xfrm>
            <a:off x="3131840" y="2614613"/>
            <a:ext cx="3887787" cy="579438"/>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dirty="0">
                <a:solidFill>
                  <a:srgbClr val="FF3300"/>
                </a:solidFill>
              </a:rPr>
              <a:t>铁的活动性比铜的强</a:t>
            </a:r>
          </a:p>
        </p:txBody>
      </p:sp>
      <p:sp>
        <p:nvSpPr>
          <p:cNvPr id="16389" name="Text Box 5"/>
          <p:cNvSpPr txBox="1">
            <a:spLocks noChangeArrowheads="1"/>
          </p:cNvSpPr>
          <p:nvPr/>
        </p:nvSpPr>
        <p:spPr bwMode="auto">
          <a:xfrm>
            <a:off x="3924300" y="5229225"/>
            <a:ext cx="4465638" cy="641350"/>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b="1">
                <a:solidFill>
                  <a:srgbClr val="FF3300"/>
                </a:solidFill>
              </a:rPr>
              <a:t>铁的活动性比铜的强</a:t>
            </a:r>
          </a:p>
        </p:txBody>
      </p:sp>
      <p:sp>
        <p:nvSpPr>
          <p:cNvPr id="16390" name="Text Box 6"/>
          <p:cNvSpPr txBox="1">
            <a:spLocks noChangeArrowheads="1"/>
          </p:cNvSpPr>
          <p:nvPr/>
        </p:nvSpPr>
        <p:spPr bwMode="auto">
          <a:xfrm>
            <a:off x="539750" y="3356992"/>
            <a:ext cx="7920038" cy="1066800"/>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dirty="0">
                <a:solidFill>
                  <a:srgbClr val="FF3300"/>
                </a:solidFill>
              </a:rPr>
              <a:t>                              (1)Fe</a:t>
            </a:r>
            <a:r>
              <a:rPr lang="zh-CN" altLang="en-US" sz="3200" b="1" dirty="0">
                <a:solidFill>
                  <a:srgbClr val="FF3300"/>
                </a:solidFill>
              </a:rPr>
              <a:t>与</a:t>
            </a:r>
            <a:r>
              <a:rPr lang="en-US" altLang="zh-CN" sz="3200" b="1" dirty="0">
                <a:solidFill>
                  <a:srgbClr val="FF3300"/>
                </a:solidFill>
              </a:rPr>
              <a:t>CuSO</a:t>
            </a:r>
            <a:r>
              <a:rPr lang="en-US" altLang="zh-CN" sz="3200" b="1" baseline="-25000" dirty="0">
                <a:solidFill>
                  <a:srgbClr val="FF3300"/>
                </a:solidFill>
              </a:rPr>
              <a:t>4</a:t>
            </a:r>
            <a:r>
              <a:rPr lang="zh-CN" altLang="en-US" sz="3200" b="1" dirty="0">
                <a:solidFill>
                  <a:srgbClr val="FF3300"/>
                </a:solidFill>
              </a:rPr>
              <a:t>溶液混合</a:t>
            </a:r>
            <a:r>
              <a:rPr lang="en-US" altLang="zh-CN" sz="3200" b="1" dirty="0">
                <a:solidFill>
                  <a:srgbClr val="FF3300"/>
                </a:solidFill>
              </a:rPr>
              <a:t>(2) Cu</a:t>
            </a:r>
            <a:r>
              <a:rPr lang="zh-CN" altLang="en-US" sz="3200" b="1" dirty="0">
                <a:solidFill>
                  <a:srgbClr val="FF3300"/>
                </a:solidFill>
              </a:rPr>
              <a:t>与</a:t>
            </a:r>
            <a:r>
              <a:rPr lang="en-US" altLang="zh-CN" sz="3200" b="1" dirty="0">
                <a:solidFill>
                  <a:srgbClr val="FF3300"/>
                </a:solidFill>
              </a:rPr>
              <a:t>FeSO</a:t>
            </a:r>
            <a:r>
              <a:rPr lang="en-US" altLang="zh-CN" sz="3200" b="1" baseline="-25000" dirty="0">
                <a:solidFill>
                  <a:srgbClr val="FF3300"/>
                </a:solidFill>
              </a:rPr>
              <a:t>4</a:t>
            </a:r>
            <a:r>
              <a:rPr lang="zh-CN" altLang="en-US" sz="3200" b="1" dirty="0">
                <a:solidFill>
                  <a:srgbClr val="FF3300"/>
                </a:solidFill>
              </a:rPr>
              <a:t>溶液混合  </a:t>
            </a:r>
            <a:r>
              <a:rPr lang="en-US" altLang="zh-CN" sz="3200" b="1" dirty="0">
                <a:solidFill>
                  <a:srgbClr val="FF3300"/>
                </a:solidFill>
              </a:rPr>
              <a:t>(3)</a:t>
            </a:r>
            <a:r>
              <a:rPr lang="zh-CN" altLang="en-US" sz="3200" b="1" dirty="0">
                <a:solidFill>
                  <a:srgbClr val="FF3300"/>
                </a:solidFill>
              </a:rPr>
              <a:t>分别与酸混合</a:t>
            </a:r>
            <a:r>
              <a:rPr lang="zh-CN" altLang="en-US" sz="1800" dirty="0"/>
              <a:t> </a:t>
            </a:r>
          </a:p>
        </p:txBody>
      </p:sp>
    </p:spTree>
  </p:cSld>
  <p:clrMapOvr>
    <a:masterClrMapping/>
  </p:clrMapOvr>
  <p:transition spd="med">
    <p:cover dir="d"/>
    <p:sndAc>
      <p:stSnd>
        <p:snd r:embed="rId2" name="cashreg.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slide(fromBottom)">
                                      <p:cBhvr>
                                        <p:cTn id="7" dur="500"/>
                                        <p:tgtEl>
                                          <p:spTgt spid="16388"/>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6390"/>
                                        </p:tgtEl>
                                        <p:attrNameLst>
                                          <p:attrName>style.visibility</p:attrName>
                                        </p:attrNameLst>
                                      </p:cBhvr>
                                      <p:to>
                                        <p:strVal val="visible"/>
                                      </p:to>
                                    </p:set>
                                    <p:animEffect transition="in" filter="slide(fromBottom)">
                                      <p:cBhvr>
                                        <p:cTn id="12" dur="500"/>
                                        <p:tgtEl>
                                          <p:spTgt spid="16390"/>
                                        </p:tgtEl>
                                      </p:cBhvr>
                                    </p:animEffect>
                                  </p:childTnLst>
                                  <p:subTnLst>
                                    <p:audio>
                                      <p:cMediaNode>
                                        <p:cTn display="0" masterRel="sameClick">
                                          <p:stCondLst>
                                            <p:cond evt="begin" delay="0">
                                              <p:tn val="10"/>
                                            </p:cond>
                                          </p:stCondLst>
                                          <p:endCondLst>
                                            <p:cond evt="onStopAudio" delay="0">
                                              <p:tgtEl>
                                                <p:sldTgt/>
                                              </p:tgtEl>
                                            </p:cond>
                                          </p:endCondLst>
                                        </p:cTn>
                                        <p:tgtEl>
                                          <p:sndTgt r:embed="rId4" name="suction.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6389"/>
                                        </p:tgtEl>
                                        <p:attrNameLst>
                                          <p:attrName>style.visibility</p:attrName>
                                        </p:attrNameLst>
                                      </p:cBhvr>
                                      <p:to>
                                        <p:strVal val="visible"/>
                                      </p:to>
                                    </p:set>
                                    <p:animEffect transition="in" filter="slide(fromBottom)">
                                      <p:cBhvr>
                                        <p:cTn id="17" dur="500"/>
                                        <p:tgtEl>
                                          <p:spTgt spid="16389"/>
                                        </p:tgtEl>
                                      </p:cBhvr>
                                    </p:animEffect>
                                  </p:childTnLst>
                                  <p:subTnLst>
                                    <p:audio>
                                      <p:cMediaNode>
                                        <p:cTn display="0" masterRel="sameClick">
                                          <p:stCondLst>
                                            <p:cond evt="begin" delay="0">
                                              <p:tn val="15"/>
                                            </p:cond>
                                          </p:stCondLst>
                                          <p:endCondLst>
                                            <p:cond evt="onStopAudio" delay="0">
                                              <p:tgtEl>
                                                <p:sldTgt/>
                                              </p:tgtEl>
                                            </p:cond>
                                          </p:endCondLst>
                                        </p:cTn>
                                        <p:tgtEl>
                                          <p:sndTgt r:embed="rId5"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P spid="16389" grpId="0"/>
      <p:bldP spid="1639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54012" y="695400"/>
            <a:ext cx="8686800" cy="2684463"/>
          </a:xfrm>
        </p:spPr>
        <p:txBody>
          <a:bodyPr/>
          <a:lstStyle/>
          <a:p>
            <a:pPr algn="l"/>
            <a:r>
              <a:rPr lang="en-US" altLang="zh-CN" sz="4000" dirty="0"/>
              <a:t/>
            </a:r>
            <a:br>
              <a:rPr lang="en-US" altLang="zh-CN" sz="4000" dirty="0"/>
            </a:br>
            <a:r>
              <a:rPr lang="en-US" altLang="zh-CN" sz="4000" dirty="0"/>
              <a:t>        </a:t>
            </a:r>
            <a:r>
              <a:rPr lang="zh-CN" altLang="en-US" sz="4800" b="1" dirty="0">
                <a:solidFill>
                  <a:srgbClr val="0000FF"/>
                </a:solidFill>
              </a:rPr>
              <a:t>经过许多类似上述实验的探究，人们总结出了常见金属的活动性顺序：</a:t>
            </a:r>
          </a:p>
        </p:txBody>
      </p:sp>
      <p:sp>
        <p:nvSpPr>
          <p:cNvPr id="17411" name="Text Box 3"/>
          <p:cNvSpPr txBox="1">
            <a:spLocks noChangeArrowheads="1"/>
          </p:cNvSpPr>
          <p:nvPr/>
        </p:nvSpPr>
        <p:spPr bwMode="auto">
          <a:xfrm>
            <a:off x="592931" y="3763963"/>
            <a:ext cx="82089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dirty="0">
                <a:solidFill>
                  <a:srgbClr val="990000"/>
                </a:solidFill>
              </a:rPr>
              <a:t>K  </a:t>
            </a:r>
            <a:r>
              <a:rPr lang="en-US" altLang="zh-CN" b="1" dirty="0" err="1">
                <a:solidFill>
                  <a:srgbClr val="990000"/>
                </a:solidFill>
              </a:rPr>
              <a:t>Ca</a:t>
            </a:r>
            <a:r>
              <a:rPr lang="en-US" altLang="zh-CN" b="1" dirty="0">
                <a:solidFill>
                  <a:srgbClr val="990000"/>
                </a:solidFill>
              </a:rPr>
              <a:t>  Na  Mg  Al  Zn  Fe  </a:t>
            </a:r>
            <a:r>
              <a:rPr lang="en-US" altLang="zh-CN" b="1" dirty="0" err="1">
                <a:solidFill>
                  <a:srgbClr val="990000"/>
                </a:solidFill>
              </a:rPr>
              <a:t>Sn</a:t>
            </a:r>
            <a:r>
              <a:rPr lang="en-US" altLang="zh-CN" b="1" dirty="0">
                <a:solidFill>
                  <a:srgbClr val="990000"/>
                </a:solidFill>
              </a:rPr>
              <a:t>  </a:t>
            </a:r>
            <a:r>
              <a:rPr lang="en-US" altLang="zh-CN" b="1" dirty="0" err="1">
                <a:solidFill>
                  <a:srgbClr val="990000"/>
                </a:solidFill>
              </a:rPr>
              <a:t>Pb</a:t>
            </a:r>
            <a:r>
              <a:rPr lang="en-US" altLang="zh-CN" b="1" dirty="0">
                <a:solidFill>
                  <a:srgbClr val="990000"/>
                </a:solidFill>
              </a:rPr>
              <a:t>  (H)  Cu  Hg  Ag  </a:t>
            </a:r>
            <a:r>
              <a:rPr lang="en-US" altLang="zh-CN" b="1" dirty="0" err="1">
                <a:solidFill>
                  <a:srgbClr val="990000"/>
                </a:solidFill>
              </a:rPr>
              <a:t>Pt</a:t>
            </a:r>
            <a:r>
              <a:rPr lang="en-US" altLang="zh-CN" b="1" dirty="0">
                <a:solidFill>
                  <a:srgbClr val="990000"/>
                </a:solidFill>
              </a:rPr>
              <a:t>  Au</a:t>
            </a:r>
          </a:p>
        </p:txBody>
      </p:sp>
      <p:sp>
        <p:nvSpPr>
          <p:cNvPr id="17412" name="Text Box 4"/>
          <p:cNvSpPr txBox="1">
            <a:spLocks noChangeArrowheads="1"/>
          </p:cNvSpPr>
          <p:nvPr/>
        </p:nvSpPr>
        <p:spPr bwMode="auto">
          <a:xfrm>
            <a:off x="1763713" y="4437063"/>
            <a:ext cx="50419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b="1">
                <a:solidFill>
                  <a:srgbClr val="003366"/>
                </a:solidFill>
              </a:rPr>
              <a:t>金属活动性顺序由强逐渐减弱</a:t>
            </a:r>
          </a:p>
        </p:txBody>
      </p:sp>
      <p:sp>
        <p:nvSpPr>
          <p:cNvPr id="17413" name="AutoShape 5"/>
          <p:cNvSpPr>
            <a:spLocks noChangeArrowheads="1"/>
          </p:cNvSpPr>
          <p:nvPr/>
        </p:nvSpPr>
        <p:spPr bwMode="auto">
          <a:xfrm>
            <a:off x="179512" y="4221163"/>
            <a:ext cx="8893175" cy="144462"/>
          </a:xfrm>
          <a:prstGeom prst="rightArrow">
            <a:avLst>
              <a:gd name="adj1" fmla="val 50000"/>
              <a:gd name="adj2" fmla="val 153901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5" name="AutoShape 7">
            <a:hlinkClick r:id="rId5" action="ppaction://hlinksldjump" highlightClick="1"/>
          </p:cNvPr>
          <p:cNvSpPr>
            <a:spLocks noChangeArrowheads="1"/>
          </p:cNvSpPr>
          <p:nvPr/>
        </p:nvSpPr>
        <p:spPr bwMode="auto">
          <a:xfrm>
            <a:off x="8893175" y="6453188"/>
            <a:ext cx="250825" cy="404812"/>
          </a:xfrm>
          <a:prstGeom prst="actionButtonHome">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6" name="WordArt 8"/>
          <p:cNvSpPr>
            <a:spLocks noChangeArrowheads="1" noChangeShapeType="1" noTextEdit="1"/>
          </p:cNvSpPr>
          <p:nvPr/>
        </p:nvSpPr>
        <p:spPr bwMode="auto">
          <a:xfrm>
            <a:off x="467544" y="692696"/>
            <a:ext cx="2476500" cy="638175"/>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0800000"/>
              </a:avLst>
            </a:prstTxWarp>
          </a:bodyPr>
          <a:lstStyle/>
          <a:p>
            <a:pPr algn="ctr"/>
            <a:r>
              <a:rPr lang="zh-CN" altLang="en-US" sz="4800" b="1" i="1" kern="10" dirty="0">
                <a:ln w="9525">
                  <a:solidFill>
                    <a:srgbClr val="000000"/>
                  </a:solidFill>
                  <a:round/>
                  <a:headEnd/>
                  <a:tailEnd/>
                </a:ln>
                <a:solidFill>
                  <a:srgbClr val="000000"/>
                </a:solidFill>
                <a:latin typeface="华文行楷"/>
                <a:ea typeface="华文行楷"/>
              </a:rPr>
              <a:t>实验总结</a:t>
            </a:r>
          </a:p>
        </p:txBody>
      </p:sp>
      <p:sp>
        <p:nvSpPr>
          <p:cNvPr id="17417" name="WordArt 9"/>
          <p:cNvSpPr>
            <a:spLocks noChangeArrowheads="1" noChangeShapeType="1" noTextEdit="1"/>
          </p:cNvSpPr>
          <p:nvPr/>
        </p:nvSpPr>
        <p:spPr bwMode="auto">
          <a:xfrm>
            <a:off x="3275856" y="5445224"/>
            <a:ext cx="2447925" cy="865187"/>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0800000"/>
              </a:avLst>
            </a:prstTxWarp>
          </a:bodyPr>
          <a:lstStyle/>
          <a:p>
            <a:pPr algn="ctr"/>
            <a:r>
              <a:rPr lang="zh-CN" altLang="en-US" sz="6000" kern="10" dirty="0">
                <a:ln w="9525">
                  <a:solidFill>
                    <a:srgbClr val="000000"/>
                  </a:solidFill>
                  <a:round/>
                  <a:headEnd/>
                  <a:tailEnd/>
                </a:ln>
                <a:solidFill>
                  <a:srgbClr val="000000"/>
                </a:solidFill>
                <a:latin typeface="隶书"/>
                <a:ea typeface="隶书"/>
              </a:rPr>
              <a:t>强置弱</a:t>
            </a:r>
          </a:p>
        </p:txBody>
      </p:sp>
    </p:spTree>
  </p:cSld>
  <p:clrMapOvr>
    <a:masterClrMapping/>
  </p:clrMapOvr>
  <p:transition spd="med">
    <p:cover dir="d"/>
    <p:sndAc>
      <p:stSnd>
        <p:snd r:embed="rId2" name="chimes.wav"/>
      </p:stSnd>
    </p:sndAc>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mph" presetSubtype="2" fill="hold" grpId="0" nodeType="afterEffect">
                                  <p:stCondLst>
                                    <p:cond delay="0"/>
                                  </p:stCondLst>
                                  <p:childTnLst>
                                    <p:animClr clrSpc="rgb" dir="cw">
                                      <p:cBhvr>
                                        <p:cTn id="6" dur="2000" fill="hold"/>
                                        <p:tgtEl>
                                          <p:spTgt spid="17416"/>
                                        </p:tgtEl>
                                        <p:attrNameLst>
                                          <p:attrName>style.color</p:attrName>
                                        </p:attrNameLst>
                                      </p:cBhvr>
                                      <p:to>
                                        <a:srgbClr val="9900CC"/>
                                      </p:to>
                                    </p:animClr>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17411"/>
                                        </p:tgtEl>
                                        <p:attrNameLst>
                                          <p:attrName>style.visibility</p:attrName>
                                        </p:attrNameLst>
                                      </p:cBhvr>
                                      <p:to>
                                        <p:strVal val="visible"/>
                                      </p:to>
                                    </p:set>
                                    <p:anim calcmode="lin" valueType="num">
                                      <p:cBhvr additive="base">
                                        <p:cTn id="11" dur="500" fill="hold"/>
                                        <p:tgtEl>
                                          <p:spTgt spid="17411"/>
                                        </p:tgtEl>
                                        <p:attrNameLst>
                                          <p:attrName>ppt_x</p:attrName>
                                        </p:attrNameLst>
                                      </p:cBhvr>
                                      <p:tavLst>
                                        <p:tav tm="0">
                                          <p:val>
                                            <p:strVal val="0-#ppt_w/2"/>
                                          </p:val>
                                        </p:tav>
                                        <p:tav tm="100000">
                                          <p:val>
                                            <p:strVal val="#ppt_x"/>
                                          </p:val>
                                        </p:tav>
                                      </p:tavLst>
                                    </p:anim>
                                    <p:anim calcmode="lin" valueType="num">
                                      <p:cBhvr additive="base">
                                        <p:cTn id="12" dur="500" fill="hold"/>
                                        <p:tgtEl>
                                          <p:spTgt spid="1741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2" name="chimes.wav"/>
                                        </p:tgtEl>
                                      </p:cMediaNode>
                                    </p:audio>
                                  </p:subTnLst>
                                </p:cTn>
                              </p:par>
                            </p:childTnLst>
                          </p:cTn>
                        </p:par>
                        <p:par>
                          <p:cTn id="13" fill="hold" nodeType="afterGroup">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17413"/>
                                        </p:tgtEl>
                                        <p:attrNameLst>
                                          <p:attrName>style.visibility</p:attrName>
                                        </p:attrNameLst>
                                      </p:cBhvr>
                                      <p:to>
                                        <p:strVal val="visible"/>
                                      </p:to>
                                    </p:set>
                                    <p:anim calcmode="lin" valueType="num">
                                      <p:cBhvr additive="base">
                                        <p:cTn id="16" dur="500" fill="hold"/>
                                        <p:tgtEl>
                                          <p:spTgt spid="17413"/>
                                        </p:tgtEl>
                                        <p:attrNameLst>
                                          <p:attrName>ppt_x</p:attrName>
                                        </p:attrNameLst>
                                      </p:cBhvr>
                                      <p:tavLst>
                                        <p:tav tm="0">
                                          <p:val>
                                            <p:strVal val="0-#ppt_w/2"/>
                                          </p:val>
                                        </p:tav>
                                        <p:tav tm="100000">
                                          <p:val>
                                            <p:strVal val="#ppt_x"/>
                                          </p:val>
                                        </p:tav>
                                      </p:tavLst>
                                    </p:anim>
                                    <p:anim calcmode="lin" valueType="num">
                                      <p:cBhvr additive="base">
                                        <p:cTn id="17" dur="500" fill="hold"/>
                                        <p:tgtEl>
                                          <p:spTgt spid="1741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4"/>
                                            </p:cond>
                                          </p:stCondLst>
                                          <p:endCondLst>
                                            <p:cond evt="onStopAudio" delay="0">
                                              <p:tgtEl>
                                                <p:sldTgt/>
                                              </p:tgtEl>
                                            </p:cond>
                                          </p:endCondLst>
                                        </p:cTn>
                                        <p:tgtEl>
                                          <p:sndTgt r:embed="rId3" name="push.wav"/>
                                        </p:tgtEl>
                                      </p:cMediaNode>
                                    </p:audio>
                                  </p:subTnLst>
                                </p:cTn>
                              </p:par>
                            </p:childTnLst>
                          </p:cTn>
                        </p:par>
                        <p:par>
                          <p:cTn id="18" fill="hold" nodeType="afterGroup">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17412"/>
                                        </p:tgtEl>
                                        <p:attrNameLst>
                                          <p:attrName>style.visibility</p:attrName>
                                        </p:attrNameLst>
                                      </p:cBhvr>
                                      <p:to>
                                        <p:strVal val="visible"/>
                                      </p:to>
                                    </p:set>
                                    <p:anim calcmode="lin" valueType="num">
                                      <p:cBhvr additive="base">
                                        <p:cTn id="21" dur="500" fill="hold"/>
                                        <p:tgtEl>
                                          <p:spTgt spid="17412"/>
                                        </p:tgtEl>
                                        <p:attrNameLst>
                                          <p:attrName>ppt_x</p:attrName>
                                        </p:attrNameLst>
                                      </p:cBhvr>
                                      <p:tavLst>
                                        <p:tav tm="0">
                                          <p:val>
                                            <p:strVal val="#ppt_x"/>
                                          </p:val>
                                        </p:tav>
                                        <p:tav tm="100000">
                                          <p:val>
                                            <p:strVal val="#ppt_x"/>
                                          </p:val>
                                        </p:tav>
                                      </p:tavLst>
                                    </p:anim>
                                    <p:anim calcmode="lin" valueType="num">
                                      <p:cBhvr additive="base">
                                        <p:cTn id="22" dur="500" fill="hold"/>
                                        <p:tgtEl>
                                          <p:spTgt spid="17412"/>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4" name="typ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7417"/>
                                        </p:tgtEl>
                                        <p:attrNameLst>
                                          <p:attrName>style.visibility</p:attrName>
                                        </p:attrNameLst>
                                      </p:cBhvr>
                                      <p:to>
                                        <p:strVal val="visible"/>
                                      </p:to>
                                    </p:set>
                                    <p:animEffect transition="in" filter="blinds(horizontal)">
                                      <p:cBhvr>
                                        <p:cTn id="27" dur="500"/>
                                        <p:tgtEl>
                                          <p:spTgt spid="17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17412" grpId="0"/>
      <p:bldP spid="17413" grpId="0" animBg="1"/>
      <p:bldP spid="17416" grpId="0" animBg="1"/>
      <p:bldP spid="174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323850" y="977900"/>
            <a:ext cx="20875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dirty="0"/>
              <a:t>练习：</a:t>
            </a:r>
          </a:p>
        </p:txBody>
      </p:sp>
      <p:sp>
        <p:nvSpPr>
          <p:cNvPr id="19459" name="Text Box 3"/>
          <p:cNvSpPr txBox="1">
            <a:spLocks noChangeArrowheads="1"/>
          </p:cNvSpPr>
          <p:nvPr/>
        </p:nvSpPr>
        <p:spPr bwMode="auto">
          <a:xfrm>
            <a:off x="827088" y="1628775"/>
            <a:ext cx="5256212"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dirty="0"/>
              <a:t>1</a:t>
            </a:r>
            <a:r>
              <a:rPr lang="zh-CN" altLang="en-US" b="1" dirty="0"/>
              <a:t>．判断下列各组物质能否发生反应？可以反应的写出方程式</a:t>
            </a:r>
          </a:p>
          <a:p>
            <a:endParaRPr lang="zh-CN" altLang="en-US" b="1" dirty="0"/>
          </a:p>
          <a:p>
            <a:r>
              <a:rPr lang="zh-CN" altLang="en-US" b="1" dirty="0"/>
              <a:t>（</a:t>
            </a:r>
            <a:r>
              <a:rPr lang="en-US" altLang="zh-CN" b="1" dirty="0"/>
              <a:t>1</a:t>
            </a:r>
            <a:r>
              <a:rPr lang="zh-CN" altLang="en-US" b="1" dirty="0"/>
              <a:t>）银和稀盐酸</a:t>
            </a:r>
          </a:p>
          <a:p>
            <a:endParaRPr lang="zh-CN" altLang="en-US" b="1" dirty="0"/>
          </a:p>
          <a:p>
            <a:r>
              <a:rPr lang="zh-CN" altLang="en-US" b="1" dirty="0"/>
              <a:t>（</a:t>
            </a:r>
            <a:r>
              <a:rPr lang="en-US" altLang="zh-CN" b="1" dirty="0"/>
              <a:t>2</a:t>
            </a:r>
            <a:r>
              <a:rPr lang="zh-CN" altLang="en-US" b="1" dirty="0"/>
              <a:t>）铝和稀硫酸</a:t>
            </a:r>
          </a:p>
          <a:p>
            <a:endParaRPr lang="zh-CN" altLang="en-US" b="1" dirty="0"/>
          </a:p>
          <a:p>
            <a:r>
              <a:rPr lang="zh-CN" altLang="en-US" b="1" dirty="0"/>
              <a:t>（</a:t>
            </a:r>
            <a:r>
              <a:rPr lang="en-US" altLang="zh-CN" b="1" dirty="0"/>
              <a:t>3</a:t>
            </a:r>
            <a:r>
              <a:rPr lang="zh-CN" altLang="en-US" b="1" dirty="0"/>
              <a:t>）铜和硫酸锌溶液</a:t>
            </a:r>
          </a:p>
          <a:p>
            <a:endParaRPr lang="zh-CN" altLang="en-US" b="1" dirty="0"/>
          </a:p>
          <a:p>
            <a:r>
              <a:rPr lang="zh-CN" altLang="en-US" b="1" dirty="0"/>
              <a:t>（</a:t>
            </a:r>
            <a:r>
              <a:rPr lang="en-US" altLang="zh-CN" b="1" dirty="0"/>
              <a:t>4</a:t>
            </a:r>
            <a:r>
              <a:rPr lang="zh-CN" altLang="en-US" b="1" dirty="0"/>
              <a:t>）锌和硫酸铜溶液</a:t>
            </a:r>
          </a:p>
          <a:p>
            <a:endParaRPr lang="zh-CN" altLang="en-US" b="1" dirty="0"/>
          </a:p>
          <a:p>
            <a:r>
              <a:rPr lang="zh-CN" altLang="en-US" b="1" dirty="0"/>
              <a:t>（</a:t>
            </a:r>
            <a:r>
              <a:rPr lang="en-US" altLang="zh-CN" b="1" dirty="0"/>
              <a:t>5</a:t>
            </a:r>
            <a:r>
              <a:rPr lang="zh-CN" altLang="en-US" b="1" dirty="0"/>
              <a:t>）镁和硝酸银溶液</a:t>
            </a:r>
          </a:p>
          <a:p>
            <a:endParaRPr lang="en-US" altLang="zh-CN" b="1" dirty="0"/>
          </a:p>
        </p:txBody>
      </p:sp>
      <p:grpSp>
        <p:nvGrpSpPr>
          <p:cNvPr id="19460" name="Group 4"/>
          <p:cNvGrpSpPr>
            <a:grpSpLocks/>
          </p:cNvGrpSpPr>
          <p:nvPr/>
        </p:nvGrpSpPr>
        <p:grpSpPr bwMode="auto">
          <a:xfrm>
            <a:off x="3313113" y="3500438"/>
            <a:ext cx="5795962" cy="431800"/>
            <a:chOff x="2109" y="346"/>
            <a:chExt cx="3651" cy="272"/>
          </a:xfrm>
        </p:grpSpPr>
        <p:sp>
          <p:nvSpPr>
            <p:cNvPr id="19461" name="Text Box 5"/>
            <p:cNvSpPr txBox="1">
              <a:spLocks noChangeArrowheads="1"/>
            </p:cNvSpPr>
            <p:nvPr/>
          </p:nvSpPr>
          <p:spPr bwMode="auto">
            <a:xfrm>
              <a:off x="2109" y="346"/>
              <a:ext cx="365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b="1"/>
                <a:t>2Al  + 3H</a:t>
              </a:r>
              <a:r>
                <a:rPr lang="en-US" altLang="zh-CN" sz="1800" b="1" baseline="-25000"/>
                <a:t>2</a:t>
              </a:r>
              <a:r>
                <a:rPr lang="en-US" altLang="zh-CN" sz="1800" b="1"/>
                <a:t>SO</a:t>
              </a:r>
              <a:r>
                <a:rPr lang="en-US" altLang="zh-CN" sz="1800" b="1" baseline="-25000"/>
                <a:t>4</a:t>
              </a:r>
              <a:r>
                <a:rPr lang="en-US" altLang="zh-CN" sz="1800" b="1"/>
                <a:t>             Al</a:t>
              </a:r>
              <a:r>
                <a:rPr lang="en-US" altLang="zh-CN" sz="1800" b="1" baseline="-25000"/>
                <a:t>2</a:t>
              </a:r>
              <a:r>
                <a:rPr lang="en-US" altLang="zh-CN" sz="1800" b="1"/>
                <a:t>(SO</a:t>
              </a:r>
              <a:r>
                <a:rPr lang="en-US" altLang="zh-CN" sz="1800" b="1" baseline="-25000"/>
                <a:t>4</a:t>
              </a:r>
              <a:r>
                <a:rPr lang="en-US" altLang="zh-CN" sz="1800" b="1"/>
                <a:t>)</a:t>
              </a:r>
              <a:r>
                <a:rPr lang="en-US" altLang="zh-CN" sz="1800" b="1" baseline="-25000"/>
                <a:t>3</a:t>
              </a:r>
              <a:r>
                <a:rPr lang="en-US" altLang="zh-CN" sz="1800" b="1"/>
                <a:t>  +  3H</a:t>
              </a:r>
              <a:r>
                <a:rPr lang="en-US" altLang="zh-CN" sz="1800" b="1" baseline="-25000"/>
                <a:t>2</a:t>
              </a:r>
            </a:p>
          </p:txBody>
        </p:sp>
        <p:grpSp>
          <p:nvGrpSpPr>
            <p:cNvPr id="19462" name="Group 6"/>
            <p:cNvGrpSpPr>
              <a:grpSpLocks/>
            </p:cNvGrpSpPr>
            <p:nvPr/>
          </p:nvGrpSpPr>
          <p:grpSpPr bwMode="auto">
            <a:xfrm>
              <a:off x="3198" y="436"/>
              <a:ext cx="453" cy="45"/>
              <a:chOff x="2699" y="2024"/>
              <a:chExt cx="453" cy="45"/>
            </a:xfrm>
          </p:grpSpPr>
          <p:sp>
            <p:nvSpPr>
              <p:cNvPr id="19463" name="Line 7"/>
              <p:cNvSpPr>
                <a:spLocks noChangeShapeType="1"/>
              </p:cNvSpPr>
              <p:nvPr/>
            </p:nvSpPr>
            <p:spPr bwMode="auto">
              <a:xfrm>
                <a:off x="2699" y="2024"/>
                <a:ext cx="45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64" name="Line 8"/>
              <p:cNvSpPr>
                <a:spLocks noChangeShapeType="1"/>
              </p:cNvSpPr>
              <p:nvPr/>
            </p:nvSpPr>
            <p:spPr bwMode="auto">
              <a:xfrm>
                <a:off x="2699" y="2069"/>
                <a:ext cx="45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19465" name="Line 9"/>
            <p:cNvSpPr>
              <a:spLocks noChangeShapeType="1"/>
            </p:cNvSpPr>
            <p:nvPr/>
          </p:nvSpPr>
          <p:spPr bwMode="auto">
            <a:xfrm flipV="1">
              <a:off x="5012" y="346"/>
              <a:ext cx="0" cy="27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19466" name="Group 10"/>
          <p:cNvGrpSpPr>
            <a:grpSpLocks/>
          </p:cNvGrpSpPr>
          <p:nvPr/>
        </p:nvGrpSpPr>
        <p:grpSpPr bwMode="auto">
          <a:xfrm>
            <a:off x="3995738" y="4941888"/>
            <a:ext cx="4464050" cy="366712"/>
            <a:chOff x="2200" y="346"/>
            <a:chExt cx="2812" cy="231"/>
          </a:xfrm>
        </p:grpSpPr>
        <p:sp>
          <p:nvSpPr>
            <p:cNvPr id="19467" name="Text Box 11"/>
            <p:cNvSpPr txBox="1">
              <a:spLocks noChangeArrowheads="1"/>
            </p:cNvSpPr>
            <p:nvPr/>
          </p:nvSpPr>
          <p:spPr bwMode="auto">
            <a:xfrm>
              <a:off x="2200" y="346"/>
              <a:ext cx="28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b="1"/>
                <a:t>Zn + CuSO</a:t>
              </a:r>
              <a:r>
                <a:rPr lang="en-US" altLang="zh-CN" sz="1800" b="1" baseline="-25000"/>
                <a:t>4</a:t>
              </a:r>
              <a:r>
                <a:rPr lang="en-US" altLang="zh-CN" sz="1800" b="1"/>
                <a:t>              ZnSO</a:t>
              </a:r>
              <a:r>
                <a:rPr lang="en-US" altLang="zh-CN" sz="1800" b="1" baseline="-25000"/>
                <a:t>4</a:t>
              </a:r>
              <a:r>
                <a:rPr lang="en-US" altLang="zh-CN" sz="1800" b="1"/>
                <a:t> + Cu</a:t>
              </a:r>
            </a:p>
          </p:txBody>
        </p:sp>
        <p:grpSp>
          <p:nvGrpSpPr>
            <p:cNvPr id="19468" name="Group 12"/>
            <p:cNvGrpSpPr>
              <a:grpSpLocks/>
            </p:cNvGrpSpPr>
            <p:nvPr/>
          </p:nvGrpSpPr>
          <p:grpSpPr bwMode="auto">
            <a:xfrm>
              <a:off x="3107" y="436"/>
              <a:ext cx="454" cy="46"/>
              <a:chOff x="3152" y="799"/>
              <a:chExt cx="454" cy="46"/>
            </a:xfrm>
          </p:grpSpPr>
          <p:sp>
            <p:nvSpPr>
              <p:cNvPr id="19469" name="Line 13"/>
              <p:cNvSpPr>
                <a:spLocks noChangeShapeType="1"/>
              </p:cNvSpPr>
              <p:nvPr/>
            </p:nvSpPr>
            <p:spPr bwMode="auto">
              <a:xfrm>
                <a:off x="3152" y="799"/>
                <a:ext cx="45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70" name="Line 14"/>
              <p:cNvSpPr>
                <a:spLocks noChangeShapeType="1"/>
              </p:cNvSpPr>
              <p:nvPr/>
            </p:nvSpPr>
            <p:spPr bwMode="auto">
              <a:xfrm>
                <a:off x="3152" y="845"/>
                <a:ext cx="45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grpSp>
        <p:nvGrpSpPr>
          <p:cNvPr id="19471" name="Group 15"/>
          <p:cNvGrpSpPr>
            <a:grpSpLocks/>
          </p:cNvGrpSpPr>
          <p:nvPr/>
        </p:nvGrpSpPr>
        <p:grpSpPr bwMode="auto">
          <a:xfrm>
            <a:off x="3959225" y="5661025"/>
            <a:ext cx="5184775" cy="366713"/>
            <a:chOff x="2154" y="300"/>
            <a:chExt cx="3266" cy="231"/>
          </a:xfrm>
        </p:grpSpPr>
        <p:grpSp>
          <p:nvGrpSpPr>
            <p:cNvPr id="19472" name="Group 16"/>
            <p:cNvGrpSpPr>
              <a:grpSpLocks/>
            </p:cNvGrpSpPr>
            <p:nvPr/>
          </p:nvGrpSpPr>
          <p:grpSpPr bwMode="auto">
            <a:xfrm>
              <a:off x="3198" y="391"/>
              <a:ext cx="454" cy="46"/>
              <a:chOff x="3152" y="799"/>
              <a:chExt cx="454" cy="46"/>
            </a:xfrm>
          </p:grpSpPr>
          <p:sp>
            <p:nvSpPr>
              <p:cNvPr id="19473" name="Line 17"/>
              <p:cNvSpPr>
                <a:spLocks noChangeShapeType="1"/>
              </p:cNvSpPr>
              <p:nvPr/>
            </p:nvSpPr>
            <p:spPr bwMode="auto">
              <a:xfrm>
                <a:off x="3152" y="799"/>
                <a:ext cx="45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74" name="Line 18"/>
              <p:cNvSpPr>
                <a:spLocks noChangeShapeType="1"/>
              </p:cNvSpPr>
              <p:nvPr/>
            </p:nvSpPr>
            <p:spPr bwMode="auto">
              <a:xfrm>
                <a:off x="3152" y="845"/>
                <a:ext cx="45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19475" name="Text Box 19"/>
            <p:cNvSpPr txBox="1">
              <a:spLocks noChangeArrowheads="1"/>
            </p:cNvSpPr>
            <p:nvPr/>
          </p:nvSpPr>
          <p:spPr bwMode="auto">
            <a:xfrm>
              <a:off x="2154" y="300"/>
              <a:ext cx="3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800" b="1"/>
                <a:t>Mg + 2AgNO</a:t>
              </a:r>
              <a:r>
                <a:rPr lang="en-US" altLang="zh-CN" sz="1800" b="1" baseline="-25000"/>
                <a:t>3</a:t>
              </a:r>
              <a:r>
                <a:rPr lang="en-US" altLang="zh-CN" sz="1800" b="1"/>
                <a:t>              Mg(NO</a:t>
              </a:r>
              <a:r>
                <a:rPr lang="en-US" altLang="zh-CN" sz="1800" b="1" baseline="-25000"/>
                <a:t>3</a:t>
              </a:r>
              <a:r>
                <a:rPr lang="en-US" altLang="zh-CN" sz="1800" b="1"/>
                <a:t>)</a:t>
              </a:r>
              <a:r>
                <a:rPr lang="en-US" altLang="zh-CN" sz="1800" b="1" baseline="-25000"/>
                <a:t>2</a:t>
              </a:r>
              <a:r>
                <a:rPr lang="en-US" altLang="zh-CN" sz="1800" b="1"/>
                <a:t> + 2Ag</a:t>
              </a:r>
            </a:p>
          </p:txBody>
        </p:sp>
      </p:grpSp>
      <p:sp>
        <p:nvSpPr>
          <p:cNvPr id="19476" name="Rectangle 20"/>
          <p:cNvSpPr>
            <a:spLocks noChangeArrowheads="1"/>
          </p:cNvSpPr>
          <p:nvPr/>
        </p:nvSpPr>
        <p:spPr bwMode="auto">
          <a:xfrm>
            <a:off x="609600" y="381000"/>
            <a:ext cx="7950200" cy="514350"/>
          </a:xfrm>
          <a:prstGeom prst="rect">
            <a:avLst/>
          </a:prstGeom>
          <a:noFill/>
          <a:ln w="57150" cmpd="thinThick">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zh-CN" b="1" dirty="0">
                <a:solidFill>
                  <a:srgbClr val="000000"/>
                </a:solidFill>
              </a:rPr>
              <a:t>K  </a:t>
            </a:r>
            <a:r>
              <a:rPr lang="en-US" altLang="zh-CN" b="1" dirty="0" err="1">
                <a:solidFill>
                  <a:srgbClr val="000000"/>
                </a:solidFill>
              </a:rPr>
              <a:t>Ca</a:t>
            </a:r>
            <a:r>
              <a:rPr lang="en-US" altLang="zh-CN" b="1" dirty="0">
                <a:solidFill>
                  <a:srgbClr val="000000"/>
                </a:solidFill>
              </a:rPr>
              <a:t>  Na  Mg  Al  Zn  Fe  </a:t>
            </a:r>
            <a:r>
              <a:rPr lang="en-US" altLang="zh-CN" b="1" dirty="0" err="1">
                <a:solidFill>
                  <a:srgbClr val="000000"/>
                </a:solidFill>
              </a:rPr>
              <a:t>Sn</a:t>
            </a:r>
            <a:r>
              <a:rPr lang="en-US" altLang="zh-CN" b="1" dirty="0">
                <a:solidFill>
                  <a:srgbClr val="000000"/>
                </a:solidFill>
              </a:rPr>
              <a:t>  </a:t>
            </a:r>
            <a:r>
              <a:rPr lang="en-US" altLang="zh-CN" b="1" dirty="0" err="1">
                <a:solidFill>
                  <a:srgbClr val="000000"/>
                </a:solidFill>
              </a:rPr>
              <a:t>Pb</a:t>
            </a:r>
            <a:r>
              <a:rPr lang="en-US" altLang="zh-CN" b="1" dirty="0">
                <a:solidFill>
                  <a:srgbClr val="000000"/>
                </a:solidFill>
              </a:rPr>
              <a:t>  (H)  Cu Hg Ag  </a:t>
            </a:r>
            <a:r>
              <a:rPr lang="en-US" altLang="zh-CN" b="1" dirty="0" err="1">
                <a:solidFill>
                  <a:srgbClr val="000000"/>
                </a:solidFill>
              </a:rPr>
              <a:t>Pt</a:t>
            </a:r>
            <a:r>
              <a:rPr lang="en-US" altLang="zh-CN" b="1" dirty="0">
                <a:solidFill>
                  <a:srgbClr val="000000"/>
                </a:solidFill>
              </a:rPr>
              <a:t> Au</a:t>
            </a:r>
          </a:p>
        </p:txBody>
      </p:sp>
      <p:sp>
        <p:nvSpPr>
          <p:cNvPr id="19477" name="Text Box 21"/>
          <p:cNvSpPr txBox="1">
            <a:spLocks noChangeArrowheads="1"/>
          </p:cNvSpPr>
          <p:nvPr/>
        </p:nvSpPr>
        <p:spPr bwMode="auto">
          <a:xfrm>
            <a:off x="4140200" y="2708275"/>
            <a:ext cx="1800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a:solidFill>
                  <a:srgbClr val="0000FF"/>
                </a:solidFill>
              </a:rPr>
              <a:t>不反应</a:t>
            </a:r>
          </a:p>
        </p:txBody>
      </p:sp>
      <p:sp>
        <p:nvSpPr>
          <p:cNvPr id="19478" name="Text Box 22"/>
          <p:cNvSpPr txBox="1">
            <a:spLocks noChangeArrowheads="1"/>
          </p:cNvSpPr>
          <p:nvPr/>
        </p:nvSpPr>
        <p:spPr bwMode="auto">
          <a:xfrm>
            <a:off x="4572000" y="4143375"/>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a:solidFill>
                  <a:srgbClr val="0000FF"/>
                </a:solidFill>
              </a:rPr>
              <a:t>不反应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477"/>
                                        </p:tgtEl>
                                        <p:attrNameLst>
                                          <p:attrName>style.visibility</p:attrName>
                                        </p:attrNameLst>
                                      </p:cBhvr>
                                      <p:to>
                                        <p:strVal val="visible"/>
                                      </p:to>
                                    </p:set>
                                    <p:animEffect transition="in" filter="blinds(horizontal)">
                                      <p:cBhvr>
                                        <p:cTn id="7" dur="500"/>
                                        <p:tgtEl>
                                          <p:spTgt spid="194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9460"/>
                                        </p:tgtEl>
                                        <p:attrNameLst>
                                          <p:attrName>style.visibility</p:attrName>
                                        </p:attrNameLst>
                                      </p:cBhvr>
                                      <p:to>
                                        <p:strVal val="visible"/>
                                      </p:to>
                                    </p:set>
                                    <p:animEffect transition="in" filter="blinds(horizontal)">
                                      <p:cBhvr>
                                        <p:cTn id="12" dur="500"/>
                                        <p:tgtEl>
                                          <p:spTgt spid="1946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478"/>
                                        </p:tgtEl>
                                        <p:attrNameLst>
                                          <p:attrName>style.visibility</p:attrName>
                                        </p:attrNameLst>
                                      </p:cBhvr>
                                      <p:to>
                                        <p:strVal val="visible"/>
                                      </p:to>
                                    </p:set>
                                    <p:animEffect transition="in" filter="blinds(horizontal)">
                                      <p:cBhvr>
                                        <p:cTn id="17" dur="500"/>
                                        <p:tgtEl>
                                          <p:spTgt spid="1947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9466"/>
                                        </p:tgtEl>
                                        <p:attrNameLst>
                                          <p:attrName>style.visibility</p:attrName>
                                        </p:attrNameLst>
                                      </p:cBhvr>
                                      <p:to>
                                        <p:strVal val="visible"/>
                                      </p:to>
                                    </p:set>
                                    <p:animEffect transition="in" filter="blinds(horizontal)">
                                      <p:cBhvr>
                                        <p:cTn id="22" dur="500"/>
                                        <p:tgtEl>
                                          <p:spTgt spid="1946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9471"/>
                                        </p:tgtEl>
                                        <p:attrNameLst>
                                          <p:attrName>style.visibility</p:attrName>
                                        </p:attrNameLst>
                                      </p:cBhvr>
                                      <p:to>
                                        <p:strVal val="visible"/>
                                      </p:to>
                                    </p:set>
                                    <p:animEffect transition="in" filter="blinds(horizontal)">
                                      <p:cBhvr>
                                        <p:cTn id="27" dur="500"/>
                                        <p:tgtEl>
                                          <p:spTgt spid="19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7" grpId="0"/>
      <p:bldP spid="1947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WordArt 4"/>
          <p:cNvSpPr>
            <a:spLocks noChangeArrowheads="1" noChangeShapeType="1" noTextEdit="1"/>
          </p:cNvSpPr>
          <p:nvPr/>
        </p:nvSpPr>
        <p:spPr bwMode="auto">
          <a:xfrm>
            <a:off x="379412" y="260351"/>
            <a:ext cx="3527425" cy="792162"/>
          </a:xfrm>
          <a:prstGeom prst="rect">
            <a:avLst/>
          </a:prstGeom>
        </p:spPr>
        <p:txBody>
          <a:bodyPr wrap="none" fromWordArt="1">
            <a:prstTxWarp prst="textFadeUp">
              <a:avLst>
                <a:gd name="adj" fmla="val 4860"/>
              </a:avLst>
            </a:prstTxWarp>
          </a:bodyPr>
          <a:lstStyle/>
          <a:p>
            <a:pPr algn="ctr"/>
            <a:r>
              <a:rPr lang="zh-CN" altLang="en-US" sz="4800" b="1" i="1" kern="10" dirty="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华文行楷"/>
                <a:ea typeface="华文行楷"/>
              </a:rPr>
              <a:t>知识应用</a:t>
            </a:r>
          </a:p>
        </p:txBody>
      </p:sp>
      <p:sp>
        <p:nvSpPr>
          <p:cNvPr id="36870" name="Text Box 6"/>
          <p:cNvSpPr txBox="1">
            <a:spLocks noChangeArrowheads="1"/>
          </p:cNvSpPr>
          <p:nvPr/>
        </p:nvSpPr>
        <p:spPr bwMode="auto">
          <a:xfrm>
            <a:off x="179388" y="1253629"/>
            <a:ext cx="889317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dirty="0" smtClean="0">
                <a:solidFill>
                  <a:srgbClr val="FF3300"/>
                </a:solidFill>
              </a:rPr>
              <a:t>课</a:t>
            </a:r>
            <a:r>
              <a:rPr lang="zh-CN" altLang="en-US" sz="4000" b="1" dirty="0">
                <a:solidFill>
                  <a:srgbClr val="FF3300"/>
                </a:solidFill>
              </a:rPr>
              <a:t>本（</a:t>
            </a:r>
            <a:r>
              <a:rPr lang="en-US" altLang="zh-CN" sz="4000" b="1" dirty="0">
                <a:solidFill>
                  <a:srgbClr val="FF3300"/>
                </a:solidFill>
              </a:rPr>
              <a:t>P46</a:t>
            </a:r>
            <a:r>
              <a:rPr lang="zh-CN" altLang="en-US" sz="4000" b="1" dirty="0">
                <a:solidFill>
                  <a:srgbClr val="FF3300"/>
                </a:solidFill>
              </a:rPr>
              <a:t>）</a:t>
            </a:r>
            <a:r>
              <a:rPr lang="en-US" altLang="zh-CN" sz="4000" b="1" dirty="0">
                <a:solidFill>
                  <a:srgbClr val="FF3300"/>
                </a:solidFill>
              </a:rPr>
              <a:t>4</a:t>
            </a:r>
            <a:r>
              <a:rPr lang="zh-CN" altLang="en-US" sz="4000" b="1" dirty="0">
                <a:solidFill>
                  <a:srgbClr val="FF3300"/>
                </a:solidFill>
              </a:rPr>
              <a:t>、请设计两种实验方案，将铜粉中混有的少量铁粉除去。</a:t>
            </a:r>
          </a:p>
        </p:txBody>
      </p:sp>
      <p:sp>
        <p:nvSpPr>
          <p:cNvPr id="36871" name="Rectangle 7"/>
          <p:cNvSpPr>
            <a:spLocks noChangeArrowheads="1"/>
          </p:cNvSpPr>
          <p:nvPr/>
        </p:nvSpPr>
        <p:spPr bwMode="auto">
          <a:xfrm>
            <a:off x="323850" y="3798888"/>
            <a:ext cx="36385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dirty="0"/>
              <a:t>①</a:t>
            </a:r>
            <a:r>
              <a:rPr lang="zh-CN" altLang="en-US" sz="3200" dirty="0"/>
              <a:t>用磁铁吸</a:t>
            </a:r>
            <a:r>
              <a:rPr lang="zh-CN" altLang="en-US" sz="3200" dirty="0" smtClean="0"/>
              <a:t>引 </a:t>
            </a:r>
            <a:endParaRPr lang="zh-CN" altLang="en-US" sz="3200" dirty="0"/>
          </a:p>
        </p:txBody>
      </p:sp>
      <p:sp>
        <p:nvSpPr>
          <p:cNvPr id="36872" name="Rectangle 8"/>
          <p:cNvSpPr>
            <a:spLocks noChangeArrowheads="1"/>
          </p:cNvSpPr>
          <p:nvPr/>
        </p:nvSpPr>
        <p:spPr bwMode="auto">
          <a:xfrm>
            <a:off x="323850" y="4433888"/>
            <a:ext cx="799147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dirty="0"/>
              <a:t>②</a:t>
            </a:r>
            <a:r>
              <a:rPr lang="zh-CN" altLang="en-US" sz="3200" dirty="0"/>
              <a:t>与盐反应：</a:t>
            </a:r>
            <a:r>
              <a:rPr lang="en-US" altLang="zh-CN" sz="3200" dirty="0"/>
              <a:t>Fe+CuSO</a:t>
            </a:r>
            <a:r>
              <a:rPr lang="en-US" altLang="zh-CN" sz="1800" dirty="0"/>
              <a:t>4</a:t>
            </a:r>
            <a:r>
              <a:rPr lang="en-US" altLang="zh-CN" sz="3200" dirty="0"/>
              <a:t>═FeSO</a:t>
            </a:r>
            <a:r>
              <a:rPr lang="en-US" altLang="zh-CN" sz="1800" dirty="0"/>
              <a:t>4</a:t>
            </a:r>
            <a:r>
              <a:rPr lang="en-US" altLang="zh-CN" sz="3200" dirty="0"/>
              <a:t>+Cu                 </a:t>
            </a:r>
          </a:p>
        </p:txBody>
      </p:sp>
      <p:sp>
        <p:nvSpPr>
          <p:cNvPr id="36873" name="Rectangle 9"/>
          <p:cNvSpPr>
            <a:spLocks noChangeArrowheads="1"/>
          </p:cNvSpPr>
          <p:nvPr/>
        </p:nvSpPr>
        <p:spPr bwMode="auto">
          <a:xfrm>
            <a:off x="179388" y="5303838"/>
            <a:ext cx="8208962" cy="15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dirty="0"/>
              <a:t>③</a:t>
            </a:r>
            <a:r>
              <a:rPr lang="zh-CN" altLang="en-US" sz="3200" dirty="0"/>
              <a:t>与酸反应：</a:t>
            </a:r>
            <a:r>
              <a:rPr lang="en-US" altLang="zh-CN" sz="3200" dirty="0"/>
              <a:t>Fe+H</a:t>
            </a:r>
            <a:r>
              <a:rPr lang="en-US" altLang="zh-CN" sz="1800" dirty="0"/>
              <a:t>2</a:t>
            </a:r>
            <a:r>
              <a:rPr lang="en-US" altLang="zh-CN" sz="3200" dirty="0"/>
              <a:t>SO</a:t>
            </a:r>
            <a:r>
              <a:rPr lang="en-US" altLang="zh-CN" sz="1800" dirty="0"/>
              <a:t>4</a:t>
            </a:r>
            <a:r>
              <a:rPr lang="en-US" altLang="zh-CN" sz="3200" dirty="0"/>
              <a:t>═FeSO</a:t>
            </a:r>
            <a:r>
              <a:rPr lang="en-US" altLang="zh-CN" sz="1800" dirty="0"/>
              <a:t>4</a:t>
            </a:r>
            <a:r>
              <a:rPr lang="en-US" altLang="zh-CN" sz="3200" dirty="0"/>
              <a:t>+H</a:t>
            </a:r>
            <a:r>
              <a:rPr lang="en-US" altLang="zh-CN" sz="1800" dirty="0"/>
              <a:t>2</a:t>
            </a:r>
            <a:r>
              <a:rPr lang="en-US" altLang="zh-CN" sz="3200" dirty="0"/>
              <a:t>↑</a:t>
            </a:r>
          </a:p>
          <a:p>
            <a:r>
              <a:rPr lang="en-US" altLang="zh-CN" sz="3200" dirty="0"/>
              <a:t>                     Fe+2HCl═FeCl</a:t>
            </a:r>
            <a:r>
              <a:rPr lang="en-US" altLang="zh-CN" sz="1800" dirty="0"/>
              <a:t>2</a:t>
            </a:r>
            <a:r>
              <a:rPr lang="en-US" altLang="zh-CN" sz="3200" dirty="0"/>
              <a:t>+H</a:t>
            </a:r>
            <a:r>
              <a:rPr lang="en-US" altLang="zh-CN" sz="1800" dirty="0"/>
              <a:t>2</a:t>
            </a:r>
            <a:r>
              <a:rPr lang="en-US" altLang="zh-CN" sz="3200" dirty="0"/>
              <a:t>↑</a:t>
            </a:r>
          </a:p>
          <a:p>
            <a:endParaRPr lang="en-US" altLang="zh-CN" sz="3200" dirty="0"/>
          </a:p>
        </p:txBody>
      </p:sp>
      <p:sp>
        <p:nvSpPr>
          <p:cNvPr id="36879" name="Rectangle 15"/>
          <p:cNvSpPr>
            <a:spLocks noChangeArrowheads="1"/>
          </p:cNvSpPr>
          <p:nvPr/>
        </p:nvSpPr>
        <p:spPr bwMode="auto">
          <a:xfrm>
            <a:off x="611188" y="2997200"/>
            <a:ext cx="1708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4000" dirty="0">
                <a:solidFill>
                  <a:srgbClr val="FF3300"/>
                </a:solidFill>
              </a:rPr>
              <a:t>解答：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6868"/>
                                        </p:tgtEl>
                                        <p:attrNameLst>
                                          <p:attrName>style.visibility</p:attrName>
                                        </p:attrNameLst>
                                      </p:cBhvr>
                                      <p:to>
                                        <p:strVal val="visible"/>
                                      </p:to>
                                    </p:set>
                                    <p:anim calcmode="lin" valueType="num">
                                      <p:cBhvr>
                                        <p:cTn id="7" dur="1000" fill="hold"/>
                                        <p:tgtEl>
                                          <p:spTgt spid="36868"/>
                                        </p:tgtEl>
                                        <p:attrNameLst>
                                          <p:attrName>ppt_w</p:attrName>
                                        </p:attrNameLst>
                                      </p:cBhvr>
                                      <p:tavLst>
                                        <p:tav tm="0">
                                          <p:val>
                                            <p:strVal val="#ppt_w*0.70"/>
                                          </p:val>
                                        </p:tav>
                                        <p:tav tm="100000">
                                          <p:val>
                                            <p:strVal val="#ppt_w"/>
                                          </p:val>
                                        </p:tav>
                                      </p:tavLst>
                                    </p:anim>
                                    <p:anim calcmode="lin" valueType="num">
                                      <p:cBhvr>
                                        <p:cTn id="8" dur="1000" fill="hold"/>
                                        <p:tgtEl>
                                          <p:spTgt spid="36868"/>
                                        </p:tgtEl>
                                        <p:attrNameLst>
                                          <p:attrName>ppt_h</p:attrName>
                                        </p:attrNameLst>
                                      </p:cBhvr>
                                      <p:tavLst>
                                        <p:tav tm="0">
                                          <p:val>
                                            <p:strVal val="#ppt_h"/>
                                          </p:val>
                                        </p:tav>
                                        <p:tav tm="100000">
                                          <p:val>
                                            <p:strVal val="#ppt_h"/>
                                          </p:val>
                                        </p:tav>
                                      </p:tavLst>
                                    </p:anim>
                                    <p:animEffect transition="in" filter="fade">
                                      <p:cBhvr>
                                        <p:cTn id="9" dur="1000"/>
                                        <p:tgtEl>
                                          <p:spTgt spid="36868"/>
                                        </p:tgtEl>
                                      </p:cBhvr>
                                    </p:animEffect>
                                  </p:childTnLst>
                                  <p:subTnLst>
                                    <p:audio>
                                      <p:cMediaNode>
                                        <p:cTn display="0" masterRel="sameClick">
                                          <p:stCondLst>
                                            <p:cond evt="begin" delay="0">
                                              <p:tn val="5"/>
                                            </p:cond>
                                          </p:stCondLst>
                                          <p:endCondLst>
                                            <p:cond evt="onStopAudio" delay="0">
                                              <p:tgtEl>
                                                <p:sldTgt/>
                                              </p:tgtEl>
                                            </p:cond>
                                          </p:endCondLst>
                                        </p:cTn>
                                        <p:tgtEl>
                                          <p:sndTgt r:embed="rId2" name="wind.wav"/>
                                        </p:tgtEl>
                                      </p:cMediaNode>
                                    </p:audio>
                                  </p:subTnLst>
                                </p:cTn>
                              </p:par>
                            </p:childTnLst>
                          </p:cTn>
                        </p:par>
                      </p:childTnLst>
                    </p:cTn>
                  </p:par>
                  <p:par>
                    <p:cTn id="10" fill="hold" nodeType="clickPar">
                      <p:stCondLst>
                        <p:cond delay="indefinite"/>
                      </p:stCondLst>
                      <p:childTnLst>
                        <p:par>
                          <p:cTn id="11" fill="hold" nodeType="withGroup">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36879"/>
                                        </p:tgtEl>
                                        <p:attrNameLst>
                                          <p:attrName>style.visibility</p:attrName>
                                        </p:attrNameLst>
                                      </p:cBhvr>
                                      <p:to>
                                        <p:strVal val="visible"/>
                                      </p:to>
                                    </p:set>
                                    <p:animEffect transition="in" filter="blinds(horizontal)">
                                      <p:cBhvr>
                                        <p:cTn id="14" dur="500"/>
                                        <p:tgtEl>
                                          <p:spTgt spid="36879"/>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6871"/>
                                        </p:tgtEl>
                                        <p:attrNameLst>
                                          <p:attrName>style.visibility</p:attrName>
                                        </p:attrNameLst>
                                      </p:cBhvr>
                                      <p:to>
                                        <p:strVal val="visible"/>
                                      </p:to>
                                    </p:set>
                                    <p:anim calcmode="lin" valueType="num">
                                      <p:cBhvr additive="base">
                                        <p:cTn id="19" dur="500" fill="hold"/>
                                        <p:tgtEl>
                                          <p:spTgt spid="36871"/>
                                        </p:tgtEl>
                                        <p:attrNameLst>
                                          <p:attrName>ppt_x</p:attrName>
                                        </p:attrNameLst>
                                      </p:cBhvr>
                                      <p:tavLst>
                                        <p:tav tm="0">
                                          <p:val>
                                            <p:strVal val="#ppt_x"/>
                                          </p:val>
                                        </p:tav>
                                        <p:tav tm="100000">
                                          <p:val>
                                            <p:strVal val="#ppt_x"/>
                                          </p:val>
                                        </p:tav>
                                      </p:tavLst>
                                    </p:anim>
                                    <p:anim calcmode="lin" valueType="num">
                                      <p:cBhvr additive="base">
                                        <p:cTn id="20" dur="500" fill="hold"/>
                                        <p:tgtEl>
                                          <p:spTgt spid="36871"/>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36872"/>
                                        </p:tgtEl>
                                        <p:attrNameLst>
                                          <p:attrName>style.visibility</p:attrName>
                                        </p:attrNameLst>
                                      </p:cBhvr>
                                      <p:to>
                                        <p:strVal val="visible"/>
                                      </p:to>
                                    </p:set>
                                    <p:animEffect transition="in" filter="diamond(in)">
                                      <p:cBhvr>
                                        <p:cTn id="25" dur="2000"/>
                                        <p:tgtEl>
                                          <p:spTgt spid="3687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36873"/>
                                        </p:tgtEl>
                                        <p:attrNameLst>
                                          <p:attrName>style.visibility</p:attrName>
                                        </p:attrNameLst>
                                      </p:cBhvr>
                                      <p:to>
                                        <p:strVal val="visible"/>
                                      </p:to>
                                    </p:set>
                                    <p:animEffect transition="in" filter="box(in)">
                                      <p:cBhvr>
                                        <p:cTn id="30" dur="500"/>
                                        <p:tgtEl>
                                          <p:spTgt spid="36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animBg="1"/>
      <p:bldP spid="36871" grpId="0"/>
      <p:bldP spid="36872" grpId="0"/>
      <p:bldP spid="36873" grpId="0"/>
      <p:bldP spid="3687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p:cNvSpPr>
            <a:spLocks noChangeArrowheads="1"/>
          </p:cNvSpPr>
          <p:nvPr/>
        </p:nvSpPr>
        <p:spPr bwMode="auto">
          <a:xfrm>
            <a:off x="250825" y="188913"/>
            <a:ext cx="8497888" cy="557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zh-CN" sz="4000" dirty="0"/>
          </a:p>
          <a:p>
            <a:r>
              <a:rPr lang="zh-CN" altLang="en-US" sz="4000" b="1" dirty="0" smtClean="0">
                <a:solidFill>
                  <a:srgbClr val="FF3300"/>
                </a:solidFill>
              </a:rPr>
              <a:t>考</a:t>
            </a:r>
            <a:r>
              <a:rPr lang="zh-CN" altLang="en-US" sz="4000" b="1" dirty="0">
                <a:solidFill>
                  <a:srgbClr val="FF3300"/>
                </a:solidFill>
              </a:rPr>
              <a:t>点：</a:t>
            </a:r>
          </a:p>
          <a:p>
            <a:r>
              <a:rPr lang="en-US" altLang="zh-CN" sz="4000" dirty="0"/>
              <a:t>1</a:t>
            </a:r>
            <a:r>
              <a:rPr lang="zh-CN" altLang="en-US" sz="4000" dirty="0"/>
              <a:t>、金属活动性顺序及其应用；</a:t>
            </a:r>
          </a:p>
          <a:p>
            <a:r>
              <a:rPr lang="en-US" altLang="zh-CN" sz="4000" dirty="0"/>
              <a:t>2</a:t>
            </a:r>
            <a:r>
              <a:rPr lang="zh-CN" altLang="en-US" sz="4000" dirty="0"/>
              <a:t>、混合物的分离方法；</a:t>
            </a:r>
          </a:p>
          <a:p>
            <a:r>
              <a:rPr lang="en-US" altLang="zh-CN" sz="4000" dirty="0"/>
              <a:t>3</a:t>
            </a:r>
            <a:r>
              <a:rPr lang="zh-CN" altLang="en-US" sz="4000" dirty="0"/>
              <a:t>、书写化学方程式、文字表达式、电离方程式．</a:t>
            </a:r>
          </a:p>
          <a:p>
            <a:r>
              <a:rPr lang="zh-CN" altLang="en-US" sz="4000" dirty="0" smtClean="0">
                <a:solidFill>
                  <a:srgbClr val="FF3300"/>
                </a:solidFill>
              </a:rPr>
              <a:t>分</a:t>
            </a:r>
            <a:r>
              <a:rPr lang="zh-CN" altLang="en-US" sz="4000" dirty="0">
                <a:solidFill>
                  <a:srgbClr val="FF3300"/>
                </a:solidFill>
              </a:rPr>
              <a:t>析：</a:t>
            </a:r>
          </a:p>
          <a:p>
            <a:r>
              <a:rPr lang="zh-CN" altLang="en-US" sz="4000" dirty="0"/>
              <a:t>根据除杂的原则作答，除杂遵循的原则是除去杂质但不能引进新的杂质．</a:t>
            </a:r>
          </a:p>
        </p:txBody>
      </p:sp>
      <p:sp>
        <p:nvSpPr>
          <p:cNvPr id="37893" name="AutoShape 5">
            <a:hlinkClick r:id="" action="ppaction://hlinkshowjump?jump=previousslide" highlightClick="1"/>
          </p:cNvPr>
          <p:cNvSpPr>
            <a:spLocks noChangeArrowheads="1"/>
          </p:cNvSpPr>
          <p:nvPr/>
        </p:nvSpPr>
        <p:spPr bwMode="auto">
          <a:xfrm>
            <a:off x="7956550" y="6165850"/>
            <a:ext cx="1187450" cy="692150"/>
          </a:xfrm>
          <a:prstGeom prst="actionButtonBackPrevious">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4437112"/>
            <a:ext cx="645557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www.1ppt.com/ziliao/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6"/>
              </a:rPr>
              <a:t>www.1ppt.com/shiti/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7"/>
              </a:rPr>
              <a:t>www.1ppt.com/jiaoan/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8"/>
              </a:rPr>
              <a:t>www.1ppt.cn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9144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820802" y="315180"/>
            <a:ext cx="7711638" cy="2681772"/>
          </a:xfrm>
          <a:prstGeom prst="rect">
            <a:avLst/>
          </a:prstGeom>
          <a:noFill/>
          <a:ln>
            <a:noFill/>
          </a:ln>
        </p:spPr>
      </p:pic>
      <p:sp>
        <p:nvSpPr>
          <p:cNvPr id="15" name="Rectangle 3"/>
          <p:cNvSpPr>
            <a:spLocks noChangeArrowheads="1"/>
          </p:cNvSpPr>
          <p:nvPr/>
        </p:nvSpPr>
        <p:spPr bwMode="auto">
          <a:xfrm>
            <a:off x="468313" y="3097345"/>
            <a:ext cx="4103687"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可以在下列情况使用</a:t>
            </a:r>
            <a:endParaRPr lang="zh-CN" altLang="en-US" sz="12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3097345"/>
            <a:ext cx="4103688"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不可以在以下情况使用</a:t>
            </a:r>
            <a:endParaRPr lang="zh-CN" altLang="en-US" sz="105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2915816"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1">
            <a:extLst>
              <a:ext uri="{28A0092B-C50C-407E-A947-70E740481C1C}">
                <a14:useLocalDpi xmlns:a14="http://schemas.microsoft.com/office/drawing/2010/main"/>
              </a:ext>
            </a:extLst>
          </a:blip>
          <a:srcRect/>
          <a:stretch>
            <a:fillRect/>
          </a:stretch>
        </p:blipFill>
        <p:spPr bwMode="auto">
          <a:xfrm>
            <a:off x="7234001"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1191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l"/>
            <a:r>
              <a:rPr lang="en-US" altLang="zh-CN" sz="3600" b="1" dirty="0">
                <a:solidFill>
                  <a:schemeClr val="tx1"/>
                </a:solidFill>
              </a:rPr>
              <a:t>	</a:t>
            </a:r>
            <a:r>
              <a:rPr lang="zh-CN" altLang="en-US" sz="3600" b="1" dirty="0">
                <a:solidFill>
                  <a:schemeClr val="tx1"/>
                </a:solidFill>
              </a:rPr>
              <a:t>金属的许多用途是由金属的物理性质所决定的。</a:t>
            </a:r>
          </a:p>
        </p:txBody>
      </p:sp>
      <p:graphicFrame>
        <p:nvGraphicFramePr>
          <p:cNvPr id="26627" name="Group 3"/>
          <p:cNvGraphicFramePr>
            <a:graphicFrameLocks noGrp="1"/>
          </p:cNvGraphicFramePr>
          <p:nvPr>
            <p:ph idx="1"/>
          </p:nvPr>
        </p:nvGraphicFramePr>
        <p:xfrm>
          <a:off x="755650" y="1600200"/>
          <a:ext cx="7416800" cy="4565651"/>
        </p:xfrm>
        <a:graphic>
          <a:graphicData uri="http://schemas.openxmlformats.org/drawingml/2006/table">
            <a:tbl>
              <a:tblPr/>
              <a:tblGrid>
                <a:gridCol w="2808288"/>
                <a:gridCol w="4608512"/>
              </a:tblGrid>
              <a:tr h="755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Arial" pitchFamily="34" charset="0"/>
                          <a:ea typeface="楷体_GB2312" pitchFamily="49" charset="-122"/>
                        </a:rPr>
                        <a:t>金属的物理性质</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Arial" pitchFamily="34" charset="0"/>
                          <a:ea typeface="楷体_GB2312" pitchFamily="49" charset="-122"/>
                        </a:rPr>
                        <a:t>应用</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2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Arial" pitchFamily="34" charset="0"/>
                          <a:ea typeface="楷体_GB2312" pitchFamily="49" charset="-122"/>
                        </a:rPr>
                        <a:t>导电性</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dirty="0" smtClean="0">
                          <a:ln>
                            <a:noFill/>
                          </a:ln>
                          <a:solidFill>
                            <a:srgbClr val="FF3300"/>
                          </a:solidFill>
                          <a:effectLst/>
                          <a:latin typeface="Arial" pitchFamily="34" charset="0"/>
                          <a:ea typeface="楷体_GB2312" pitchFamily="49" charset="-122"/>
                        </a:rPr>
                        <a:t>做导线</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5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Arial" pitchFamily="34" charset="0"/>
                          <a:ea typeface="楷体_GB2312" pitchFamily="49" charset="-122"/>
                        </a:rPr>
                        <a:t>导热性</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rgbClr val="FF3300"/>
                          </a:solidFill>
                          <a:effectLst/>
                          <a:latin typeface="Arial" pitchFamily="34" charset="0"/>
                          <a:ea typeface="楷体_GB2312" pitchFamily="49" charset="-122"/>
                        </a:rPr>
                        <a:t>做炊具、锅子</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4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Arial" pitchFamily="34" charset="0"/>
                          <a:ea typeface="楷体_GB2312" pitchFamily="49" charset="-122"/>
                        </a:rPr>
                        <a:t>延展性</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rgbClr val="FF3300"/>
                          </a:solidFill>
                          <a:effectLst/>
                          <a:latin typeface="Arial" pitchFamily="34" charset="0"/>
                          <a:ea typeface="楷体_GB2312" pitchFamily="49" charset="-122"/>
                        </a:rPr>
                        <a:t>做金属薄板，做金属丝、箔</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Arial" pitchFamily="34" charset="0"/>
                          <a:ea typeface="楷体_GB2312" pitchFamily="49" charset="-122"/>
                        </a:rPr>
                        <a:t>机械强度</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rgbClr val="FF3300"/>
                          </a:solidFill>
                          <a:effectLst/>
                          <a:latin typeface="Arial" pitchFamily="34" charset="0"/>
                          <a:ea typeface="楷体_GB2312" pitchFamily="49" charset="-122"/>
                        </a:rPr>
                        <a:t>做生产工具、建筑材料</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Arial" pitchFamily="34" charset="0"/>
                          <a:ea typeface="楷体_GB2312" pitchFamily="49" charset="-122"/>
                        </a:rPr>
                        <a:t>金属光泽</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dirty="0" smtClean="0">
                          <a:ln>
                            <a:noFill/>
                          </a:ln>
                          <a:solidFill>
                            <a:srgbClr val="FF3300"/>
                          </a:solidFill>
                          <a:effectLst/>
                          <a:latin typeface="Arial" pitchFamily="34" charset="0"/>
                          <a:ea typeface="楷体_GB2312" pitchFamily="49" charset="-122"/>
                        </a:rPr>
                        <a:t>做反光体、装饰品</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2895600" y="2714630"/>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www.1ppt.com/fanwen/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10243" name="Rectangle 3"/>
          <p:cNvSpPr>
            <a:spLocks noChangeArrowheads="1"/>
          </p:cNvSpPr>
          <p:nvPr/>
        </p:nvSpPr>
        <p:spPr bwMode="auto">
          <a:xfrm>
            <a:off x="457200" y="3810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4400" dirty="0">
                <a:solidFill>
                  <a:srgbClr val="0000FF"/>
                </a:solidFill>
                <a:effectLst>
                  <a:outerShdw blurRad="38100" dist="38100" dir="2700000" algn="tl">
                    <a:srgbClr val="C0C0C0"/>
                  </a:outerShdw>
                </a:effectLst>
                <a:latin typeface="Tahoma" pitchFamily="34" charset="0"/>
              </a:rPr>
              <a:t>一</a:t>
            </a:r>
            <a:r>
              <a:rPr lang="zh-CN" altLang="en-US" sz="4400" dirty="0" smtClean="0">
                <a:solidFill>
                  <a:srgbClr val="0000FF"/>
                </a:solidFill>
                <a:effectLst>
                  <a:outerShdw blurRad="38100" dist="38100" dir="2700000" algn="tl">
                    <a:srgbClr val="C0C0C0"/>
                  </a:outerShdw>
                </a:effectLst>
                <a:latin typeface="Tahoma" pitchFamily="34" charset="0"/>
              </a:rPr>
              <a:t>、</a:t>
            </a:r>
            <a:r>
              <a:rPr lang="zh-CN" altLang="en-US" sz="4400" dirty="0">
                <a:solidFill>
                  <a:srgbClr val="0000FF"/>
                </a:solidFill>
                <a:effectLst>
                  <a:outerShdw blurRad="38100" dist="38100" dir="2700000" algn="tl">
                    <a:srgbClr val="C0C0C0"/>
                  </a:outerShdw>
                </a:effectLst>
                <a:latin typeface="Tahoma" pitchFamily="34" charset="0"/>
              </a:rPr>
              <a:t>金属的物理性质</a:t>
            </a:r>
          </a:p>
        </p:txBody>
      </p:sp>
      <p:graphicFrame>
        <p:nvGraphicFramePr>
          <p:cNvPr id="10244" name="Group 4"/>
          <p:cNvGraphicFramePr>
            <a:graphicFrameLocks noGrp="1"/>
          </p:cNvGraphicFramePr>
          <p:nvPr/>
        </p:nvGraphicFramePr>
        <p:xfrm>
          <a:off x="457200" y="1989138"/>
          <a:ext cx="8229600" cy="4320223"/>
        </p:xfrm>
        <a:graphic>
          <a:graphicData uri="http://schemas.openxmlformats.org/drawingml/2006/table">
            <a:tbl>
              <a:tblPr/>
              <a:tblGrid>
                <a:gridCol w="2098675"/>
                <a:gridCol w="3006725"/>
                <a:gridCol w="3124200"/>
              </a:tblGrid>
              <a:tr h="6016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dirty="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dirty="0" smtClean="0">
                          <a:ln>
                            <a:noFill/>
                          </a:ln>
                          <a:solidFill>
                            <a:srgbClr val="0000FF"/>
                          </a:solidFill>
                          <a:effectLst/>
                          <a:latin typeface="Arial" pitchFamily="34" charset="0"/>
                          <a:ea typeface="宋体" pitchFamily="2" charset="-122"/>
                        </a:rPr>
                        <a:t>        </a:t>
                      </a:r>
                      <a:r>
                        <a:rPr kumimoji="0" lang="zh-CN" altLang="en-US" sz="2800" b="1" i="0" u="none" strike="noStrike" cap="none" normalizeH="0" baseline="0" dirty="0" smtClean="0">
                          <a:ln>
                            <a:noFill/>
                          </a:ln>
                          <a:solidFill>
                            <a:srgbClr val="0000FF"/>
                          </a:solidFill>
                          <a:effectLst/>
                          <a:latin typeface="Arial" pitchFamily="34" charset="0"/>
                          <a:ea typeface="宋体" pitchFamily="2" charset="-122"/>
                        </a:rPr>
                        <a:t>共性</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rgbClr val="0000FF"/>
                          </a:solidFill>
                          <a:effectLst/>
                          <a:latin typeface="Arial" pitchFamily="34" charset="0"/>
                          <a:ea typeface="宋体" pitchFamily="2" charset="-122"/>
                        </a:rPr>
                        <a:t>           </a:t>
                      </a:r>
                      <a:r>
                        <a:rPr kumimoji="0" lang="zh-CN" altLang="en-US" sz="2800" b="1" i="0" u="none" strike="noStrike" cap="none" normalizeH="0" baseline="0" smtClean="0">
                          <a:ln>
                            <a:noFill/>
                          </a:ln>
                          <a:solidFill>
                            <a:srgbClr val="0000FF"/>
                          </a:solidFill>
                          <a:effectLst/>
                          <a:latin typeface="Arial" pitchFamily="34" charset="0"/>
                          <a:ea typeface="宋体" pitchFamily="2" charset="-122"/>
                        </a:rPr>
                        <a:t>特性</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dirty="0" smtClean="0">
                          <a:ln>
                            <a:noFill/>
                          </a:ln>
                          <a:solidFill>
                            <a:srgbClr val="0000FF"/>
                          </a:solidFill>
                          <a:effectLst/>
                          <a:latin typeface="Arial" pitchFamily="34" charset="0"/>
                          <a:ea typeface="宋体" pitchFamily="2" charset="-122"/>
                        </a:rPr>
                        <a:t>颜色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r h="514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rgbClr val="0000FF"/>
                          </a:solidFill>
                          <a:effectLst/>
                          <a:latin typeface="Arial" pitchFamily="34" charset="0"/>
                          <a:ea typeface="宋体" pitchFamily="2" charset="-122"/>
                        </a:rPr>
                        <a:t>状态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r h="514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rgbClr val="0000FF"/>
                          </a:solidFill>
                          <a:effectLst/>
                          <a:latin typeface="Arial" pitchFamily="34" charset="0"/>
                          <a:ea typeface="宋体" pitchFamily="2" charset="-122"/>
                        </a:rPr>
                        <a:t>密度</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r h="514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rgbClr val="0000FF"/>
                          </a:solidFill>
                          <a:effectLst/>
                          <a:latin typeface="Arial" pitchFamily="34" charset="0"/>
                          <a:ea typeface="宋体" pitchFamily="2" charset="-122"/>
                        </a:rPr>
                        <a:t>熔点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r h="514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rgbClr val="0000FF"/>
                          </a:solidFill>
                          <a:effectLst/>
                          <a:latin typeface="Arial" pitchFamily="34" charset="0"/>
                          <a:ea typeface="宋体" pitchFamily="2" charset="-122"/>
                        </a:rPr>
                        <a:t>硬度</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r h="514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rgbClr val="0000FF"/>
                          </a:solidFill>
                          <a:effectLst/>
                          <a:latin typeface="Arial" pitchFamily="34" charset="0"/>
                          <a:ea typeface="宋体" pitchFamily="2" charset="-122"/>
                        </a:rPr>
                        <a:t>导电、热性</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r h="514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rgbClr val="0000FF"/>
                          </a:solidFill>
                          <a:effectLst/>
                          <a:latin typeface="Arial" pitchFamily="34" charset="0"/>
                          <a:ea typeface="宋体" pitchFamily="2" charset="-122"/>
                        </a:rPr>
                        <a:t>延展性</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bl>
          </a:graphicData>
        </a:graphic>
      </p:graphicFrame>
      <p:sp>
        <p:nvSpPr>
          <p:cNvPr id="10282" name="Text Box 42"/>
          <p:cNvSpPr txBox="1">
            <a:spLocks noChangeArrowheads="1"/>
          </p:cNvSpPr>
          <p:nvPr/>
        </p:nvSpPr>
        <p:spPr bwMode="auto">
          <a:xfrm>
            <a:off x="2411413" y="2636838"/>
            <a:ext cx="3370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大多数银白色、有金属光泽</a:t>
            </a:r>
          </a:p>
        </p:txBody>
      </p:sp>
      <p:sp>
        <p:nvSpPr>
          <p:cNvPr id="10283" name="Text Box 43"/>
          <p:cNvSpPr txBox="1">
            <a:spLocks noChangeArrowheads="1"/>
          </p:cNvSpPr>
          <p:nvPr/>
        </p:nvSpPr>
        <p:spPr bwMode="auto">
          <a:xfrm>
            <a:off x="2916238" y="3284538"/>
            <a:ext cx="2057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一般是固体</a:t>
            </a:r>
          </a:p>
        </p:txBody>
      </p:sp>
      <p:sp>
        <p:nvSpPr>
          <p:cNvPr id="10284" name="Text Box 44"/>
          <p:cNvSpPr txBox="1">
            <a:spLocks noChangeArrowheads="1"/>
          </p:cNvSpPr>
          <p:nvPr/>
        </p:nvSpPr>
        <p:spPr bwMode="auto">
          <a:xfrm>
            <a:off x="2987675" y="3789363"/>
            <a:ext cx="175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密度较大</a:t>
            </a:r>
          </a:p>
        </p:txBody>
      </p:sp>
      <p:sp>
        <p:nvSpPr>
          <p:cNvPr id="10285" name="Text Box 45"/>
          <p:cNvSpPr txBox="1">
            <a:spLocks noChangeArrowheads="1"/>
          </p:cNvSpPr>
          <p:nvPr/>
        </p:nvSpPr>
        <p:spPr bwMode="auto">
          <a:xfrm>
            <a:off x="2987675" y="4292600"/>
            <a:ext cx="175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熔点较高</a:t>
            </a:r>
          </a:p>
        </p:txBody>
      </p:sp>
      <p:sp>
        <p:nvSpPr>
          <p:cNvPr id="10286" name="Text Box 46"/>
          <p:cNvSpPr txBox="1">
            <a:spLocks noChangeArrowheads="1"/>
          </p:cNvSpPr>
          <p:nvPr/>
        </p:nvSpPr>
        <p:spPr bwMode="auto">
          <a:xfrm>
            <a:off x="2971800" y="4800600"/>
            <a:ext cx="1524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硬度较大</a:t>
            </a:r>
          </a:p>
        </p:txBody>
      </p:sp>
      <p:sp>
        <p:nvSpPr>
          <p:cNvPr id="10287" name="Text Box 47"/>
          <p:cNvSpPr txBox="1">
            <a:spLocks noChangeArrowheads="1"/>
          </p:cNvSpPr>
          <p:nvPr/>
        </p:nvSpPr>
        <p:spPr bwMode="auto">
          <a:xfrm>
            <a:off x="2819400" y="5334000"/>
            <a:ext cx="2667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良好的导电、导热性</a:t>
            </a:r>
          </a:p>
        </p:txBody>
      </p:sp>
      <p:sp>
        <p:nvSpPr>
          <p:cNvPr id="10288" name="Text Box 48"/>
          <p:cNvSpPr txBox="1">
            <a:spLocks noChangeArrowheads="1"/>
          </p:cNvSpPr>
          <p:nvPr/>
        </p:nvSpPr>
        <p:spPr bwMode="auto">
          <a:xfrm>
            <a:off x="2895600" y="5791200"/>
            <a:ext cx="1676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有延展性</a:t>
            </a:r>
          </a:p>
        </p:txBody>
      </p:sp>
      <p:sp>
        <p:nvSpPr>
          <p:cNvPr id="10289" name="Text Box 49"/>
          <p:cNvSpPr txBox="1">
            <a:spLocks noChangeArrowheads="1"/>
          </p:cNvSpPr>
          <p:nvPr/>
        </p:nvSpPr>
        <p:spPr bwMode="auto">
          <a:xfrm>
            <a:off x="5651500" y="2636838"/>
            <a:ext cx="2895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铜为紫红色、金为黄色</a:t>
            </a:r>
          </a:p>
        </p:txBody>
      </p:sp>
      <p:sp>
        <p:nvSpPr>
          <p:cNvPr id="10290" name="Text Box 50"/>
          <p:cNvSpPr txBox="1">
            <a:spLocks noChangeArrowheads="1"/>
          </p:cNvSpPr>
          <p:nvPr/>
        </p:nvSpPr>
        <p:spPr bwMode="auto">
          <a:xfrm>
            <a:off x="5651500" y="3284538"/>
            <a:ext cx="2286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汞（水银）为液体</a:t>
            </a:r>
          </a:p>
        </p:txBody>
      </p:sp>
      <p:sp>
        <p:nvSpPr>
          <p:cNvPr id="10291" name="Text Box 51"/>
          <p:cNvSpPr txBox="1">
            <a:spLocks noChangeArrowheads="1"/>
          </p:cNvSpPr>
          <p:nvPr/>
        </p:nvSpPr>
        <p:spPr bwMode="auto">
          <a:xfrm>
            <a:off x="5651500" y="3860800"/>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锇密度最大，锂最小</a:t>
            </a:r>
          </a:p>
        </p:txBody>
      </p:sp>
      <p:sp>
        <p:nvSpPr>
          <p:cNvPr id="10292" name="Text Box 52"/>
          <p:cNvSpPr txBox="1">
            <a:spLocks noChangeArrowheads="1"/>
          </p:cNvSpPr>
          <p:nvPr/>
        </p:nvSpPr>
        <p:spPr bwMode="auto">
          <a:xfrm>
            <a:off x="5580063" y="4292600"/>
            <a:ext cx="335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钨的熔点最高、汞最低</a:t>
            </a:r>
          </a:p>
        </p:txBody>
      </p:sp>
      <p:sp>
        <p:nvSpPr>
          <p:cNvPr id="10293" name="Text Box 53"/>
          <p:cNvSpPr txBox="1">
            <a:spLocks noChangeArrowheads="1"/>
          </p:cNvSpPr>
          <p:nvPr/>
        </p:nvSpPr>
        <p:spPr bwMode="auto">
          <a:xfrm>
            <a:off x="5651500" y="4797425"/>
            <a:ext cx="2881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铬的硬度最大、汞最小</a:t>
            </a:r>
          </a:p>
        </p:txBody>
      </p:sp>
      <p:sp>
        <p:nvSpPr>
          <p:cNvPr id="10294" name="Text Box 54"/>
          <p:cNvSpPr txBox="1">
            <a:spLocks noChangeArrowheads="1"/>
          </p:cNvSpPr>
          <p:nvPr/>
        </p:nvSpPr>
        <p:spPr bwMode="auto">
          <a:xfrm>
            <a:off x="5638800" y="5334000"/>
            <a:ext cx="3048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latin typeface="Tahoma" pitchFamily="34" charset="0"/>
              </a:rPr>
              <a:t>银的导电性最好，铜第二</a:t>
            </a:r>
          </a:p>
        </p:txBody>
      </p:sp>
      <p:sp>
        <p:nvSpPr>
          <p:cNvPr id="10295" name="Text Box 55"/>
          <p:cNvSpPr txBox="1">
            <a:spLocks noChangeArrowheads="1"/>
          </p:cNvSpPr>
          <p:nvPr/>
        </p:nvSpPr>
        <p:spPr bwMode="auto">
          <a:xfrm>
            <a:off x="5724525" y="5876925"/>
            <a:ext cx="25193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000000"/>
                </a:solidFill>
              </a:rPr>
              <a:t>金最好，银其次</a:t>
            </a:r>
          </a:p>
        </p:txBody>
      </p:sp>
    </p:spTree>
  </p:cSld>
  <p:clrMapOvr>
    <a:masterClrMapping/>
  </p:clrMapOvr>
  <p:transition spd="med">
    <p:blinds/>
    <p:sndAc>
      <p:stSnd>
        <p:snd r:embed="rId3" name="voltage.wav"/>
      </p:stSnd>
    </p:sndAc>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4" name="push.wav"/>
                                        </p:tgtEl>
                                      </p:cMediaNode>
                                    </p:audio>
                                  </p:sub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additive="base">
                                        <p:cTn id="12" dur="500" fill="hold"/>
                                        <p:tgtEl>
                                          <p:spTgt spid="10244"/>
                                        </p:tgtEl>
                                        <p:attrNameLst>
                                          <p:attrName>ppt_x</p:attrName>
                                        </p:attrNameLst>
                                      </p:cBhvr>
                                      <p:tavLst>
                                        <p:tav tm="0">
                                          <p:val>
                                            <p:strVal val="#ppt_x"/>
                                          </p:val>
                                        </p:tav>
                                        <p:tav tm="100000">
                                          <p:val>
                                            <p:strVal val="#ppt_x"/>
                                          </p:val>
                                        </p:tav>
                                      </p:tavLst>
                                    </p:anim>
                                    <p:anim calcmode="lin" valueType="num">
                                      <p:cBhvr additive="base">
                                        <p:cTn id="13" dur="500" fill="hold"/>
                                        <p:tgtEl>
                                          <p:spTgt spid="10244"/>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5" name="chimes.wav"/>
                                        </p:tgtEl>
                                      </p:cMediaNode>
                                    </p:audio>
                                  </p:sub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10282"/>
                                        </p:tgtEl>
                                        <p:attrNameLst>
                                          <p:attrName>style.visibility</p:attrName>
                                        </p:attrNameLst>
                                      </p:cBhvr>
                                      <p:to>
                                        <p:strVal val="visible"/>
                                      </p:to>
                                    </p:set>
                                    <p:animEffect transition="in" filter="checkerboard(across)">
                                      <p:cBhvr>
                                        <p:cTn id="18" dur="500"/>
                                        <p:tgtEl>
                                          <p:spTgt spid="10282"/>
                                        </p:tgtEl>
                                      </p:cBhvr>
                                    </p:animEffect>
                                  </p:childTnLst>
                                  <p:subTnLst>
                                    <p:audio>
                                      <p:cMediaNode>
                                        <p:cTn display="0" masterRel="sameClick">
                                          <p:stCondLst>
                                            <p:cond evt="begin" delay="0">
                                              <p:tn val="16"/>
                                            </p:cond>
                                          </p:stCondLst>
                                          <p:endCondLst>
                                            <p:cond evt="onStopAudio" delay="0">
                                              <p:tgtEl>
                                                <p:sldTgt/>
                                              </p:tgtEl>
                                            </p:cond>
                                          </p:endCondLst>
                                        </p:cTn>
                                        <p:tgtEl>
                                          <p:sndTgt r:embed="rId6" name="type.wav"/>
                                        </p:tgtEl>
                                      </p:cMediaNode>
                                    </p:audio>
                                  </p:subTnLst>
                                </p:cTn>
                              </p:par>
                            </p:childTnLst>
                          </p:cTn>
                        </p:par>
                        <p:par>
                          <p:cTn id="19" fill="hold" nodeType="afterGroup">
                            <p:stCondLst>
                              <p:cond delay="500"/>
                            </p:stCondLst>
                            <p:childTnLst>
                              <p:par>
                                <p:cTn id="20" presetID="5" presetClass="entr" presetSubtype="10" fill="hold" grpId="0" nodeType="afterEffect">
                                  <p:stCondLst>
                                    <p:cond delay="0"/>
                                  </p:stCondLst>
                                  <p:childTnLst>
                                    <p:set>
                                      <p:cBhvr>
                                        <p:cTn id="21" dur="1" fill="hold">
                                          <p:stCondLst>
                                            <p:cond delay="0"/>
                                          </p:stCondLst>
                                        </p:cTn>
                                        <p:tgtEl>
                                          <p:spTgt spid="10289"/>
                                        </p:tgtEl>
                                        <p:attrNameLst>
                                          <p:attrName>style.visibility</p:attrName>
                                        </p:attrNameLst>
                                      </p:cBhvr>
                                      <p:to>
                                        <p:strVal val="visible"/>
                                      </p:to>
                                    </p:set>
                                    <p:animEffect transition="in" filter="checkerboard(across)">
                                      <p:cBhvr>
                                        <p:cTn id="22" dur="500"/>
                                        <p:tgtEl>
                                          <p:spTgt spid="10289"/>
                                        </p:tgtEl>
                                      </p:cBhvr>
                                    </p:animEffect>
                                  </p:childTnLst>
                                  <p:subTnLst>
                                    <p:audio>
                                      <p:cMediaNode>
                                        <p:cTn display="0" masterRel="sameClick">
                                          <p:stCondLst>
                                            <p:cond evt="begin" delay="0">
                                              <p:tn val="20"/>
                                            </p:cond>
                                          </p:stCondLst>
                                          <p:endCondLst>
                                            <p:cond evt="onStopAudio" delay="0">
                                              <p:tgtEl>
                                                <p:sldTgt/>
                                              </p:tgtEl>
                                            </p:cond>
                                          </p:endCondLst>
                                        </p:cTn>
                                        <p:tgtEl>
                                          <p:sndTgt r:embed="rId5" name="chimes.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0283"/>
                                        </p:tgtEl>
                                        <p:attrNameLst>
                                          <p:attrName>style.visibility</p:attrName>
                                        </p:attrNameLst>
                                      </p:cBhvr>
                                      <p:to>
                                        <p:strVal val="visible"/>
                                      </p:to>
                                    </p:set>
                                    <p:animEffect transition="in" filter="checkerboard(across)">
                                      <p:cBhvr>
                                        <p:cTn id="27" dur="500"/>
                                        <p:tgtEl>
                                          <p:spTgt spid="10283"/>
                                        </p:tgtEl>
                                      </p:cBhvr>
                                    </p:animEffect>
                                  </p:childTnLst>
                                  <p:subTnLst>
                                    <p:audio>
                                      <p:cMediaNode>
                                        <p:cTn display="0" masterRel="sameClick">
                                          <p:stCondLst>
                                            <p:cond evt="begin" delay="0">
                                              <p:tn val="25"/>
                                            </p:cond>
                                          </p:stCondLst>
                                          <p:endCondLst>
                                            <p:cond evt="onStopAudio" delay="0">
                                              <p:tgtEl>
                                                <p:sldTgt/>
                                              </p:tgtEl>
                                            </p:cond>
                                          </p:endCondLst>
                                        </p:cTn>
                                        <p:tgtEl>
                                          <p:sndTgt r:embed="rId6" name="type.wav"/>
                                        </p:tgtEl>
                                      </p:cMediaNode>
                                    </p:audio>
                                  </p:subTnLst>
                                </p:cTn>
                              </p:par>
                            </p:childTnLst>
                          </p:cTn>
                        </p:par>
                        <p:par>
                          <p:cTn id="28" fill="hold" nodeType="afterGroup">
                            <p:stCondLst>
                              <p:cond delay="500"/>
                            </p:stCondLst>
                            <p:childTnLst>
                              <p:par>
                                <p:cTn id="29" presetID="5" presetClass="entr" presetSubtype="10" fill="hold" grpId="0" nodeType="afterEffect">
                                  <p:stCondLst>
                                    <p:cond delay="0"/>
                                  </p:stCondLst>
                                  <p:childTnLst>
                                    <p:set>
                                      <p:cBhvr>
                                        <p:cTn id="30" dur="1" fill="hold">
                                          <p:stCondLst>
                                            <p:cond delay="0"/>
                                          </p:stCondLst>
                                        </p:cTn>
                                        <p:tgtEl>
                                          <p:spTgt spid="10290"/>
                                        </p:tgtEl>
                                        <p:attrNameLst>
                                          <p:attrName>style.visibility</p:attrName>
                                        </p:attrNameLst>
                                      </p:cBhvr>
                                      <p:to>
                                        <p:strVal val="visible"/>
                                      </p:to>
                                    </p:set>
                                    <p:animEffect transition="in" filter="checkerboard(across)">
                                      <p:cBhvr>
                                        <p:cTn id="31" dur="500"/>
                                        <p:tgtEl>
                                          <p:spTgt spid="10290"/>
                                        </p:tgtEl>
                                      </p:cBhvr>
                                    </p:animEffect>
                                  </p:childTnLst>
                                  <p:subTnLst>
                                    <p:audio>
                                      <p:cMediaNode>
                                        <p:cTn display="0" masterRel="sameClick">
                                          <p:stCondLst>
                                            <p:cond evt="begin" delay="0">
                                              <p:tn val="29"/>
                                            </p:cond>
                                          </p:stCondLst>
                                          <p:endCondLst>
                                            <p:cond evt="onStopAudio" delay="0">
                                              <p:tgtEl>
                                                <p:sldTgt/>
                                              </p:tgtEl>
                                            </p:cond>
                                          </p:endCondLst>
                                        </p:cTn>
                                        <p:tgtEl>
                                          <p:sndTgt r:embed="rId5" name="chimes.wav"/>
                                        </p:tgtEl>
                                      </p:cMediaNode>
                                    </p:audio>
                                  </p:subTnLst>
                                </p:cTn>
                              </p:par>
                            </p:childTnLst>
                          </p:cTn>
                        </p:par>
                      </p:childTnLst>
                    </p:cTn>
                  </p:par>
                  <p:par>
                    <p:cTn id="32" fill="hold" nodeType="clickPar">
                      <p:stCondLst>
                        <p:cond delay="indefinite"/>
                      </p:stCondLst>
                      <p:childTnLst>
                        <p:par>
                          <p:cTn id="33" fill="hold" nodeType="withGroup">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10284"/>
                                        </p:tgtEl>
                                        <p:attrNameLst>
                                          <p:attrName>style.visibility</p:attrName>
                                        </p:attrNameLst>
                                      </p:cBhvr>
                                      <p:to>
                                        <p:strVal val="visible"/>
                                      </p:to>
                                    </p:set>
                                    <p:animEffect transition="in" filter="checkerboard(across)">
                                      <p:cBhvr>
                                        <p:cTn id="36" dur="500"/>
                                        <p:tgtEl>
                                          <p:spTgt spid="10284"/>
                                        </p:tgtEl>
                                      </p:cBhvr>
                                    </p:animEffect>
                                  </p:childTnLst>
                                  <p:subTnLst>
                                    <p:audio>
                                      <p:cMediaNode>
                                        <p:cTn display="0" masterRel="sameClick">
                                          <p:stCondLst>
                                            <p:cond evt="begin" delay="0">
                                              <p:tn val="34"/>
                                            </p:cond>
                                          </p:stCondLst>
                                          <p:endCondLst>
                                            <p:cond evt="onStopAudio" delay="0">
                                              <p:tgtEl>
                                                <p:sldTgt/>
                                              </p:tgtEl>
                                            </p:cond>
                                          </p:endCondLst>
                                        </p:cTn>
                                        <p:tgtEl>
                                          <p:sndTgt r:embed="rId6" name="type.wav"/>
                                        </p:tgtEl>
                                      </p:cMediaNode>
                                    </p:audio>
                                  </p:subTnLst>
                                </p:cTn>
                              </p:par>
                            </p:childTnLst>
                          </p:cTn>
                        </p:par>
                        <p:par>
                          <p:cTn id="37" fill="hold" nodeType="afterGroup">
                            <p:stCondLst>
                              <p:cond delay="500"/>
                            </p:stCondLst>
                            <p:childTnLst>
                              <p:par>
                                <p:cTn id="38" presetID="5" presetClass="entr" presetSubtype="10" fill="hold" grpId="0" nodeType="afterEffect">
                                  <p:stCondLst>
                                    <p:cond delay="0"/>
                                  </p:stCondLst>
                                  <p:childTnLst>
                                    <p:set>
                                      <p:cBhvr>
                                        <p:cTn id="39" dur="1" fill="hold">
                                          <p:stCondLst>
                                            <p:cond delay="0"/>
                                          </p:stCondLst>
                                        </p:cTn>
                                        <p:tgtEl>
                                          <p:spTgt spid="10291"/>
                                        </p:tgtEl>
                                        <p:attrNameLst>
                                          <p:attrName>style.visibility</p:attrName>
                                        </p:attrNameLst>
                                      </p:cBhvr>
                                      <p:to>
                                        <p:strVal val="visible"/>
                                      </p:to>
                                    </p:set>
                                    <p:animEffect transition="in" filter="checkerboard(across)">
                                      <p:cBhvr>
                                        <p:cTn id="40" dur="500"/>
                                        <p:tgtEl>
                                          <p:spTgt spid="10291"/>
                                        </p:tgtEl>
                                      </p:cBhvr>
                                    </p:animEffect>
                                  </p:childTnLst>
                                  <p:subTnLst>
                                    <p:audio>
                                      <p:cMediaNode>
                                        <p:cTn display="0" masterRel="sameClick">
                                          <p:stCondLst>
                                            <p:cond evt="begin" delay="0">
                                              <p:tn val="38"/>
                                            </p:cond>
                                          </p:stCondLst>
                                          <p:endCondLst>
                                            <p:cond evt="onStopAudio" delay="0">
                                              <p:tgtEl>
                                                <p:sldTgt/>
                                              </p:tgtEl>
                                            </p:cond>
                                          </p:endCondLst>
                                        </p:cTn>
                                        <p:tgtEl>
                                          <p:sndTgt r:embed="rId5" name="chimes.wav"/>
                                        </p:tgtEl>
                                      </p:cMediaNode>
                                    </p:audio>
                                  </p:subTnLst>
                                </p:cTn>
                              </p:par>
                            </p:childTnLst>
                          </p:cTn>
                        </p:par>
                      </p:childTnLst>
                    </p:cTn>
                  </p:par>
                  <p:par>
                    <p:cTn id="41" fill="hold" nodeType="clickPar">
                      <p:stCondLst>
                        <p:cond delay="indefinite"/>
                      </p:stCondLst>
                      <p:childTnLst>
                        <p:par>
                          <p:cTn id="42" fill="hold" nodeType="withGroup">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10285"/>
                                        </p:tgtEl>
                                        <p:attrNameLst>
                                          <p:attrName>style.visibility</p:attrName>
                                        </p:attrNameLst>
                                      </p:cBhvr>
                                      <p:to>
                                        <p:strVal val="visible"/>
                                      </p:to>
                                    </p:set>
                                    <p:animEffect transition="in" filter="checkerboard(across)">
                                      <p:cBhvr>
                                        <p:cTn id="45" dur="500"/>
                                        <p:tgtEl>
                                          <p:spTgt spid="10285"/>
                                        </p:tgtEl>
                                      </p:cBhvr>
                                    </p:animEffect>
                                  </p:childTnLst>
                                  <p:subTnLst>
                                    <p:audio>
                                      <p:cMediaNode>
                                        <p:cTn display="0" masterRel="sameClick">
                                          <p:stCondLst>
                                            <p:cond evt="begin" delay="0">
                                              <p:tn val="43"/>
                                            </p:cond>
                                          </p:stCondLst>
                                          <p:endCondLst>
                                            <p:cond evt="onStopAudio" delay="0">
                                              <p:tgtEl>
                                                <p:sldTgt/>
                                              </p:tgtEl>
                                            </p:cond>
                                          </p:endCondLst>
                                        </p:cTn>
                                        <p:tgtEl>
                                          <p:sndTgt r:embed="rId6" name="type.wav"/>
                                        </p:tgtEl>
                                      </p:cMediaNode>
                                    </p:audio>
                                  </p:subTnLst>
                                </p:cTn>
                              </p:par>
                            </p:childTnLst>
                          </p:cTn>
                        </p:par>
                        <p:par>
                          <p:cTn id="46" fill="hold" nodeType="afterGroup">
                            <p:stCondLst>
                              <p:cond delay="500"/>
                            </p:stCondLst>
                            <p:childTnLst>
                              <p:par>
                                <p:cTn id="47" presetID="5" presetClass="entr" presetSubtype="10" fill="hold" grpId="0" nodeType="afterEffect">
                                  <p:stCondLst>
                                    <p:cond delay="0"/>
                                  </p:stCondLst>
                                  <p:childTnLst>
                                    <p:set>
                                      <p:cBhvr>
                                        <p:cTn id="48" dur="1" fill="hold">
                                          <p:stCondLst>
                                            <p:cond delay="0"/>
                                          </p:stCondLst>
                                        </p:cTn>
                                        <p:tgtEl>
                                          <p:spTgt spid="10292"/>
                                        </p:tgtEl>
                                        <p:attrNameLst>
                                          <p:attrName>style.visibility</p:attrName>
                                        </p:attrNameLst>
                                      </p:cBhvr>
                                      <p:to>
                                        <p:strVal val="visible"/>
                                      </p:to>
                                    </p:set>
                                    <p:animEffect transition="in" filter="checkerboard(across)">
                                      <p:cBhvr>
                                        <p:cTn id="49" dur="500"/>
                                        <p:tgtEl>
                                          <p:spTgt spid="10292"/>
                                        </p:tgtEl>
                                      </p:cBhvr>
                                    </p:animEffect>
                                  </p:childTnLst>
                                  <p:subTnLst>
                                    <p:audio>
                                      <p:cMediaNode>
                                        <p:cTn display="0" masterRel="sameClick">
                                          <p:stCondLst>
                                            <p:cond evt="begin" delay="0">
                                              <p:tn val="47"/>
                                            </p:cond>
                                          </p:stCondLst>
                                          <p:endCondLst>
                                            <p:cond evt="onStopAudio" delay="0">
                                              <p:tgtEl>
                                                <p:sldTgt/>
                                              </p:tgtEl>
                                            </p:cond>
                                          </p:endCondLst>
                                        </p:cTn>
                                        <p:tgtEl>
                                          <p:sndTgt r:embed="rId5" name="chimes.wav"/>
                                        </p:tgtEl>
                                      </p:cMediaNode>
                                    </p:audio>
                                  </p:subTnLst>
                                </p:cTn>
                              </p:par>
                            </p:childTnLst>
                          </p:cTn>
                        </p:par>
                      </p:childTnLst>
                    </p:cTn>
                  </p:par>
                  <p:par>
                    <p:cTn id="50" fill="hold" nodeType="clickPar">
                      <p:stCondLst>
                        <p:cond delay="indefinite"/>
                      </p:stCondLst>
                      <p:childTnLst>
                        <p:par>
                          <p:cTn id="51" fill="hold" nodeType="withGroup">
                            <p:stCondLst>
                              <p:cond delay="0"/>
                            </p:stCondLst>
                            <p:childTnLst>
                              <p:par>
                                <p:cTn id="52" presetID="5" presetClass="entr" presetSubtype="10" fill="hold" grpId="0" nodeType="clickEffect">
                                  <p:stCondLst>
                                    <p:cond delay="0"/>
                                  </p:stCondLst>
                                  <p:childTnLst>
                                    <p:set>
                                      <p:cBhvr>
                                        <p:cTn id="53" dur="1" fill="hold">
                                          <p:stCondLst>
                                            <p:cond delay="0"/>
                                          </p:stCondLst>
                                        </p:cTn>
                                        <p:tgtEl>
                                          <p:spTgt spid="10286"/>
                                        </p:tgtEl>
                                        <p:attrNameLst>
                                          <p:attrName>style.visibility</p:attrName>
                                        </p:attrNameLst>
                                      </p:cBhvr>
                                      <p:to>
                                        <p:strVal val="visible"/>
                                      </p:to>
                                    </p:set>
                                    <p:animEffect transition="in" filter="checkerboard(across)">
                                      <p:cBhvr>
                                        <p:cTn id="54" dur="500"/>
                                        <p:tgtEl>
                                          <p:spTgt spid="10286"/>
                                        </p:tgtEl>
                                      </p:cBhvr>
                                    </p:animEffect>
                                  </p:childTnLst>
                                  <p:subTnLst>
                                    <p:audio>
                                      <p:cMediaNode>
                                        <p:cTn display="0" masterRel="sameClick">
                                          <p:stCondLst>
                                            <p:cond evt="begin" delay="0">
                                              <p:tn val="52"/>
                                            </p:cond>
                                          </p:stCondLst>
                                          <p:endCondLst>
                                            <p:cond evt="onStopAudio" delay="0">
                                              <p:tgtEl>
                                                <p:sldTgt/>
                                              </p:tgtEl>
                                            </p:cond>
                                          </p:endCondLst>
                                        </p:cTn>
                                        <p:tgtEl>
                                          <p:sndTgt r:embed="rId6" name="type.wav"/>
                                        </p:tgtEl>
                                      </p:cMediaNode>
                                    </p:audio>
                                  </p:subTnLst>
                                </p:cTn>
                              </p:par>
                            </p:childTnLst>
                          </p:cTn>
                        </p:par>
                        <p:par>
                          <p:cTn id="55" fill="hold" nodeType="afterGroup">
                            <p:stCondLst>
                              <p:cond delay="500"/>
                            </p:stCondLst>
                            <p:childTnLst>
                              <p:par>
                                <p:cTn id="56" presetID="5" presetClass="entr" presetSubtype="10" fill="hold" grpId="0" nodeType="afterEffect">
                                  <p:stCondLst>
                                    <p:cond delay="0"/>
                                  </p:stCondLst>
                                  <p:childTnLst>
                                    <p:set>
                                      <p:cBhvr>
                                        <p:cTn id="57" dur="1" fill="hold">
                                          <p:stCondLst>
                                            <p:cond delay="0"/>
                                          </p:stCondLst>
                                        </p:cTn>
                                        <p:tgtEl>
                                          <p:spTgt spid="10293"/>
                                        </p:tgtEl>
                                        <p:attrNameLst>
                                          <p:attrName>style.visibility</p:attrName>
                                        </p:attrNameLst>
                                      </p:cBhvr>
                                      <p:to>
                                        <p:strVal val="visible"/>
                                      </p:to>
                                    </p:set>
                                    <p:animEffect transition="in" filter="checkerboard(across)">
                                      <p:cBhvr>
                                        <p:cTn id="58" dur="500"/>
                                        <p:tgtEl>
                                          <p:spTgt spid="10293"/>
                                        </p:tgtEl>
                                      </p:cBhvr>
                                    </p:animEffect>
                                  </p:childTnLst>
                                  <p:subTnLst>
                                    <p:audio>
                                      <p:cMediaNode>
                                        <p:cTn display="0" masterRel="sameClick">
                                          <p:stCondLst>
                                            <p:cond evt="begin" delay="0">
                                              <p:tn val="56"/>
                                            </p:cond>
                                          </p:stCondLst>
                                          <p:endCondLst>
                                            <p:cond evt="onStopAudio" delay="0">
                                              <p:tgtEl>
                                                <p:sldTgt/>
                                              </p:tgtEl>
                                            </p:cond>
                                          </p:endCondLst>
                                        </p:cTn>
                                        <p:tgtEl>
                                          <p:sndTgt r:embed="rId5" name="chimes.wav"/>
                                        </p:tgtEl>
                                      </p:cMediaNode>
                                    </p:audio>
                                  </p:subTnLst>
                                </p:cTn>
                              </p:par>
                            </p:childTnLst>
                          </p:cTn>
                        </p:par>
                      </p:childTnLst>
                    </p:cTn>
                  </p:par>
                  <p:par>
                    <p:cTn id="59" fill="hold" nodeType="clickPar">
                      <p:stCondLst>
                        <p:cond delay="indefinite"/>
                      </p:stCondLst>
                      <p:childTnLst>
                        <p:par>
                          <p:cTn id="60" fill="hold" nodeType="withGroup">
                            <p:stCondLst>
                              <p:cond delay="0"/>
                            </p:stCondLst>
                            <p:childTnLst>
                              <p:par>
                                <p:cTn id="61" presetID="5" presetClass="entr" presetSubtype="10" fill="hold" grpId="0" nodeType="clickEffect">
                                  <p:stCondLst>
                                    <p:cond delay="0"/>
                                  </p:stCondLst>
                                  <p:childTnLst>
                                    <p:set>
                                      <p:cBhvr>
                                        <p:cTn id="62" dur="1" fill="hold">
                                          <p:stCondLst>
                                            <p:cond delay="0"/>
                                          </p:stCondLst>
                                        </p:cTn>
                                        <p:tgtEl>
                                          <p:spTgt spid="10287"/>
                                        </p:tgtEl>
                                        <p:attrNameLst>
                                          <p:attrName>style.visibility</p:attrName>
                                        </p:attrNameLst>
                                      </p:cBhvr>
                                      <p:to>
                                        <p:strVal val="visible"/>
                                      </p:to>
                                    </p:set>
                                    <p:animEffect transition="in" filter="checkerboard(across)">
                                      <p:cBhvr>
                                        <p:cTn id="63" dur="500"/>
                                        <p:tgtEl>
                                          <p:spTgt spid="10287"/>
                                        </p:tgtEl>
                                      </p:cBhvr>
                                    </p:animEffect>
                                  </p:childTnLst>
                                  <p:subTnLst>
                                    <p:audio>
                                      <p:cMediaNode>
                                        <p:cTn display="0" masterRel="sameClick">
                                          <p:stCondLst>
                                            <p:cond evt="begin" delay="0">
                                              <p:tn val="61"/>
                                            </p:cond>
                                          </p:stCondLst>
                                          <p:endCondLst>
                                            <p:cond evt="onStopAudio" delay="0">
                                              <p:tgtEl>
                                                <p:sldTgt/>
                                              </p:tgtEl>
                                            </p:cond>
                                          </p:endCondLst>
                                        </p:cTn>
                                        <p:tgtEl>
                                          <p:sndTgt r:embed="rId6" name="type.wav"/>
                                        </p:tgtEl>
                                      </p:cMediaNode>
                                    </p:audio>
                                  </p:subTnLst>
                                </p:cTn>
                              </p:par>
                            </p:childTnLst>
                          </p:cTn>
                        </p:par>
                        <p:par>
                          <p:cTn id="64" fill="hold" nodeType="afterGroup">
                            <p:stCondLst>
                              <p:cond delay="500"/>
                            </p:stCondLst>
                            <p:childTnLst>
                              <p:par>
                                <p:cTn id="65" presetID="5" presetClass="entr" presetSubtype="10" fill="hold" grpId="0" nodeType="afterEffect">
                                  <p:stCondLst>
                                    <p:cond delay="0"/>
                                  </p:stCondLst>
                                  <p:childTnLst>
                                    <p:set>
                                      <p:cBhvr>
                                        <p:cTn id="66" dur="1" fill="hold">
                                          <p:stCondLst>
                                            <p:cond delay="0"/>
                                          </p:stCondLst>
                                        </p:cTn>
                                        <p:tgtEl>
                                          <p:spTgt spid="10294"/>
                                        </p:tgtEl>
                                        <p:attrNameLst>
                                          <p:attrName>style.visibility</p:attrName>
                                        </p:attrNameLst>
                                      </p:cBhvr>
                                      <p:to>
                                        <p:strVal val="visible"/>
                                      </p:to>
                                    </p:set>
                                    <p:animEffect transition="in" filter="checkerboard(across)">
                                      <p:cBhvr>
                                        <p:cTn id="67" dur="500"/>
                                        <p:tgtEl>
                                          <p:spTgt spid="10294"/>
                                        </p:tgtEl>
                                      </p:cBhvr>
                                    </p:animEffect>
                                  </p:childTnLst>
                                  <p:subTnLst>
                                    <p:audio>
                                      <p:cMediaNode>
                                        <p:cTn display="0" masterRel="sameClick">
                                          <p:stCondLst>
                                            <p:cond evt="begin" delay="0">
                                              <p:tn val="65"/>
                                            </p:cond>
                                          </p:stCondLst>
                                          <p:endCondLst>
                                            <p:cond evt="onStopAudio" delay="0">
                                              <p:tgtEl>
                                                <p:sldTgt/>
                                              </p:tgtEl>
                                            </p:cond>
                                          </p:endCondLst>
                                        </p:cTn>
                                        <p:tgtEl>
                                          <p:sndTgt r:embed="rId5" name="chimes.wav"/>
                                        </p:tgtEl>
                                      </p:cMediaNode>
                                    </p:audio>
                                  </p:subTnLst>
                                </p:cTn>
                              </p:par>
                            </p:childTnLst>
                          </p:cTn>
                        </p:par>
                      </p:childTnLst>
                    </p:cTn>
                  </p:par>
                  <p:par>
                    <p:cTn id="68" fill="hold" nodeType="clickPar">
                      <p:stCondLst>
                        <p:cond delay="indefinite"/>
                      </p:stCondLst>
                      <p:childTnLst>
                        <p:par>
                          <p:cTn id="69" fill="hold" nodeType="withGroup">
                            <p:stCondLst>
                              <p:cond delay="0"/>
                            </p:stCondLst>
                            <p:childTnLst>
                              <p:par>
                                <p:cTn id="70" presetID="5" presetClass="entr" presetSubtype="10" fill="hold" grpId="0" nodeType="clickEffect">
                                  <p:stCondLst>
                                    <p:cond delay="0"/>
                                  </p:stCondLst>
                                  <p:childTnLst>
                                    <p:set>
                                      <p:cBhvr>
                                        <p:cTn id="71" dur="1" fill="hold">
                                          <p:stCondLst>
                                            <p:cond delay="0"/>
                                          </p:stCondLst>
                                        </p:cTn>
                                        <p:tgtEl>
                                          <p:spTgt spid="10288"/>
                                        </p:tgtEl>
                                        <p:attrNameLst>
                                          <p:attrName>style.visibility</p:attrName>
                                        </p:attrNameLst>
                                      </p:cBhvr>
                                      <p:to>
                                        <p:strVal val="visible"/>
                                      </p:to>
                                    </p:set>
                                    <p:animEffect transition="in" filter="checkerboard(across)">
                                      <p:cBhvr>
                                        <p:cTn id="72" dur="500"/>
                                        <p:tgtEl>
                                          <p:spTgt spid="10288"/>
                                        </p:tgtEl>
                                      </p:cBhvr>
                                    </p:animEffect>
                                  </p:childTnLst>
                                  <p:subTnLst>
                                    <p:audio>
                                      <p:cMediaNode>
                                        <p:cTn display="0" masterRel="sameClick">
                                          <p:stCondLst>
                                            <p:cond evt="begin" delay="0">
                                              <p:tn val="70"/>
                                            </p:cond>
                                          </p:stCondLst>
                                          <p:endCondLst>
                                            <p:cond evt="onStopAudio" delay="0">
                                              <p:tgtEl>
                                                <p:sldTgt/>
                                              </p:tgtEl>
                                            </p:cond>
                                          </p:endCondLst>
                                        </p:cTn>
                                        <p:tgtEl>
                                          <p:sndTgt r:embed="rId6" name="type.wav"/>
                                        </p:tgtEl>
                                      </p:cMediaNode>
                                    </p:audio>
                                  </p:subTnLst>
                                </p:cTn>
                              </p:par>
                            </p:childTnLst>
                          </p:cTn>
                        </p:par>
                        <p:par>
                          <p:cTn id="73" fill="hold" nodeType="afterGroup">
                            <p:stCondLst>
                              <p:cond delay="500"/>
                            </p:stCondLst>
                            <p:childTnLst>
                              <p:par>
                                <p:cTn id="74" presetID="12" presetClass="entr" presetSubtype="8" fill="hold" grpId="0" nodeType="afterEffect">
                                  <p:stCondLst>
                                    <p:cond delay="0"/>
                                  </p:stCondLst>
                                  <p:childTnLst>
                                    <p:set>
                                      <p:cBhvr>
                                        <p:cTn id="75" dur="1" fill="hold">
                                          <p:stCondLst>
                                            <p:cond delay="0"/>
                                          </p:stCondLst>
                                        </p:cTn>
                                        <p:tgtEl>
                                          <p:spTgt spid="10295"/>
                                        </p:tgtEl>
                                        <p:attrNameLst>
                                          <p:attrName>style.visibility</p:attrName>
                                        </p:attrNameLst>
                                      </p:cBhvr>
                                      <p:to>
                                        <p:strVal val="visible"/>
                                      </p:to>
                                    </p:set>
                                    <p:animEffect transition="in" filter="slide(fromLeft)">
                                      <p:cBhvr>
                                        <p:cTn id="76" dur="500"/>
                                        <p:tgtEl>
                                          <p:spTgt spid="10295"/>
                                        </p:tgtEl>
                                      </p:cBhvr>
                                    </p:animEffect>
                                  </p:childTnLst>
                                  <p:subTnLst>
                                    <p:audio>
                                      <p:cMediaNode>
                                        <p:cTn display="0" masterRel="sameClick">
                                          <p:stCondLst>
                                            <p:cond evt="begin" delay="0">
                                              <p:tn val="74"/>
                                            </p:cond>
                                          </p:stCondLst>
                                          <p:endCondLst>
                                            <p:cond evt="onStopAudio" delay="0">
                                              <p:tgtEl>
                                                <p:sldTgt/>
                                              </p:tgtEl>
                                            </p:cond>
                                          </p:endCondLst>
                                        </p:cTn>
                                        <p:tgtEl>
                                          <p:sndTgt r:embed="rId5"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10282" grpId="0" autoUpdateAnimBg="0"/>
      <p:bldP spid="10283" grpId="0" autoUpdateAnimBg="0"/>
      <p:bldP spid="10284" grpId="0" autoUpdateAnimBg="0"/>
      <p:bldP spid="10285" grpId="0" autoUpdateAnimBg="0"/>
      <p:bldP spid="10286" grpId="0" autoUpdateAnimBg="0"/>
      <p:bldP spid="10287" grpId="0" autoUpdateAnimBg="0"/>
      <p:bldP spid="10288" grpId="0" autoUpdateAnimBg="0"/>
      <p:bldP spid="10289" grpId="0" autoUpdateAnimBg="0"/>
      <p:bldP spid="10290" grpId="0" autoUpdateAnimBg="0"/>
      <p:bldP spid="10291" grpId="0" autoUpdateAnimBg="0"/>
      <p:bldP spid="10292" grpId="0" autoUpdateAnimBg="0"/>
      <p:bldP spid="10293" grpId="0" autoUpdateAnimBg="0"/>
      <p:bldP spid="10294" grpId="0" autoUpdateAnimBg="0"/>
      <p:bldP spid="10295"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3"/>
          <p:cNvSpPr txBox="1">
            <a:spLocks noChangeArrowheads="1"/>
          </p:cNvSpPr>
          <p:nvPr/>
        </p:nvSpPr>
        <p:spPr bwMode="auto">
          <a:xfrm>
            <a:off x="2286000" y="609600"/>
            <a:ext cx="27209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kumimoji="1" lang="zh-CN" altLang="en-US" sz="4400" b="1" dirty="0">
                <a:solidFill>
                  <a:srgbClr val="FF0000"/>
                </a:solidFill>
                <a:latin typeface="Times New Roman" pitchFamily="18" charset="0"/>
              </a:rPr>
              <a:t>金属之最</a:t>
            </a:r>
          </a:p>
        </p:txBody>
      </p:sp>
      <p:sp>
        <p:nvSpPr>
          <p:cNvPr id="22532" name="Text Box 4"/>
          <p:cNvSpPr txBox="1">
            <a:spLocks noChangeArrowheads="1"/>
          </p:cNvSpPr>
          <p:nvPr/>
        </p:nvSpPr>
        <p:spPr bwMode="auto">
          <a:xfrm>
            <a:off x="2415952" y="1686272"/>
            <a:ext cx="5083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b="1" dirty="0">
                <a:solidFill>
                  <a:srgbClr val="000000"/>
                </a:solidFill>
                <a:latin typeface="Times New Roman" pitchFamily="18" charset="0"/>
              </a:rPr>
              <a:t>地壳中含量最高的金属元素──</a:t>
            </a:r>
          </a:p>
        </p:txBody>
      </p:sp>
      <p:sp>
        <p:nvSpPr>
          <p:cNvPr id="22533" name="Text Box 5"/>
          <p:cNvSpPr txBox="1">
            <a:spLocks noChangeArrowheads="1"/>
          </p:cNvSpPr>
          <p:nvPr/>
        </p:nvSpPr>
        <p:spPr bwMode="auto">
          <a:xfrm>
            <a:off x="2415952" y="2829272"/>
            <a:ext cx="4473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000000"/>
                </a:solidFill>
                <a:latin typeface="Times New Roman" pitchFamily="18" charset="0"/>
              </a:rPr>
              <a:t>目前世界年产量最高的金属──</a:t>
            </a:r>
          </a:p>
        </p:txBody>
      </p:sp>
      <p:sp>
        <p:nvSpPr>
          <p:cNvPr id="22534" name="Text Box 6"/>
          <p:cNvSpPr txBox="1">
            <a:spLocks noChangeArrowheads="1"/>
          </p:cNvSpPr>
          <p:nvPr/>
        </p:nvSpPr>
        <p:spPr bwMode="auto">
          <a:xfrm>
            <a:off x="2415952" y="3438872"/>
            <a:ext cx="4167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000000"/>
                </a:solidFill>
                <a:latin typeface="Times New Roman" pitchFamily="18" charset="0"/>
              </a:rPr>
              <a:t>导电、导热性最好的金属──</a:t>
            </a:r>
          </a:p>
        </p:txBody>
      </p:sp>
      <p:sp>
        <p:nvSpPr>
          <p:cNvPr id="22535" name="Text Box 7"/>
          <p:cNvSpPr txBox="1">
            <a:spLocks noChangeArrowheads="1"/>
          </p:cNvSpPr>
          <p:nvPr/>
        </p:nvSpPr>
        <p:spPr bwMode="auto">
          <a:xfrm>
            <a:off x="2339752" y="2219672"/>
            <a:ext cx="4473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000000"/>
                </a:solidFill>
                <a:latin typeface="Times New Roman" pitchFamily="18" charset="0"/>
              </a:rPr>
              <a:t>人体中含量最高的金属元素──</a:t>
            </a:r>
          </a:p>
        </p:txBody>
      </p:sp>
      <p:sp>
        <p:nvSpPr>
          <p:cNvPr id="22536" name="Text Box 8"/>
          <p:cNvSpPr txBox="1">
            <a:spLocks noChangeArrowheads="1"/>
          </p:cNvSpPr>
          <p:nvPr/>
        </p:nvSpPr>
        <p:spPr bwMode="auto">
          <a:xfrm>
            <a:off x="2492152" y="4734272"/>
            <a:ext cx="2941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000000"/>
                </a:solidFill>
                <a:latin typeface="Times New Roman" pitchFamily="18" charset="0"/>
              </a:rPr>
              <a:t>熔点最高的金属──</a:t>
            </a:r>
          </a:p>
        </p:txBody>
      </p:sp>
      <p:sp>
        <p:nvSpPr>
          <p:cNvPr id="22537" name="Text Box 9"/>
          <p:cNvSpPr txBox="1">
            <a:spLocks noChangeArrowheads="1"/>
          </p:cNvSpPr>
          <p:nvPr/>
        </p:nvSpPr>
        <p:spPr bwMode="auto">
          <a:xfrm>
            <a:off x="2492152" y="5420072"/>
            <a:ext cx="2941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000000"/>
                </a:solidFill>
                <a:latin typeface="Times New Roman" pitchFamily="18" charset="0"/>
              </a:rPr>
              <a:t>熔点最低的金属──</a:t>
            </a:r>
          </a:p>
        </p:txBody>
      </p:sp>
      <p:sp>
        <p:nvSpPr>
          <p:cNvPr id="22538" name="WordArt 10" descr="80%"/>
          <p:cNvSpPr>
            <a:spLocks noChangeArrowheads="1" noChangeShapeType="1" noTextEdit="1"/>
          </p:cNvSpPr>
          <p:nvPr/>
        </p:nvSpPr>
        <p:spPr bwMode="auto">
          <a:xfrm rot="5400000">
            <a:off x="-544016" y="2905472"/>
            <a:ext cx="3657600" cy="914400"/>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scene3d>
              <a:camera prst="legacyPerspectiveFront">
                <a:rot lat="20639999" lon="20699999" rev="0"/>
              </a:camera>
              <a:lightRig rig="legacyNormal3" dir="l"/>
            </a:scene3d>
            <a:sp3d extrusionH="201600" prstMaterial="legacyPlastic">
              <a:extrusionClr>
                <a:srgbClr val="FF9966"/>
              </a:extrusionClr>
            </a:sp3d>
          </a:bodyPr>
          <a:lstStyle/>
          <a:p>
            <a:pPr algn="ctr" fontAlgn="auto"/>
            <a:r>
              <a:rPr lang="zh-CN" altLang="en-US" sz="3600" kern="10" dirty="0">
                <a:ln w="9525">
                  <a:round/>
                  <a:headEnd/>
                  <a:tailEnd/>
                </a:ln>
                <a:pattFill prst="pct80">
                  <a:fgClr>
                    <a:srgbClr val="FF00FF"/>
                  </a:fgClr>
                  <a:bgClr>
                    <a:srgbClr val="FFFFFF"/>
                  </a:bgClr>
                </a:pattFill>
                <a:latin typeface="宋体"/>
                <a:ea typeface="宋体"/>
              </a:rPr>
              <a:t>你知道吗？</a:t>
            </a:r>
          </a:p>
        </p:txBody>
      </p:sp>
      <p:sp>
        <p:nvSpPr>
          <p:cNvPr id="22539" name="Text Box 11"/>
          <p:cNvSpPr txBox="1">
            <a:spLocks noChangeArrowheads="1"/>
          </p:cNvSpPr>
          <p:nvPr/>
        </p:nvSpPr>
        <p:spPr bwMode="auto">
          <a:xfrm>
            <a:off x="6759352" y="1686272"/>
            <a:ext cx="490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FF0000"/>
                </a:solidFill>
                <a:latin typeface="Times New Roman" pitchFamily="18" charset="0"/>
              </a:rPr>
              <a:t>铝</a:t>
            </a:r>
          </a:p>
        </p:txBody>
      </p:sp>
      <p:sp>
        <p:nvSpPr>
          <p:cNvPr id="22540" name="Text Box 12"/>
          <p:cNvSpPr txBox="1">
            <a:spLocks noChangeArrowheads="1"/>
          </p:cNvSpPr>
          <p:nvPr/>
        </p:nvSpPr>
        <p:spPr bwMode="auto">
          <a:xfrm>
            <a:off x="6759352" y="2219672"/>
            <a:ext cx="490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kumimoji="1" lang="zh-CN" altLang="en-US" b="1" dirty="0">
                <a:solidFill>
                  <a:srgbClr val="FF0000"/>
                </a:solidFill>
                <a:latin typeface="Times New Roman" pitchFamily="18" charset="0"/>
              </a:rPr>
              <a:t>钙</a:t>
            </a:r>
          </a:p>
        </p:txBody>
      </p:sp>
      <p:sp>
        <p:nvSpPr>
          <p:cNvPr id="22541" name="Text Box 13"/>
          <p:cNvSpPr txBox="1">
            <a:spLocks noChangeArrowheads="1"/>
          </p:cNvSpPr>
          <p:nvPr/>
        </p:nvSpPr>
        <p:spPr bwMode="auto">
          <a:xfrm>
            <a:off x="6759352" y="2829272"/>
            <a:ext cx="490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FF0000"/>
                </a:solidFill>
                <a:latin typeface="Times New Roman" pitchFamily="18" charset="0"/>
              </a:rPr>
              <a:t>铁</a:t>
            </a:r>
          </a:p>
        </p:txBody>
      </p:sp>
      <p:sp>
        <p:nvSpPr>
          <p:cNvPr id="22542" name="Text Box 14"/>
          <p:cNvSpPr txBox="1">
            <a:spLocks noChangeArrowheads="1"/>
          </p:cNvSpPr>
          <p:nvPr/>
        </p:nvSpPr>
        <p:spPr bwMode="auto">
          <a:xfrm>
            <a:off x="6530752" y="3438872"/>
            <a:ext cx="490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FF0000"/>
                </a:solidFill>
                <a:latin typeface="Times New Roman" pitchFamily="18" charset="0"/>
              </a:rPr>
              <a:t>银</a:t>
            </a:r>
          </a:p>
        </p:txBody>
      </p:sp>
      <p:sp>
        <p:nvSpPr>
          <p:cNvPr id="22543" name="Text Box 15"/>
          <p:cNvSpPr txBox="1">
            <a:spLocks noChangeArrowheads="1"/>
          </p:cNvSpPr>
          <p:nvPr/>
        </p:nvSpPr>
        <p:spPr bwMode="auto">
          <a:xfrm>
            <a:off x="5311552" y="4734272"/>
            <a:ext cx="490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FF0000"/>
                </a:solidFill>
                <a:latin typeface="Times New Roman" pitchFamily="18" charset="0"/>
              </a:rPr>
              <a:t>钨</a:t>
            </a:r>
          </a:p>
        </p:txBody>
      </p:sp>
      <p:sp>
        <p:nvSpPr>
          <p:cNvPr id="22544" name="Text Box 16"/>
          <p:cNvSpPr txBox="1">
            <a:spLocks noChangeArrowheads="1"/>
          </p:cNvSpPr>
          <p:nvPr/>
        </p:nvSpPr>
        <p:spPr bwMode="auto">
          <a:xfrm>
            <a:off x="5311552" y="5420072"/>
            <a:ext cx="490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FF0000"/>
                </a:solidFill>
                <a:latin typeface="Times New Roman" pitchFamily="18" charset="0"/>
              </a:rPr>
              <a:t>汞</a:t>
            </a:r>
          </a:p>
        </p:txBody>
      </p:sp>
      <p:sp>
        <p:nvSpPr>
          <p:cNvPr id="22545" name="Text Box 17"/>
          <p:cNvSpPr txBox="1">
            <a:spLocks noChangeArrowheads="1"/>
          </p:cNvSpPr>
          <p:nvPr/>
        </p:nvSpPr>
        <p:spPr bwMode="auto">
          <a:xfrm>
            <a:off x="2492152" y="4048472"/>
            <a:ext cx="2941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000000"/>
                </a:solidFill>
                <a:latin typeface="Times New Roman" pitchFamily="18" charset="0"/>
              </a:rPr>
              <a:t>硬度最大的金属──</a:t>
            </a:r>
          </a:p>
        </p:txBody>
      </p:sp>
      <p:sp>
        <p:nvSpPr>
          <p:cNvPr id="22546" name="Text Box 18"/>
          <p:cNvSpPr txBox="1">
            <a:spLocks noChangeArrowheads="1"/>
          </p:cNvSpPr>
          <p:nvPr/>
        </p:nvSpPr>
        <p:spPr bwMode="auto">
          <a:xfrm>
            <a:off x="5387752" y="4048472"/>
            <a:ext cx="490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b="1" dirty="0">
                <a:solidFill>
                  <a:srgbClr val="FF0000"/>
                </a:solidFill>
                <a:latin typeface="Times New Roman" pitchFamily="18" charset="0"/>
              </a:rPr>
              <a:t>铬</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2539"/>
                                        </p:tgtEl>
                                        <p:attrNameLst>
                                          <p:attrName>style.visibility</p:attrName>
                                        </p:attrNameLst>
                                      </p:cBhvr>
                                      <p:to>
                                        <p:strVal val="visible"/>
                                      </p:to>
                                    </p:set>
                                    <p:animEffect transition="in" filter="strips(downLeft)">
                                      <p:cBhvr>
                                        <p:cTn id="7" dur="500"/>
                                        <p:tgtEl>
                                          <p:spTgt spid="225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540"/>
                                        </p:tgtEl>
                                        <p:attrNameLst>
                                          <p:attrName>style.visibility</p:attrName>
                                        </p:attrNameLst>
                                      </p:cBhvr>
                                      <p:to>
                                        <p:strVal val="visible"/>
                                      </p:to>
                                    </p:set>
                                    <p:animEffect transition="in" filter="blinds(horizontal)">
                                      <p:cBhvr>
                                        <p:cTn id="12" dur="500"/>
                                        <p:tgtEl>
                                          <p:spTgt spid="2254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541"/>
                                        </p:tgtEl>
                                        <p:attrNameLst>
                                          <p:attrName>style.visibility</p:attrName>
                                        </p:attrNameLst>
                                      </p:cBhvr>
                                      <p:to>
                                        <p:strVal val="visible"/>
                                      </p:to>
                                    </p:set>
                                    <p:animEffect transition="in" filter="dissolve">
                                      <p:cBhvr>
                                        <p:cTn id="17" dur="500"/>
                                        <p:tgtEl>
                                          <p:spTgt spid="2254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2542"/>
                                        </p:tgtEl>
                                        <p:attrNameLst>
                                          <p:attrName>style.visibility</p:attrName>
                                        </p:attrNameLst>
                                      </p:cBhvr>
                                      <p:to>
                                        <p:strVal val="visible"/>
                                      </p:to>
                                    </p:set>
                                    <p:animEffect transition="in" filter="box(out)">
                                      <p:cBhvr>
                                        <p:cTn id="22" dur="500"/>
                                        <p:tgtEl>
                                          <p:spTgt spid="2254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2546"/>
                                        </p:tgtEl>
                                        <p:attrNameLst>
                                          <p:attrName>style.visibility</p:attrName>
                                        </p:attrNameLst>
                                      </p:cBhvr>
                                      <p:to>
                                        <p:strVal val="visible"/>
                                      </p:to>
                                    </p:set>
                                    <p:animEffect transition="in" filter="blinds(horizontal)">
                                      <p:cBhvr>
                                        <p:cTn id="27" dur="500"/>
                                        <p:tgtEl>
                                          <p:spTgt spid="2254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2543"/>
                                        </p:tgtEl>
                                        <p:attrNameLst>
                                          <p:attrName>style.visibility</p:attrName>
                                        </p:attrNameLst>
                                      </p:cBhvr>
                                      <p:to>
                                        <p:strVal val="visible"/>
                                      </p:to>
                                    </p:set>
                                    <p:animEffect transition="in" filter="blinds(horizontal)">
                                      <p:cBhvr>
                                        <p:cTn id="32" dur="500"/>
                                        <p:tgtEl>
                                          <p:spTgt spid="2254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5" presetClass="entr" presetSubtype="0" fill="hold" grpId="0" nodeType="clickEffect">
                                  <p:stCondLst>
                                    <p:cond delay="0"/>
                                  </p:stCondLst>
                                  <p:childTnLst>
                                    <p:set>
                                      <p:cBhvr>
                                        <p:cTn id="36" dur="1" fill="hold">
                                          <p:stCondLst>
                                            <p:cond delay="0"/>
                                          </p:stCondLst>
                                        </p:cTn>
                                        <p:tgtEl>
                                          <p:spTgt spid="22544"/>
                                        </p:tgtEl>
                                        <p:attrNameLst>
                                          <p:attrName>style.visibility</p:attrName>
                                        </p:attrNameLst>
                                      </p:cBhvr>
                                      <p:to>
                                        <p:strVal val="visible"/>
                                      </p:to>
                                    </p:set>
                                    <p:anim calcmode="lin" valueType="num">
                                      <p:cBhvr>
                                        <p:cTn id="37" dur="500" fill="hold"/>
                                        <p:tgtEl>
                                          <p:spTgt spid="22544"/>
                                        </p:tgtEl>
                                        <p:attrNameLst>
                                          <p:attrName>ppt_w</p:attrName>
                                        </p:attrNameLst>
                                      </p:cBhvr>
                                      <p:tavLst>
                                        <p:tav tm="0">
                                          <p:val>
                                            <p:fltVal val="0"/>
                                          </p:val>
                                        </p:tav>
                                        <p:tav tm="100000">
                                          <p:val>
                                            <p:strVal val="#ppt_w"/>
                                          </p:val>
                                        </p:tav>
                                      </p:tavLst>
                                    </p:anim>
                                    <p:anim calcmode="lin" valueType="num">
                                      <p:cBhvr>
                                        <p:cTn id="38" dur="500" fill="hold"/>
                                        <p:tgtEl>
                                          <p:spTgt spid="22544"/>
                                        </p:tgtEl>
                                        <p:attrNameLst>
                                          <p:attrName>ppt_h</p:attrName>
                                        </p:attrNameLst>
                                      </p:cBhvr>
                                      <p:tavLst>
                                        <p:tav tm="0">
                                          <p:val>
                                            <p:fltVal val="0"/>
                                          </p:val>
                                        </p:tav>
                                        <p:tav tm="100000">
                                          <p:val>
                                            <p:strVal val="#ppt_h"/>
                                          </p:val>
                                        </p:tav>
                                      </p:tavLst>
                                    </p:anim>
                                    <p:anim calcmode="lin" valueType="num">
                                      <p:cBhvr>
                                        <p:cTn id="39" dur="500" fill="hold"/>
                                        <p:tgtEl>
                                          <p:spTgt spid="22544"/>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2254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9" grpId="0" autoUpdateAnimBg="0"/>
      <p:bldP spid="22540" grpId="0" autoUpdateAnimBg="0"/>
      <p:bldP spid="22541" grpId="0" autoUpdateAnimBg="0"/>
      <p:bldP spid="22542" grpId="0" autoUpdateAnimBg="0"/>
      <p:bldP spid="22543" grpId="0" autoUpdateAnimBg="0"/>
      <p:bldP spid="22544" grpId="0" autoUpdateAnimBg="0"/>
      <p:bldP spid="2254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446856" y="1628800"/>
            <a:ext cx="8229600" cy="4525963"/>
          </a:xfrm>
        </p:spPr>
        <p:txBody>
          <a:bodyPr/>
          <a:lstStyle/>
          <a:p>
            <a:pPr>
              <a:buFontTx/>
              <a:buNone/>
            </a:pPr>
            <a:r>
              <a:rPr lang="en-US" altLang="zh-CN" dirty="0"/>
              <a:t>		</a:t>
            </a:r>
            <a:r>
              <a:rPr lang="zh-CN" altLang="en-US" b="1" dirty="0"/>
              <a:t>在已经发现的</a:t>
            </a:r>
            <a:r>
              <a:rPr lang="en-US" altLang="zh-CN" b="1" dirty="0"/>
              <a:t>110</a:t>
            </a:r>
            <a:r>
              <a:rPr lang="zh-CN" altLang="en-US" b="1" dirty="0"/>
              <a:t>多种元素中，金属元素有</a:t>
            </a:r>
            <a:r>
              <a:rPr lang="en-US" altLang="zh-CN" b="1" dirty="0"/>
              <a:t>90</a:t>
            </a:r>
            <a:r>
              <a:rPr lang="zh-CN" altLang="en-US" b="1" dirty="0"/>
              <a:t>多种，通常把密度在</a:t>
            </a:r>
            <a:r>
              <a:rPr lang="en-US" altLang="zh-CN" b="1" dirty="0"/>
              <a:t>4.5 g  ㎝</a:t>
            </a:r>
            <a:r>
              <a:rPr lang="en-US" altLang="zh-CN" b="1" baseline="30000" dirty="0"/>
              <a:t>3</a:t>
            </a:r>
            <a:r>
              <a:rPr lang="zh-CN" altLang="en-US" b="1" dirty="0"/>
              <a:t>以下的金属叫做</a:t>
            </a:r>
            <a:r>
              <a:rPr lang="zh-CN" altLang="en-US" b="1" dirty="0">
                <a:solidFill>
                  <a:srgbClr val="FF0000"/>
                </a:solidFill>
              </a:rPr>
              <a:t>轻金属</a:t>
            </a:r>
            <a:r>
              <a:rPr lang="zh-CN" altLang="en-US" b="1" dirty="0"/>
              <a:t>，如钠、镁、铝等；密度在</a:t>
            </a:r>
            <a:r>
              <a:rPr lang="en-US" altLang="zh-CN" b="1" dirty="0"/>
              <a:t>4.5 g  ㎝</a:t>
            </a:r>
            <a:r>
              <a:rPr lang="en-US" altLang="zh-CN" b="1" baseline="30000" dirty="0"/>
              <a:t>3</a:t>
            </a:r>
            <a:r>
              <a:rPr lang="zh-CN" altLang="en-US" b="1" dirty="0"/>
              <a:t>以上的金属叫做</a:t>
            </a:r>
            <a:r>
              <a:rPr lang="zh-CN" altLang="en-US" b="1" dirty="0">
                <a:solidFill>
                  <a:srgbClr val="FF0000"/>
                </a:solidFill>
              </a:rPr>
              <a:t>重金属</a:t>
            </a:r>
            <a:r>
              <a:rPr lang="zh-CN" altLang="en-US" b="1" dirty="0"/>
              <a:t>，如银、汞、铜等。</a:t>
            </a:r>
          </a:p>
          <a:p>
            <a:pPr>
              <a:buFontTx/>
              <a:buNone/>
            </a:pPr>
            <a:r>
              <a:rPr lang="zh-CN" altLang="en-US" b="1" dirty="0"/>
              <a:t> </a:t>
            </a:r>
          </a:p>
        </p:txBody>
      </p:sp>
      <p:sp>
        <p:nvSpPr>
          <p:cNvPr id="25603" name="Line 3"/>
          <p:cNvSpPr>
            <a:spLocks noChangeShapeType="1"/>
          </p:cNvSpPr>
          <p:nvPr/>
        </p:nvSpPr>
        <p:spPr bwMode="auto">
          <a:xfrm flipH="1">
            <a:off x="6804025" y="2205038"/>
            <a:ext cx="215900" cy="2889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604" name="Line 4"/>
          <p:cNvSpPr>
            <a:spLocks noChangeShapeType="1"/>
          </p:cNvSpPr>
          <p:nvPr/>
        </p:nvSpPr>
        <p:spPr bwMode="auto">
          <a:xfrm flipV="1">
            <a:off x="2700140" y="3212976"/>
            <a:ext cx="143668" cy="3588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animEffect transition="in" filter="dissolve">
                                      <p:cBhvr>
                                        <p:cTn id="7" dur="500"/>
                                        <p:tgtEl>
                                          <p:spTgt spid="256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602">
                                            <p:txEl>
                                              <p:pRg st="1" end="1"/>
                                            </p:txEl>
                                          </p:spTgt>
                                        </p:tgtEl>
                                        <p:attrNameLst>
                                          <p:attrName>style.visibility</p:attrName>
                                        </p:attrNameLst>
                                      </p:cBhvr>
                                      <p:to>
                                        <p:strVal val="visible"/>
                                      </p:to>
                                    </p:set>
                                    <p:animEffect transition="in" filter="dissolve">
                                      <p:cBhvr>
                                        <p:cTn id="12" dur="500"/>
                                        <p:tgtEl>
                                          <p:spTgt spid="2560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l"/>
            <a:r>
              <a:rPr lang="en-US" altLang="zh-CN" sz="3200" dirty="0"/>
              <a:t>	</a:t>
            </a:r>
            <a:r>
              <a:rPr lang="zh-CN" altLang="en-US" sz="3200" dirty="0"/>
              <a:t>在很多情况下人们实际使用的并不是纯金属，而是合金。</a:t>
            </a:r>
          </a:p>
        </p:txBody>
      </p:sp>
      <p:sp>
        <p:nvSpPr>
          <p:cNvPr id="27651" name="Rectangle 3"/>
          <p:cNvSpPr>
            <a:spLocks noGrp="1" noChangeArrowheads="1"/>
          </p:cNvSpPr>
          <p:nvPr>
            <p:ph type="body" idx="1"/>
          </p:nvPr>
        </p:nvSpPr>
        <p:spPr/>
        <p:txBody>
          <a:bodyPr/>
          <a:lstStyle/>
          <a:p>
            <a:pPr>
              <a:lnSpc>
                <a:spcPct val="90000"/>
              </a:lnSpc>
              <a:buFontTx/>
              <a:buNone/>
            </a:pPr>
            <a:r>
              <a:rPr lang="en-US" altLang="zh-CN" dirty="0"/>
              <a:t>	</a:t>
            </a:r>
            <a:r>
              <a:rPr lang="zh-CN" altLang="en-US" sz="3600" b="1" dirty="0">
                <a:solidFill>
                  <a:srgbClr val="FF0000"/>
                </a:solidFill>
              </a:rPr>
              <a:t>二、合金</a:t>
            </a:r>
          </a:p>
          <a:p>
            <a:pPr>
              <a:lnSpc>
                <a:spcPct val="90000"/>
              </a:lnSpc>
              <a:buFontTx/>
              <a:buNone/>
            </a:pPr>
            <a:r>
              <a:rPr lang="zh-CN" altLang="en-US" b="1" dirty="0">
                <a:solidFill>
                  <a:srgbClr val="0000CC"/>
                </a:solidFill>
              </a:rPr>
              <a:t>	</a:t>
            </a:r>
            <a:r>
              <a:rPr lang="en-US" altLang="zh-CN" b="1" dirty="0">
                <a:solidFill>
                  <a:srgbClr val="0000CC"/>
                </a:solidFill>
              </a:rPr>
              <a:t>1</a:t>
            </a:r>
            <a:r>
              <a:rPr lang="zh-CN" altLang="en-US" b="1" dirty="0">
                <a:solidFill>
                  <a:srgbClr val="0000CC"/>
                </a:solidFill>
              </a:rPr>
              <a:t>、什么叫合金？</a:t>
            </a:r>
          </a:p>
          <a:p>
            <a:pPr>
              <a:lnSpc>
                <a:spcPct val="90000"/>
              </a:lnSpc>
              <a:buFontTx/>
              <a:buNone/>
            </a:pPr>
            <a:r>
              <a:rPr lang="zh-CN" altLang="en-US" b="1" dirty="0">
                <a:solidFill>
                  <a:srgbClr val="0000CC"/>
                </a:solidFill>
              </a:rPr>
              <a:t>		合金是由一种金属跟其他金属（或非金属）熔合形成的具有金属特性的物质。</a:t>
            </a:r>
          </a:p>
          <a:p>
            <a:pPr>
              <a:lnSpc>
                <a:spcPct val="90000"/>
              </a:lnSpc>
              <a:buFontTx/>
              <a:buNone/>
            </a:pPr>
            <a:r>
              <a:rPr lang="zh-CN" altLang="en-US" b="1" dirty="0">
                <a:solidFill>
                  <a:srgbClr val="0000CC"/>
                </a:solidFill>
              </a:rPr>
              <a:t>	</a:t>
            </a:r>
            <a:r>
              <a:rPr lang="en-US" altLang="zh-CN" b="1" dirty="0">
                <a:solidFill>
                  <a:srgbClr val="0000CC"/>
                </a:solidFill>
              </a:rPr>
              <a:t>2</a:t>
            </a:r>
            <a:r>
              <a:rPr lang="zh-CN" altLang="en-US" b="1" dirty="0">
                <a:solidFill>
                  <a:srgbClr val="0000CC"/>
                </a:solidFill>
              </a:rPr>
              <a:t>、合金的性能</a:t>
            </a:r>
          </a:p>
          <a:p>
            <a:pPr>
              <a:lnSpc>
                <a:spcPct val="90000"/>
              </a:lnSpc>
              <a:buFontTx/>
              <a:buNone/>
            </a:pPr>
            <a:r>
              <a:rPr lang="zh-CN" altLang="en-US" b="1" dirty="0">
                <a:solidFill>
                  <a:srgbClr val="0000CC"/>
                </a:solidFill>
              </a:rPr>
              <a:t>		与纯金属相比，合金一般有以下性能：</a:t>
            </a:r>
            <a:r>
              <a:rPr lang="zh-CN" altLang="en-US" b="1" dirty="0">
                <a:solidFill>
                  <a:srgbClr val="FF0000"/>
                </a:solidFill>
                <a:latin typeface="宋体" pitchFamily="2" charset="-122"/>
              </a:rPr>
              <a:t>①硬度较大②熔点较低③机械加工性能好</a:t>
            </a:r>
          </a:p>
          <a:p>
            <a:pPr>
              <a:lnSpc>
                <a:spcPct val="90000"/>
              </a:lnSpc>
              <a:buFontTx/>
              <a:buNone/>
            </a:pPr>
            <a:r>
              <a:rPr lang="zh-CN" altLang="en-US" b="1" dirty="0">
                <a:solidFill>
                  <a:srgbClr val="FF0000"/>
                </a:solidFill>
                <a:latin typeface="宋体" pitchFamily="2" charset="-122"/>
              </a:rPr>
              <a:t>	</a:t>
            </a:r>
            <a:r>
              <a:rPr lang="zh-CN" altLang="en-US" b="1" dirty="0">
                <a:latin typeface="宋体" pitchFamily="2" charset="-122"/>
              </a:rPr>
              <a:t>	阅读课本表</a:t>
            </a:r>
            <a:r>
              <a:rPr lang="en-US" altLang="zh-CN" b="1" dirty="0">
                <a:latin typeface="宋体" pitchFamily="2" charset="-122"/>
              </a:rPr>
              <a:t>8-1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5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65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65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ChangeAspect="1" noChangeArrowheads="1" noTextEdit="1"/>
          </p:cNvSpPr>
          <p:nvPr/>
        </p:nvSpPr>
        <p:spPr bwMode="auto">
          <a:xfrm>
            <a:off x="0" y="0"/>
            <a:ext cx="91440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3" name="Rectangle 3"/>
          <p:cNvSpPr>
            <a:spLocks noChangeArrowheads="1"/>
          </p:cNvSpPr>
          <p:nvPr/>
        </p:nvSpPr>
        <p:spPr bwMode="auto">
          <a:xfrm>
            <a:off x="2098675" y="42863"/>
            <a:ext cx="15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zh-CN" altLang="zh-CN" sz="1800">
              <a:ea typeface="华文行楷" pitchFamily="2" charset="-122"/>
            </a:endParaRPr>
          </a:p>
        </p:txBody>
      </p:sp>
      <p:sp>
        <p:nvSpPr>
          <p:cNvPr id="20484" name="Rectangle 4"/>
          <p:cNvSpPr>
            <a:spLocks noChangeArrowheads="1"/>
          </p:cNvSpPr>
          <p:nvPr/>
        </p:nvSpPr>
        <p:spPr bwMode="auto">
          <a:xfrm>
            <a:off x="2743200" y="0"/>
            <a:ext cx="3262313"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b="1">
                <a:solidFill>
                  <a:srgbClr val="000000"/>
                </a:solidFill>
                <a:effectLst>
                  <a:outerShdw blurRad="38100" dist="38100" dir="2700000" algn="tl">
                    <a:srgbClr val="C0C0C0"/>
                  </a:outerShdw>
                </a:effectLst>
                <a:latin typeface="宋体" pitchFamily="2" charset="-122"/>
              </a:rPr>
              <a:t>常见合金的主要成分、性能和用途</a:t>
            </a:r>
            <a:endParaRPr lang="zh-CN" altLang="en-US" sz="1800">
              <a:effectLst>
                <a:outerShdw blurRad="38100" dist="38100" dir="2700000" algn="tl">
                  <a:srgbClr val="C0C0C0"/>
                </a:outerShdw>
              </a:effectLst>
              <a:ea typeface="华文行楷" pitchFamily="2" charset="-122"/>
            </a:endParaRPr>
          </a:p>
        </p:txBody>
      </p:sp>
      <p:grpSp>
        <p:nvGrpSpPr>
          <p:cNvPr id="20485" name="Group 5"/>
          <p:cNvGrpSpPr>
            <a:grpSpLocks/>
          </p:cNvGrpSpPr>
          <p:nvPr/>
        </p:nvGrpSpPr>
        <p:grpSpPr bwMode="auto">
          <a:xfrm>
            <a:off x="93663" y="178271"/>
            <a:ext cx="8937625" cy="5915025"/>
            <a:chOff x="59" y="43"/>
            <a:chExt cx="5630" cy="3726"/>
          </a:xfrm>
        </p:grpSpPr>
        <p:sp>
          <p:nvSpPr>
            <p:cNvPr id="20486" name="Rectangle 6"/>
            <p:cNvSpPr>
              <a:spLocks noChangeArrowheads="1"/>
            </p:cNvSpPr>
            <p:nvPr/>
          </p:nvSpPr>
          <p:spPr bwMode="auto">
            <a:xfrm>
              <a:off x="1086" y="43"/>
              <a:ext cx="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zh-CN" altLang="zh-CN" sz="1800">
                <a:ea typeface="华文行楷" pitchFamily="2" charset="-122"/>
              </a:endParaRPr>
            </a:p>
          </p:txBody>
        </p:sp>
        <p:sp>
          <p:nvSpPr>
            <p:cNvPr id="20487" name="Rectangle 7"/>
            <p:cNvSpPr>
              <a:spLocks noChangeArrowheads="1"/>
            </p:cNvSpPr>
            <p:nvPr/>
          </p:nvSpPr>
          <p:spPr bwMode="auto">
            <a:xfrm>
              <a:off x="342" y="233"/>
              <a:ext cx="2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合金</a:t>
              </a:r>
              <a:endParaRPr lang="zh-CN" altLang="en-US" sz="1800">
                <a:ea typeface="华文行楷" pitchFamily="2" charset="-122"/>
              </a:endParaRPr>
            </a:p>
          </p:txBody>
        </p:sp>
        <p:sp>
          <p:nvSpPr>
            <p:cNvPr id="20488" name="Rectangle 8"/>
            <p:cNvSpPr>
              <a:spLocks noChangeArrowheads="1"/>
            </p:cNvSpPr>
            <p:nvPr/>
          </p:nvSpPr>
          <p:spPr bwMode="auto">
            <a:xfrm>
              <a:off x="1334" y="233"/>
              <a:ext cx="54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主要成分</a:t>
              </a:r>
              <a:endParaRPr lang="zh-CN" altLang="en-US" sz="1800">
                <a:ea typeface="华文行楷" pitchFamily="2" charset="-122"/>
              </a:endParaRPr>
            </a:p>
          </p:txBody>
        </p:sp>
        <p:sp>
          <p:nvSpPr>
            <p:cNvPr id="20489" name="Rectangle 9"/>
            <p:cNvSpPr>
              <a:spLocks noChangeArrowheads="1"/>
            </p:cNvSpPr>
            <p:nvPr/>
          </p:nvSpPr>
          <p:spPr bwMode="auto">
            <a:xfrm>
              <a:off x="2715" y="233"/>
              <a:ext cx="54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主要性能</a:t>
              </a:r>
              <a:endParaRPr lang="zh-CN" altLang="en-US" sz="1800">
                <a:ea typeface="华文行楷" pitchFamily="2" charset="-122"/>
              </a:endParaRPr>
            </a:p>
          </p:txBody>
        </p:sp>
        <p:sp>
          <p:nvSpPr>
            <p:cNvPr id="20490" name="Rectangle 10"/>
            <p:cNvSpPr>
              <a:spLocks noChangeArrowheads="1"/>
            </p:cNvSpPr>
            <p:nvPr/>
          </p:nvSpPr>
          <p:spPr bwMode="auto">
            <a:xfrm>
              <a:off x="4403" y="233"/>
              <a:ext cx="54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主要用途</a:t>
              </a:r>
              <a:endParaRPr lang="zh-CN" altLang="en-US" sz="1800">
                <a:ea typeface="华文行楷" pitchFamily="2" charset="-122"/>
              </a:endParaRPr>
            </a:p>
          </p:txBody>
        </p:sp>
        <p:sp>
          <p:nvSpPr>
            <p:cNvPr id="20491" name="Rectangle 11"/>
            <p:cNvSpPr>
              <a:spLocks noChangeArrowheads="1"/>
            </p:cNvSpPr>
            <p:nvPr/>
          </p:nvSpPr>
          <p:spPr bwMode="auto">
            <a:xfrm>
              <a:off x="59" y="182"/>
              <a:ext cx="88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92" name="Rectangle 12"/>
            <p:cNvSpPr>
              <a:spLocks noChangeArrowheads="1"/>
            </p:cNvSpPr>
            <p:nvPr/>
          </p:nvSpPr>
          <p:spPr bwMode="auto">
            <a:xfrm>
              <a:off x="944" y="182"/>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93" name="Rectangle 13"/>
            <p:cNvSpPr>
              <a:spLocks noChangeArrowheads="1"/>
            </p:cNvSpPr>
            <p:nvPr/>
          </p:nvSpPr>
          <p:spPr bwMode="auto">
            <a:xfrm>
              <a:off x="956" y="182"/>
              <a:ext cx="1357"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94" name="Rectangle 14"/>
            <p:cNvSpPr>
              <a:spLocks noChangeArrowheads="1"/>
            </p:cNvSpPr>
            <p:nvPr/>
          </p:nvSpPr>
          <p:spPr bwMode="auto">
            <a:xfrm>
              <a:off x="2313" y="182"/>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95" name="Rectangle 15"/>
            <p:cNvSpPr>
              <a:spLocks noChangeArrowheads="1"/>
            </p:cNvSpPr>
            <p:nvPr/>
          </p:nvSpPr>
          <p:spPr bwMode="auto">
            <a:xfrm>
              <a:off x="2325" y="182"/>
              <a:ext cx="1440"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96" name="Rectangle 16"/>
            <p:cNvSpPr>
              <a:spLocks noChangeArrowheads="1"/>
            </p:cNvSpPr>
            <p:nvPr/>
          </p:nvSpPr>
          <p:spPr bwMode="auto">
            <a:xfrm>
              <a:off x="3765" y="182"/>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97" name="Rectangle 17"/>
            <p:cNvSpPr>
              <a:spLocks noChangeArrowheads="1"/>
            </p:cNvSpPr>
            <p:nvPr/>
          </p:nvSpPr>
          <p:spPr bwMode="auto">
            <a:xfrm>
              <a:off x="3777" y="182"/>
              <a:ext cx="19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98" name="Rectangle 18"/>
            <p:cNvSpPr>
              <a:spLocks noChangeArrowheads="1"/>
            </p:cNvSpPr>
            <p:nvPr/>
          </p:nvSpPr>
          <p:spPr bwMode="auto">
            <a:xfrm>
              <a:off x="944" y="191"/>
              <a:ext cx="12" cy="18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99" name="Rectangle 19"/>
            <p:cNvSpPr>
              <a:spLocks noChangeArrowheads="1"/>
            </p:cNvSpPr>
            <p:nvPr/>
          </p:nvSpPr>
          <p:spPr bwMode="auto">
            <a:xfrm>
              <a:off x="2313" y="191"/>
              <a:ext cx="12" cy="18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00" name="Rectangle 20"/>
            <p:cNvSpPr>
              <a:spLocks noChangeArrowheads="1"/>
            </p:cNvSpPr>
            <p:nvPr/>
          </p:nvSpPr>
          <p:spPr bwMode="auto">
            <a:xfrm>
              <a:off x="3765" y="191"/>
              <a:ext cx="12" cy="18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01" name="Rectangle 21"/>
            <p:cNvSpPr>
              <a:spLocks noChangeArrowheads="1"/>
            </p:cNvSpPr>
            <p:nvPr/>
          </p:nvSpPr>
          <p:spPr bwMode="auto">
            <a:xfrm>
              <a:off x="153" y="425"/>
              <a:ext cx="54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dirty="0">
                  <a:solidFill>
                    <a:srgbClr val="000000"/>
                  </a:solidFill>
                  <a:latin typeface="宋体" pitchFamily="2" charset="-122"/>
                </a:rPr>
                <a:t>球墨铸铁</a:t>
              </a:r>
              <a:endParaRPr lang="zh-CN" altLang="en-US" sz="1800" dirty="0">
                <a:ea typeface="华文行楷" pitchFamily="2" charset="-122"/>
              </a:endParaRPr>
            </a:p>
          </p:txBody>
        </p:sp>
        <p:sp>
          <p:nvSpPr>
            <p:cNvPr id="20502" name="Rectangle 22"/>
            <p:cNvSpPr>
              <a:spLocks noChangeArrowheads="1"/>
            </p:cNvSpPr>
            <p:nvPr/>
          </p:nvSpPr>
          <p:spPr bwMode="auto">
            <a:xfrm>
              <a:off x="1039" y="425"/>
              <a:ext cx="9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铁、碳、硅、锰</a:t>
              </a:r>
              <a:endParaRPr lang="zh-CN" altLang="en-US" sz="1800">
                <a:ea typeface="华文行楷" pitchFamily="2" charset="-122"/>
              </a:endParaRPr>
            </a:p>
          </p:txBody>
        </p:sp>
        <p:sp>
          <p:nvSpPr>
            <p:cNvPr id="20503" name="Rectangle 23"/>
            <p:cNvSpPr>
              <a:spLocks noChangeArrowheads="1"/>
            </p:cNvSpPr>
            <p:nvPr/>
          </p:nvSpPr>
          <p:spPr bwMode="auto">
            <a:xfrm>
              <a:off x="2408" y="425"/>
              <a:ext cx="680"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机械强度好</a:t>
              </a:r>
              <a:endParaRPr lang="zh-CN" altLang="en-US" sz="1800">
                <a:ea typeface="华文行楷" pitchFamily="2" charset="-122"/>
              </a:endParaRPr>
            </a:p>
          </p:txBody>
        </p:sp>
        <p:sp>
          <p:nvSpPr>
            <p:cNvPr id="20504" name="Rectangle 24"/>
            <p:cNvSpPr>
              <a:spLocks noChangeArrowheads="1"/>
            </p:cNvSpPr>
            <p:nvPr/>
          </p:nvSpPr>
          <p:spPr bwMode="auto">
            <a:xfrm>
              <a:off x="3860" y="425"/>
              <a:ext cx="122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在某些场合可代替钢</a:t>
              </a:r>
              <a:endParaRPr lang="zh-CN" altLang="en-US" sz="1800">
                <a:ea typeface="华文行楷" pitchFamily="2" charset="-122"/>
              </a:endParaRPr>
            </a:p>
          </p:txBody>
        </p:sp>
        <p:sp>
          <p:nvSpPr>
            <p:cNvPr id="20505" name="Rectangle 25"/>
            <p:cNvSpPr>
              <a:spLocks noChangeArrowheads="1"/>
            </p:cNvSpPr>
            <p:nvPr/>
          </p:nvSpPr>
          <p:spPr bwMode="auto">
            <a:xfrm>
              <a:off x="59" y="374"/>
              <a:ext cx="88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06" name="Rectangle 26"/>
            <p:cNvSpPr>
              <a:spLocks noChangeArrowheads="1"/>
            </p:cNvSpPr>
            <p:nvPr/>
          </p:nvSpPr>
          <p:spPr bwMode="auto">
            <a:xfrm>
              <a:off x="944" y="374"/>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07" name="Rectangle 27"/>
            <p:cNvSpPr>
              <a:spLocks noChangeArrowheads="1"/>
            </p:cNvSpPr>
            <p:nvPr/>
          </p:nvSpPr>
          <p:spPr bwMode="auto">
            <a:xfrm>
              <a:off x="956" y="374"/>
              <a:ext cx="1357"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08" name="Rectangle 28"/>
            <p:cNvSpPr>
              <a:spLocks noChangeArrowheads="1"/>
            </p:cNvSpPr>
            <p:nvPr/>
          </p:nvSpPr>
          <p:spPr bwMode="auto">
            <a:xfrm>
              <a:off x="2313" y="374"/>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09" name="Rectangle 29"/>
            <p:cNvSpPr>
              <a:spLocks noChangeArrowheads="1"/>
            </p:cNvSpPr>
            <p:nvPr/>
          </p:nvSpPr>
          <p:spPr bwMode="auto">
            <a:xfrm>
              <a:off x="2325" y="374"/>
              <a:ext cx="144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10" name="Rectangle 30"/>
            <p:cNvSpPr>
              <a:spLocks noChangeArrowheads="1"/>
            </p:cNvSpPr>
            <p:nvPr/>
          </p:nvSpPr>
          <p:spPr bwMode="auto">
            <a:xfrm>
              <a:off x="3765" y="374"/>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11" name="Rectangle 31"/>
            <p:cNvSpPr>
              <a:spLocks noChangeArrowheads="1"/>
            </p:cNvSpPr>
            <p:nvPr/>
          </p:nvSpPr>
          <p:spPr bwMode="auto">
            <a:xfrm>
              <a:off x="3777" y="374"/>
              <a:ext cx="19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12" name="Rectangle 32"/>
            <p:cNvSpPr>
              <a:spLocks noChangeArrowheads="1"/>
            </p:cNvSpPr>
            <p:nvPr/>
          </p:nvSpPr>
          <p:spPr bwMode="auto">
            <a:xfrm>
              <a:off x="944" y="382"/>
              <a:ext cx="12" cy="18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13" name="Rectangle 33"/>
            <p:cNvSpPr>
              <a:spLocks noChangeArrowheads="1"/>
            </p:cNvSpPr>
            <p:nvPr/>
          </p:nvSpPr>
          <p:spPr bwMode="auto">
            <a:xfrm>
              <a:off x="2313" y="382"/>
              <a:ext cx="12" cy="18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14" name="Rectangle 34"/>
            <p:cNvSpPr>
              <a:spLocks noChangeArrowheads="1"/>
            </p:cNvSpPr>
            <p:nvPr/>
          </p:nvSpPr>
          <p:spPr bwMode="auto">
            <a:xfrm>
              <a:off x="3765" y="382"/>
              <a:ext cx="12" cy="18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15" name="Rectangle 35"/>
            <p:cNvSpPr>
              <a:spLocks noChangeArrowheads="1"/>
            </p:cNvSpPr>
            <p:nvPr/>
          </p:nvSpPr>
          <p:spPr bwMode="auto">
            <a:xfrm>
              <a:off x="153" y="704"/>
              <a:ext cx="2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锰钢</a:t>
              </a:r>
              <a:endParaRPr lang="zh-CN" altLang="en-US" sz="1800">
                <a:ea typeface="华文行楷" pitchFamily="2" charset="-122"/>
              </a:endParaRPr>
            </a:p>
          </p:txBody>
        </p:sp>
        <p:sp>
          <p:nvSpPr>
            <p:cNvPr id="20516" name="Rectangle 36"/>
            <p:cNvSpPr>
              <a:spLocks noChangeArrowheads="1"/>
            </p:cNvSpPr>
            <p:nvPr/>
          </p:nvSpPr>
          <p:spPr bwMode="auto">
            <a:xfrm>
              <a:off x="1039" y="704"/>
              <a:ext cx="680"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铁、锰、碳</a:t>
              </a:r>
              <a:endParaRPr lang="zh-CN" altLang="en-US" sz="1800">
                <a:ea typeface="华文行楷" pitchFamily="2" charset="-122"/>
              </a:endParaRPr>
            </a:p>
          </p:txBody>
        </p:sp>
        <p:sp>
          <p:nvSpPr>
            <p:cNvPr id="20517" name="Rectangle 37"/>
            <p:cNvSpPr>
              <a:spLocks noChangeArrowheads="1"/>
            </p:cNvSpPr>
            <p:nvPr/>
          </p:nvSpPr>
          <p:spPr bwMode="auto">
            <a:xfrm>
              <a:off x="2408" y="704"/>
              <a:ext cx="9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韧性好、硬度大</a:t>
              </a:r>
              <a:endParaRPr lang="zh-CN" altLang="en-US" sz="1800">
                <a:ea typeface="华文行楷" pitchFamily="2" charset="-122"/>
              </a:endParaRPr>
            </a:p>
          </p:txBody>
        </p:sp>
        <p:sp>
          <p:nvSpPr>
            <p:cNvPr id="20518" name="Rectangle 38"/>
            <p:cNvSpPr>
              <a:spLocks noChangeArrowheads="1"/>
            </p:cNvSpPr>
            <p:nvPr/>
          </p:nvSpPr>
          <p:spPr bwMode="auto">
            <a:xfrm>
              <a:off x="3860" y="617"/>
              <a:ext cx="149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钢轨、挖掘机铲斗、坦克</a:t>
              </a:r>
              <a:endParaRPr lang="zh-CN" altLang="en-US" sz="1800">
                <a:ea typeface="华文行楷" pitchFamily="2" charset="-122"/>
              </a:endParaRPr>
            </a:p>
          </p:txBody>
        </p:sp>
        <p:sp>
          <p:nvSpPr>
            <p:cNvPr id="20519" name="Rectangle 39"/>
            <p:cNvSpPr>
              <a:spLocks noChangeArrowheads="1"/>
            </p:cNvSpPr>
            <p:nvPr/>
          </p:nvSpPr>
          <p:spPr bwMode="auto">
            <a:xfrm>
              <a:off x="3860" y="800"/>
              <a:ext cx="9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装甲、自行车架</a:t>
              </a:r>
              <a:endParaRPr lang="zh-CN" altLang="en-US" sz="1800">
                <a:ea typeface="华文行楷" pitchFamily="2" charset="-122"/>
              </a:endParaRPr>
            </a:p>
          </p:txBody>
        </p:sp>
        <p:sp>
          <p:nvSpPr>
            <p:cNvPr id="20520" name="Rectangle 40"/>
            <p:cNvSpPr>
              <a:spLocks noChangeArrowheads="1"/>
            </p:cNvSpPr>
            <p:nvPr/>
          </p:nvSpPr>
          <p:spPr bwMode="auto">
            <a:xfrm>
              <a:off x="59" y="565"/>
              <a:ext cx="88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21" name="Rectangle 41"/>
            <p:cNvSpPr>
              <a:spLocks noChangeArrowheads="1"/>
            </p:cNvSpPr>
            <p:nvPr/>
          </p:nvSpPr>
          <p:spPr bwMode="auto">
            <a:xfrm>
              <a:off x="944" y="565"/>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22" name="Rectangle 42"/>
            <p:cNvSpPr>
              <a:spLocks noChangeArrowheads="1"/>
            </p:cNvSpPr>
            <p:nvPr/>
          </p:nvSpPr>
          <p:spPr bwMode="auto">
            <a:xfrm>
              <a:off x="956" y="565"/>
              <a:ext cx="1357"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23" name="Rectangle 43"/>
            <p:cNvSpPr>
              <a:spLocks noChangeArrowheads="1"/>
            </p:cNvSpPr>
            <p:nvPr/>
          </p:nvSpPr>
          <p:spPr bwMode="auto">
            <a:xfrm>
              <a:off x="2313" y="565"/>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24" name="Rectangle 44"/>
            <p:cNvSpPr>
              <a:spLocks noChangeArrowheads="1"/>
            </p:cNvSpPr>
            <p:nvPr/>
          </p:nvSpPr>
          <p:spPr bwMode="auto">
            <a:xfrm>
              <a:off x="2325" y="565"/>
              <a:ext cx="144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25" name="Rectangle 45"/>
            <p:cNvSpPr>
              <a:spLocks noChangeArrowheads="1"/>
            </p:cNvSpPr>
            <p:nvPr/>
          </p:nvSpPr>
          <p:spPr bwMode="auto">
            <a:xfrm>
              <a:off x="3765" y="565"/>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26" name="Rectangle 46"/>
            <p:cNvSpPr>
              <a:spLocks noChangeArrowheads="1"/>
            </p:cNvSpPr>
            <p:nvPr/>
          </p:nvSpPr>
          <p:spPr bwMode="auto">
            <a:xfrm>
              <a:off x="3777" y="565"/>
              <a:ext cx="19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27" name="Rectangle 47"/>
            <p:cNvSpPr>
              <a:spLocks noChangeArrowheads="1"/>
            </p:cNvSpPr>
            <p:nvPr/>
          </p:nvSpPr>
          <p:spPr bwMode="auto">
            <a:xfrm>
              <a:off x="944" y="573"/>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28" name="Rectangle 48"/>
            <p:cNvSpPr>
              <a:spLocks noChangeArrowheads="1"/>
            </p:cNvSpPr>
            <p:nvPr/>
          </p:nvSpPr>
          <p:spPr bwMode="auto">
            <a:xfrm>
              <a:off x="2313" y="573"/>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29" name="Rectangle 49"/>
            <p:cNvSpPr>
              <a:spLocks noChangeArrowheads="1"/>
            </p:cNvSpPr>
            <p:nvPr/>
          </p:nvSpPr>
          <p:spPr bwMode="auto">
            <a:xfrm>
              <a:off x="3765" y="573"/>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0" name="Rectangle 50"/>
            <p:cNvSpPr>
              <a:spLocks noChangeArrowheads="1"/>
            </p:cNvSpPr>
            <p:nvPr/>
          </p:nvSpPr>
          <p:spPr bwMode="auto">
            <a:xfrm>
              <a:off x="153" y="1079"/>
              <a:ext cx="40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不锈钢</a:t>
              </a:r>
              <a:endParaRPr lang="zh-CN" altLang="en-US" sz="1800">
                <a:ea typeface="华文行楷" pitchFamily="2" charset="-122"/>
              </a:endParaRPr>
            </a:p>
          </p:txBody>
        </p:sp>
        <p:sp>
          <p:nvSpPr>
            <p:cNvPr id="20531" name="Rectangle 51"/>
            <p:cNvSpPr>
              <a:spLocks noChangeArrowheads="1"/>
            </p:cNvSpPr>
            <p:nvPr/>
          </p:nvSpPr>
          <p:spPr bwMode="auto">
            <a:xfrm>
              <a:off x="1039" y="1079"/>
              <a:ext cx="680"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铁、铬、镍</a:t>
              </a:r>
              <a:endParaRPr lang="zh-CN" altLang="en-US" sz="1800">
                <a:ea typeface="华文行楷" pitchFamily="2" charset="-122"/>
              </a:endParaRPr>
            </a:p>
          </p:txBody>
        </p:sp>
        <p:sp>
          <p:nvSpPr>
            <p:cNvPr id="20532" name="Rectangle 52"/>
            <p:cNvSpPr>
              <a:spLocks noChangeArrowheads="1"/>
            </p:cNvSpPr>
            <p:nvPr/>
          </p:nvSpPr>
          <p:spPr bwMode="auto">
            <a:xfrm>
              <a:off x="2408" y="1079"/>
              <a:ext cx="680"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抗腐蚀性好</a:t>
              </a:r>
              <a:endParaRPr lang="zh-CN" altLang="en-US" sz="1800">
                <a:ea typeface="华文行楷" pitchFamily="2" charset="-122"/>
              </a:endParaRPr>
            </a:p>
          </p:txBody>
        </p:sp>
        <p:sp>
          <p:nvSpPr>
            <p:cNvPr id="20533" name="Rectangle 53"/>
            <p:cNvSpPr>
              <a:spLocks noChangeArrowheads="1"/>
            </p:cNvSpPr>
            <p:nvPr/>
          </p:nvSpPr>
          <p:spPr bwMode="auto">
            <a:xfrm>
              <a:off x="3860" y="990"/>
              <a:ext cx="149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医疗器械、炊具、容器、</a:t>
              </a:r>
              <a:endParaRPr lang="zh-CN" altLang="en-US" sz="1800">
                <a:ea typeface="华文行楷" pitchFamily="2" charset="-122"/>
              </a:endParaRPr>
            </a:p>
          </p:txBody>
        </p:sp>
        <p:sp>
          <p:nvSpPr>
            <p:cNvPr id="20534" name="Rectangle 54"/>
            <p:cNvSpPr>
              <a:spLocks noChangeArrowheads="1"/>
            </p:cNvSpPr>
            <p:nvPr/>
          </p:nvSpPr>
          <p:spPr bwMode="auto">
            <a:xfrm>
              <a:off x="3860" y="1175"/>
              <a:ext cx="40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反应釜</a:t>
              </a:r>
              <a:endParaRPr lang="zh-CN" altLang="en-US" sz="1800">
                <a:ea typeface="华文行楷" pitchFamily="2" charset="-122"/>
              </a:endParaRPr>
            </a:p>
          </p:txBody>
        </p:sp>
        <p:sp>
          <p:nvSpPr>
            <p:cNvPr id="20535" name="Rectangle 55"/>
            <p:cNvSpPr>
              <a:spLocks noChangeArrowheads="1"/>
            </p:cNvSpPr>
            <p:nvPr/>
          </p:nvSpPr>
          <p:spPr bwMode="auto">
            <a:xfrm>
              <a:off x="59" y="938"/>
              <a:ext cx="88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6" name="Rectangle 56"/>
            <p:cNvSpPr>
              <a:spLocks noChangeArrowheads="1"/>
            </p:cNvSpPr>
            <p:nvPr/>
          </p:nvSpPr>
          <p:spPr bwMode="auto">
            <a:xfrm>
              <a:off x="944" y="938"/>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7" name="Rectangle 57"/>
            <p:cNvSpPr>
              <a:spLocks noChangeArrowheads="1"/>
            </p:cNvSpPr>
            <p:nvPr/>
          </p:nvSpPr>
          <p:spPr bwMode="auto">
            <a:xfrm>
              <a:off x="956" y="938"/>
              <a:ext cx="1357"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8" name="Rectangle 58"/>
            <p:cNvSpPr>
              <a:spLocks noChangeArrowheads="1"/>
            </p:cNvSpPr>
            <p:nvPr/>
          </p:nvSpPr>
          <p:spPr bwMode="auto">
            <a:xfrm>
              <a:off x="2313" y="938"/>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9" name="Rectangle 59"/>
            <p:cNvSpPr>
              <a:spLocks noChangeArrowheads="1"/>
            </p:cNvSpPr>
            <p:nvPr/>
          </p:nvSpPr>
          <p:spPr bwMode="auto">
            <a:xfrm>
              <a:off x="2325" y="938"/>
              <a:ext cx="1440"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0" name="Rectangle 60"/>
            <p:cNvSpPr>
              <a:spLocks noChangeArrowheads="1"/>
            </p:cNvSpPr>
            <p:nvPr/>
          </p:nvSpPr>
          <p:spPr bwMode="auto">
            <a:xfrm>
              <a:off x="3765" y="938"/>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1" name="Rectangle 61"/>
            <p:cNvSpPr>
              <a:spLocks noChangeArrowheads="1"/>
            </p:cNvSpPr>
            <p:nvPr/>
          </p:nvSpPr>
          <p:spPr bwMode="auto">
            <a:xfrm>
              <a:off x="3777" y="938"/>
              <a:ext cx="19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2" name="Rectangle 62"/>
            <p:cNvSpPr>
              <a:spLocks noChangeArrowheads="1"/>
            </p:cNvSpPr>
            <p:nvPr/>
          </p:nvSpPr>
          <p:spPr bwMode="auto">
            <a:xfrm>
              <a:off x="944" y="947"/>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3" name="Rectangle 63"/>
            <p:cNvSpPr>
              <a:spLocks noChangeArrowheads="1"/>
            </p:cNvSpPr>
            <p:nvPr/>
          </p:nvSpPr>
          <p:spPr bwMode="auto">
            <a:xfrm>
              <a:off x="2313" y="947"/>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4" name="Rectangle 64"/>
            <p:cNvSpPr>
              <a:spLocks noChangeArrowheads="1"/>
            </p:cNvSpPr>
            <p:nvPr/>
          </p:nvSpPr>
          <p:spPr bwMode="auto">
            <a:xfrm>
              <a:off x="3765" y="947"/>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5" name="Rectangle 65"/>
            <p:cNvSpPr>
              <a:spLocks noChangeArrowheads="1"/>
            </p:cNvSpPr>
            <p:nvPr/>
          </p:nvSpPr>
          <p:spPr bwMode="auto">
            <a:xfrm>
              <a:off x="153" y="1365"/>
              <a:ext cx="2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黄铜</a:t>
              </a:r>
              <a:endParaRPr lang="zh-CN" altLang="en-US" sz="1800">
                <a:ea typeface="华文行楷" pitchFamily="2" charset="-122"/>
              </a:endParaRPr>
            </a:p>
          </p:txBody>
        </p:sp>
        <p:sp>
          <p:nvSpPr>
            <p:cNvPr id="20546" name="Rectangle 66"/>
            <p:cNvSpPr>
              <a:spLocks noChangeArrowheads="1"/>
            </p:cNvSpPr>
            <p:nvPr/>
          </p:nvSpPr>
          <p:spPr bwMode="auto">
            <a:xfrm>
              <a:off x="1039" y="1365"/>
              <a:ext cx="40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铜、锌</a:t>
              </a:r>
              <a:endParaRPr lang="zh-CN" altLang="en-US" sz="1800">
                <a:ea typeface="华文行楷" pitchFamily="2" charset="-122"/>
              </a:endParaRPr>
            </a:p>
          </p:txBody>
        </p:sp>
        <p:sp>
          <p:nvSpPr>
            <p:cNvPr id="20547" name="Rectangle 67"/>
            <p:cNvSpPr>
              <a:spLocks noChangeArrowheads="1"/>
            </p:cNvSpPr>
            <p:nvPr/>
          </p:nvSpPr>
          <p:spPr bwMode="auto">
            <a:xfrm>
              <a:off x="2337" y="1365"/>
              <a:ext cx="122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强度高、可塑性好、</a:t>
              </a:r>
              <a:endParaRPr lang="zh-CN" altLang="en-US" sz="1800">
                <a:ea typeface="华文行楷" pitchFamily="2" charset="-122"/>
              </a:endParaRPr>
            </a:p>
          </p:txBody>
        </p:sp>
        <p:sp>
          <p:nvSpPr>
            <p:cNvPr id="20548" name="Rectangle 68"/>
            <p:cNvSpPr>
              <a:spLocks noChangeArrowheads="1"/>
            </p:cNvSpPr>
            <p:nvPr/>
          </p:nvSpPr>
          <p:spPr bwMode="auto">
            <a:xfrm>
              <a:off x="2337" y="1545"/>
              <a:ext cx="9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易加工、耐腐蚀</a:t>
              </a:r>
              <a:endParaRPr lang="zh-CN" altLang="en-US" sz="1800">
                <a:ea typeface="华文行楷" pitchFamily="2" charset="-122"/>
              </a:endParaRPr>
            </a:p>
          </p:txBody>
        </p:sp>
        <p:sp>
          <p:nvSpPr>
            <p:cNvPr id="20549" name="Rectangle 69"/>
            <p:cNvSpPr>
              <a:spLocks noChangeArrowheads="1"/>
            </p:cNvSpPr>
            <p:nvPr/>
          </p:nvSpPr>
          <p:spPr bwMode="auto">
            <a:xfrm>
              <a:off x="3860" y="1365"/>
              <a:ext cx="149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机器零件、仪表、日用品</a:t>
              </a:r>
              <a:endParaRPr lang="zh-CN" altLang="en-US" sz="1800">
                <a:ea typeface="华文行楷" pitchFamily="2" charset="-122"/>
              </a:endParaRPr>
            </a:p>
          </p:txBody>
        </p:sp>
        <p:sp>
          <p:nvSpPr>
            <p:cNvPr id="20550" name="Rectangle 70"/>
            <p:cNvSpPr>
              <a:spLocks noChangeArrowheads="1"/>
            </p:cNvSpPr>
            <p:nvPr/>
          </p:nvSpPr>
          <p:spPr bwMode="auto">
            <a:xfrm>
              <a:off x="59" y="1312"/>
              <a:ext cx="88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51" name="Rectangle 71"/>
            <p:cNvSpPr>
              <a:spLocks noChangeArrowheads="1"/>
            </p:cNvSpPr>
            <p:nvPr/>
          </p:nvSpPr>
          <p:spPr bwMode="auto">
            <a:xfrm>
              <a:off x="944" y="1312"/>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52" name="Rectangle 72"/>
            <p:cNvSpPr>
              <a:spLocks noChangeArrowheads="1"/>
            </p:cNvSpPr>
            <p:nvPr/>
          </p:nvSpPr>
          <p:spPr bwMode="auto">
            <a:xfrm>
              <a:off x="956" y="1312"/>
              <a:ext cx="1357"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53" name="Rectangle 73"/>
            <p:cNvSpPr>
              <a:spLocks noChangeArrowheads="1"/>
            </p:cNvSpPr>
            <p:nvPr/>
          </p:nvSpPr>
          <p:spPr bwMode="auto">
            <a:xfrm>
              <a:off x="2313" y="1312"/>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54" name="Rectangle 74"/>
            <p:cNvSpPr>
              <a:spLocks noChangeArrowheads="1"/>
            </p:cNvSpPr>
            <p:nvPr/>
          </p:nvSpPr>
          <p:spPr bwMode="auto">
            <a:xfrm>
              <a:off x="2325" y="1312"/>
              <a:ext cx="1440"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55" name="Rectangle 75"/>
            <p:cNvSpPr>
              <a:spLocks noChangeArrowheads="1"/>
            </p:cNvSpPr>
            <p:nvPr/>
          </p:nvSpPr>
          <p:spPr bwMode="auto">
            <a:xfrm>
              <a:off x="3765" y="1312"/>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56" name="Rectangle 76"/>
            <p:cNvSpPr>
              <a:spLocks noChangeArrowheads="1"/>
            </p:cNvSpPr>
            <p:nvPr/>
          </p:nvSpPr>
          <p:spPr bwMode="auto">
            <a:xfrm>
              <a:off x="3777" y="1312"/>
              <a:ext cx="19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57" name="Rectangle 77"/>
            <p:cNvSpPr>
              <a:spLocks noChangeArrowheads="1"/>
            </p:cNvSpPr>
            <p:nvPr/>
          </p:nvSpPr>
          <p:spPr bwMode="auto">
            <a:xfrm>
              <a:off x="944" y="1321"/>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58" name="Rectangle 78"/>
            <p:cNvSpPr>
              <a:spLocks noChangeArrowheads="1"/>
            </p:cNvSpPr>
            <p:nvPr/>
          </p:nvSpPr>
          <p:spPr bwMode="auto">
            <a:xfrm>
              <a:off x="2313" y="1321"/>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59" name="Rectangle 79"/>
            <p:cNvSpPr>
              <a:spLocks noChangeArrowheads="1"/>
            </p:cNvSpPr>
            <p:nvPr/>
          </p:nvSpPr>
          <p:spPr bwMode="auto">
            <a:xfrm>
              <a:off x="3765" y="1321"/>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60" name="Rectangle 80"/>
            <p:cNvSpPr>
              <a:spLocks noChangeArrowheads="1"/>
            </p:cNvSpPr>
            <p:nvPr/>
          </p:nvSpPr>
          <p:spPr bwMode="auto">
            <a:xfrm>
              <a:off x="153" y="1737"/>
              <a:ext cx="2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青铜</a:t>
              </a:r>
              <a:endParaRPr lang="zh-CN" altLang="en-US" sz="1800">
                <a:ea typeface="华文行楷" pitchFamily="2" charset="-122"/>
              </a:endParaRPr>
            </a:p>
          </p:txBody>
        </p:sp>
        <p:sp>
          <p:nvSpPr>
            <p:cNvPr id="20561" name="Rectangle 81"/>
            <p:cNvSpPr>
              <a:spLocks noChangeArrowheads="1"/>
            </p:cNvSpPr>
            <p:nvPr/>
          </p:nvSpPr>
          <p:spPr bwMode="auto">
            <a:xfrm>
              <a:off x="1039" y="1737"/>
              <a:ext cx="40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铜、锡</a:t>
              </a:r>
              <a:endParaRPr lang="zh-CN" altLang="en-US" sz="1800">
                <a:ea typeface="华文行楷" pitchFamily="2" charset="-122"/>
              </a:endParaRPr>
            </a:p>
          </p:txBody>
        </p:sp>
        <p:sp>
          <p:nvSpPr>
            <p:cNvPr id="20562" name="Rectangle 82"/>
            <p:cNvSpPr>
              <a:spLocks noChangeArrowheads="1"/>
            </p:cNvSpPr>
            <p:nvPr/>
          </p:nvSpPr>
          <p:spPr bwMode="auto">
            <a:xfrm>
              <a:off x="2349" y="1737"/>
              <a:ext cx="122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强度高、可塑性好、</a:t>
              </a:r>
              <a:endParaRPr lang="zh-CN" altLang="en-US" sz="1800">
                <a:ea typeface="华文行楷" pitchFamily="2" charset="-122"/>
              </a:endParaRPr>
            </a:p>
          </p:txBody>
        </p:sp>
        <p:sp>
          <p:nvSpPr>
            <p:cNvPr id="20563" name="Rectangle 83"/>
            <p:cNvSpPr>
              <a:spLocks noChangeArrowheads="1"/>
            </p:cNvSpPr>
            <p:nvPr/>
          </p:nvSpPr>
          <p:spPr bwMode="auto">
            <a:xfrm>
              <a:off x="2349" y="1920"/>
              <a:ext cx="81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耐磨、耐腐蚀</a:t>
              </a:r>
              <a:endParaRPr lang="zh-CN" altLang="en-US" sz="1800">
                <a:ea typeface="华文行楷" pitchFamily="2" charset="-122"/>
              </a:endParaRPr>
            </a:p>
          </p:txBody>
        </p:sp>
        <p:sp>
          <p:nvSpPr>
            <p:cNvPr id="20564" name="Rectangle 84"/>
            <p:cNvSpPr>
              <a:spLocks noChangeArrowheads="1"/>
            </p:cNvSpPr>
            <p:nvPr/>
          </p:nvSpPr>
          <p:spPr bwMode="auto">
            <a:xfrm>
              <a:off x="3860" y="1737"/>
              <a:ext cx="149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机器零件如轴承、齿轮等</a:t>
              </a:r>
              <a:endParaRPr lang="zh-CN" altLang="en-US" sz="1800">
                <a:ea typeface="华文行楷" pitchFamily="2" charset="-122"/>
              </a:endParaRPr>
            </a:p>
          </p:txBody>
        </p:sp>
        <p:sp>
          <p:nvSpPr>
            <p:cNvPr id="20565" name="Rectangle 85"/>
            <p:cNvSpPr>
              <a:spLocks noChangeArrowheads="1"/>
            </p:cNvSpPr>
            <p:nvPr/>
          </p:nvSpPr>
          <p:spPr bwMode="auto">
            <a:xfrm>
              <a:off x="59" y="1686"/>
              <a:ext cx="88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66" name="Rectangle 86"/>
            <p:cNvSpPr>
              <a:spLocks noChangeArrowheads="1"/>
            </p:cNvSpPr>
            <p:nvPr/>
          </p:nvSpPr>
          <p:spPr bwMode="auto">
            <a:xfrm>
              <a:off x="944" y="1686"/>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67" name="Rectangle 87"/>
            <p:cNvSpPr>
              <a:spLocks noChangeArrowheads="1"/>
            </p:cNvSpPr>
            <p:nvPr/>
          </p:nvSpPr>
          <p:spPr bwMode="auto">
            <a:xfrm>
              <a:off x="956" y="1686"/>
              <a:ext cx="1357"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68" name="Rectangle 88"/>
            <p:cNvSpPr>
              <a:spLocks noChangeArrowheads="1"/>
            </p:cNvSpPr>
            <p:nvPr/>
          </p:nvSpPr>
          <p:spPr bwMode="auto">
            <a:xfrm>
              <a:off x="2313" y="1686"/>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69" name="Rectangle 89"/>
            <p:cNvSpPr>
              <a:spLocks noChangeArrowheads="1"/>
            </p:cNvSpPr>
            <p:nvPr/>
          </p:nvSpPr>
          <p:spPr bwMode="auto">
            <a:xfrm>
              <a:off x="2325" y="1686"/>
              <a:ext cx="144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70" name="Rectangle 90"/>
            <p:cNvSpPr>
              <a:spLocks noChangeArrowheads="1"/>
            </p:cNvSpPr>
            <p:nvPr/>
          </p:nvSpPr>
          <p:spPr bwMode="auto">
            <a:xfrm>
              <a:off x="3765" y="1686"/>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71" name="Rectangle 91"/>
            <p:cNvSpPr>
              <a:spLocks noChangeArrowheads="1"/>
            </p:cNvSpPr>
            <p:nvPr/>
          </p:nvSpPr>
          <p:spPr bwMode="auto">
            <a:xfrm>
              <a:off x="3777" y="1686"/>
              <a:ext cx="19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72" name="Rectangle 92"/>
            <p:cNvSpPr>
              <a:spLocks noChangeArrowheads="1"/>
            </p:cNvSpPr>
            <p:nvPr/>
          </p:nvSpPr>
          <p:spPr bwMode="auto">
            <a:xfrm>
              <a:off x="944" y="1694"/>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73" name="Rectangle 93"/>
            <p:cNvSpPr>
              <a:spLocks noChangeArrowheads="1"/>
            </p:cNvSpPr>
            <p:nvPr/>
          </p:nvSpPr>
          <p:spPr bwMode="auto">
            <a:xfrm>
              <a:off x="2313" y="1694"/>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74" name="Rectangle 94"/>
            <p:cNvSpPr>
              <a:spLocks noChangeArrowheads="1"/>
            </p:cNvSpPr>
            <p:nvPr/>
          </p:nvSpPr>
          <p:spPr bwMode="auto">
            <a:xfrm>
              <a:off x="3765" y="1694"/>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75" name="Rectangle 95"/>
            <p:cNvSpPr>
              <a:spLocks noChangeArrowheads="1"/>
            </p:cNvSpPr>
            <p:nvPr/>
          </p:nvSpPr>
          <p:spPr bwMode="auto">
            <a:xfrm>
              <a:off x="192" y="2160"/>
              <a:ext cx="2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白铜</a:t>
              </a:r>
              <a:endParaRPr lang="zh-CN" altLang="en-US" sz="1800">
                <a:ea typeface="华文行楷" pitchFamily="2" charset="-122"/>
              </a:endParaRPr>
            </a:p>
          </p:txBody>
        </p:sp>
        <p:sp>
          <p:nvSpPr>
            <p:cNvPr id="20576" name="Rectangle 96"/>
            <p:cNvSpPr>
              <a:spLocks noChangeArrowheads="1"/>
            </p:cNvSpPr>
            <p:nvPr/>
          </p:nvSpPr>
          <p:spPr bwMode="auto">
            <a:xfrm>
              <a:off x="1152" y="2208"/>
              <a:ext cx="40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铜、镍</a:t>
              </a:r>
              <a:endParaRPr lang="zh-CN" altLang="en-US" sz="1800">
                <a:ea typeface="华文行楷" pitchFamily="2" charset="-122"/>
              </a:endParaRPr>
            </a:p>
          </p:txBody>
        </p:sp>
        <p:sp>
          <p:nvSpPr>
            <p:cNvPr id="20577" name="Rectangle 97"/>
            <p:cNvSpPr>
              <a:spLocks noChangeArrowheads="1"/>
            </p:cNvSpPr>
            <p:nvPr/>
          </p:nvSpPr>
          <p:spPr bwMode="auto">
            <a:xfrm>
              <a:off x="2408" y="2112"/>
              <a:ext cx="108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光泽好、耐磨、耐</a:t>
              </a:r>
              <a:endParaRPr lang="zh-CN" altLang="en-US" sz="1800">
                <a:ea typeface="华文行楷" pitchFamily="2" charset="-122"/>
              </a:endParaRPr>
            </a:p>
          </p:txBody>
        </p:sp>
        <p:sp>
          <p:nvSpPr>
            <p:cNvPr id="20578" name="Rectangle 98"/>
            <p:cNvSpPr>
              <a:spLocks noChangeArrowheads="1"/>
            </p:cNvSpPr>
            <p:nvPr/>
          </p:nvSpPr>
          <p:spPr bwMode="auto">
            <a:xfrm>
              <a:off x="2408" y="2294"/>
              <a:ext cx="81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腐蚀、易加工</a:t>
              </a:r>
              <a:endParaRPr lang="zh-CN" altLang="en-US" sz="1800">
                <a:ea typeface="华文行楷" pitchFamily="2" charset="-122"/>
              </a:endParaRPr>
            </a:p>
          </p:txBody>
        </p:sp>
        <p:sp>
          <p:nvSpPr>
            <p:cNvPr id="20579" name="Rectangle 99"/>
            <p:cNvSpPr>
              <a:spLocks noChangeArrowheads="1"/>
            </p:cNvSpPr>
            <p:nvPr/>
          </p:nvSpPr>
          <p:spPr bwMode="auto">
            <a:xfrm>
              <a:off x="3860" y="2112"/>
              <a:ext cx="122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钱币、代替银做饰品</a:t>
              </a:r>
              <a:endParaRPr lang="zh-CN" altLang="en-US" sz="1800">
                <a:ea typeface="华文行楷" pitchFamily="2" charset="-122"/>
              </a:endParaRPr>
            </a:p>
          </p:txBody>
        </p:sp>
        <p:sp>
          <p:nvSpPr>
            <p:cNvPr id="20580" name="Rectangle 100"/>
            <p:cNvSpPr>
              <a:spLocks noChangeArrowheads="1"/>
            </p:cNvSpPr>
            <p:nvPr/>
          </p:nvSpPr>
          <p:spPr bwMode="auto">
            <a:xfrm>
              <a:off x="59" y="2059"/>
              <a:ext cx="88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81" name="Rectangle 101"/>
            <p:cNvSpPr>
              <a:spLocks noChangeArrowheads="1"/>
            </p:cNvSpPr>
            <p:nvPr/>
          </p:nvSpPr>
          <p:spPr bwMode="auto">
            <a:xfrm>
              <a:off x="944" y="2059"/>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82" name="Rectangle 102"/>
            <p:cNvSpPr>
              <a:spLocks noChangeArrowheads="1"/>
            </p:cNvSpPr>
            <p:nvPr/>
          </p:nvSpPr>
          <p:spPr bwMode="auto">
            <a:xfrm>
              <a:off x="956" y="2059"/>
              <a:ext cx="1357"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83" name="Rectangle 103"/>
            <p:cNvSpPr>
              <a:spLocks noChangeArrowheads="1"/>
            </p:cNvSpPr>
            <p:nvPr/>
          </p:nvSpPr>
          <p:spPr bwMode="auto">
            <a:xfrm>
              <a:off x="2313" y="2059"/>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84" name="Rectangle 104"/>
            <p:cNvSpPr>
              <a:spLocks noChangeArrowheads="1"/>
            </p:cNvSpPr>
            <p:nvPr/>
          </p:nvSpPr>
          <p:spPr bwMode="auto">
            <a:xfrm>
              <a:off x="2325" y="2059"/>
              <a:ext cx="1440"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85" name="Rectangle 105"/>
            <p:cNvSpPr>
              <a:spLocks noChangeArrowheads="1"/>
            </p:cNvSpPr>
            <p:nvPr/>
          </p:nvSpPr>
          <p:spPr bwMode="auto">
            <a:xfrm>
              <a:off x="3765" y="2059"/>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86" name="Rectangle 106"/>
            <p:cNvSpPr>
              <a:spLocks noChangeArrowheads="1"/>
            </p:cNvSpPr>
            <p:nvPr/>
          </p:nvSpPr>
          <p:spPr bwMode="auto">
            <a:xfrm>
              <a:off x="3777" y="2059"/>
              <a:ext cx="19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87" name="Rectangle 107"/>
            <p:cNvSpPr>
              <a:spLocks noChangeArrowheads="1"/>
            </p:cNvSpPr>
            <p:nvPr/>
          </p:nvSpPr>
          <p:spPr bwMode="auto">
            <a:xfrm>
              <a:off x="944" y="2068"/>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88" name="Rectangle 108"/>
            <p:cNvSpPr>
              <a:spLocks noChangeArrowheads="1"/>
            </p:cNvSpPr>
            <p:nvPr/>
          </p:nvSpPr>
          <p:spPr bwMode="auto">
            <a:xfrm>
              <a:off x="2313" y="2068"/>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89" name="Rectangle 109"/>
            <p:cNvSpPr>
              <a:spLocks noChangeArrowheads="1"/>
            </p:cNvSpPr>
            <p:nvPr/>
          </p:nvSpPr>
          <p:spPr bwMode="auto">
            <a:xfrm>
              <a:off x="3765" y="2068"/>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90" name="Rectangle 110"/>
            <p:cNvSpPr>
              <a:spLocks noChangeArrowheads="1"/>
            </p:cNvSpPr>
            <p:nvPr/>
          </p:nvSpPr>
          <p:spPr bwMode="auto">
            <a:xfrm>
              <a:off x="192" y="2448"/>
              <a:ext cx="2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焊锡</a:t>
              </a:r>
              <a:endParaRPr lang="zh-CN" altLang="en-US" sz="1800">
                <a:ea typeface="华文行楷" pitchFamily="2" charset="-122"/>
              </a:endParaRPr>
            </a:p>
          </p:txBody>
        </p:sp>
        <p:sp>
          <p:nvSpPr>
            <p:cNvPr id="20591" name="Rectangle 111"/>
            <p:cNvSpPr>
              <a:spLocks noChangeArrowheads="1"/>
            </p:cNvSpPr>
            <p:nvPr/>
          </p:nvSpPr>
          <p:spPr bwMode="auto">
            <a:xfrm>
              <a:off x="1200" y="2448"/>
              <a:ext cx="40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锡、铅</a:t>
              </a:r>
              <a:endParaRPr lang="zh-CN" altLang="en-US" sz="1800">
                <a:ea typeface="华文行楷" pitchFamily="2" charset="-122"/>
              </a:endParaRPr>
            </a:p>
          </p:txBody>
        </p:sp>
        <p:sp>
          <p:nvSpPr>
            <p:cNvPr id="20592" name="Rectangle 112"/>
            <p:cNvSpPr>
              <a:spLocks noChangeArrowheads="1"/>
            </p:cNvSpPr>
            <p:nvPr/>
          </p:nvSpPr>
          <p:spPr bwMode="auto">
            <a:xfrm>
              <a:off x="2448" y="2448"/>
              <a:ext cx="40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熔点低</a:t>
              </a:r>
              <a:endParaRPr lang="zh-CN" altLang="en-US" sz="1800">
                <a:ea typeface="华文行楷" pitchFamily="2" charset="-122"/>
              </a:endParaRPr>
            </a:p>
          </p:txBody>
        </p:sp>
        <p:sp>
          <p:nvSpPr>
            <p:cNvPr id="20593" name="Rectangle 113"/>
            <p:cNvSpPr>
              <a:spLocks noChangeArrowheads="1"/>
            </p:cNvSpPr>
            <p:nvPr/>
          </p:nvSpPr>
          <p:spPr bwMode="auto">
            <a:xfrm>
              <a:off x="3840" y="2448"/>
              <a:ext cx="54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焊接金属</a:t>
              </a:r>
              <a:endParaRPr lang="zh-CN" altLang="en-US" sz="1800">
                <a:ea typeface="华文行楷" pitchFamily="2" charset="-122"/>
              </a:endParaRPr>
            </a:p>
          </p:txBody>
        </p:sp>
        <p:sp>
          <p:nvSpPr>
            <p:cNvPr id="20594" name="Rectangle 114"/>
            <p:cNvSpPr>
              <a:spLocks noChangeArrowheads="1"/>
            </p:cNvSpPr>
            <p:nvPr/>
          </p:nvSpPr>
          <p:spPr bwMode="auto">
            <a:xfrm>
              <a:off x="59" y="2433"/>
              <a:ext cx="88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95" name="Rectangle 115"/>
            <p:cNvSpPr>
              <a:spLocks noChangeArrowheads="1"/>
            </p:cNvSpPr>
            <p:nvPr/>
          </p:nvSpPr>
          <p:spPr bwMode="auto">
            <a:xfrm>
              <a:off x="944" y="2433"/>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96" name="Rectangle 116"/>
            <p:cNvSpPr>
              <a:spLocks noChangeArrowheads="1"/>
            </p:cNvSpPr>
            <p:nvPr/>
          </p:nvSpPr>
          <p:spPr bwMode="auto">
            <a:xfrm>
              <a:off x="956" y="2433"/>
              <a:ext cx="1357"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97" name="Rectangle 117"/>
            <p:cNvSpPr>
              <a:spLocks noChangeArrowheads="1"/>
            </p:cNvSpPr>
            <p:nvPr/>
          </p:nvSpPr>
          <p:spPr bwMode="auto">
            <a:xfrm>
              <a:off x="2313" y="2433"/>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98" name="Rectangle 118"/>
            <p:cNvSpPr>
              <a:spLocks noChangeArrowheads="1"/>
            </p:cNvSpPr>
            <p:nvPr/>
          </p:nvSpPr>
          <p:spPr bwMode="auto">
            <a:xfrm>
              <a:off x="2325" y="2433"/>
              <a:ext cx="1440"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99" name="Rectangle 119"/>
            <p:cNvSpPr>
              <a:spLocks noChangeArrowheads="1"/>
            </p:cNvSpPr>
            <p:nvPr/>
          </p:nvSpPr>
          <p:spPr bwMode="auto">
            <a:xfrm>
              <a:off x="3765" y="2433"/>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00" name="Rectangle 120"/>
            <p:cNvSpPr>
              <a:spLocks noChangeArrowheads="1"/>
            </p:cNvSpPr>
            <p:nvPr/>
          </p:nvSpPr>
          <p:spPr bwMode="auto">
            <a:xfrm>
              <a:off x="3777" y="2433"/>
              <a:ext cx="19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01" name="Rectangle 121"/>
            <p:cNvSpPr>
              <a:spLocks noChangeArrowheads="1"/>
            </p:cNvSpPr>
            <p:nvPr/>
          </p:nvSpPr>
          <p:spPr bwMode="auto">
            <a:xfrm>
              <a:off x="944" y="2442"/>
              <a:ext cx="12" cy="18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02" name="Rectangle 122"/>
            <p:cNvSpPr>
              <a:spLocks noChangeArrowheads="1"/>
            </p:cNvSpPr>
            <p:nvPr/>
          </p:nvSpPr>
          <p:spPr bwMode="auto">
            <a:xfrm>
              <a:off x="2313" y="2442"/>
              <a:ext cx="12" cy="18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03" name="Rectangle 123"/>
            <p:cNvSpPr>
              <a:spLocks noChangeArrowheads="1"/>
            </p:cNvSpPr>
            <p:nvPr/>
          </p:nvSpPr>
          <p:spPr bwMode="auto">
            <a:xfrm>
              <a:off x="3765" y="2442"/>
              <a:ext cx="12" cy="18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04" name="Rectangle 124"/>
            <p:cNvSpPr>
              <a:spLocks noChangeArrowheads="1"/>
            </p:cNvSpPr>
            <p:nvPr/>
          </p:nvSpPr>
          <p:spPr bwMode="auto">
            <a:xfrm>
              <a:off x="153" y="2677"/>
              <a:ext cx="2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硬铝</a:t>
              </a:r>
              <a:endParaRPr lang="zh-CN" altLang="en-US" sz="1800">
                <a:ea typeface="华文行楷" pitchFamily="2" charset="-122"/>
              </a:endParaRPr>
            </a:p>
          </p:txBody>
        </p:sp>
        <p:sp>
          <p:nvSpPr>
            <p:cNvPr id="20605" name="Rectangle 125"/>
            <p:cNvSpPr>
              <a:spLocks noChangeArrowheads="1"/>
            </p:cNvSpPr>
            <p:nvPr/>
          </p:nvSpPr>
          <p:spPr bwMode="auto">
            <a:xfrm>
              <a:off x="1003" y="2677"/>
              <a:ext cx="9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铝、铜、镁、硅</a:t>
              </a:r>
              <a:endParaRPr lang="zh-CN" altLang="en-US" sz="1800">
                <a:ea typeface="华文行楷" pitchFamily="2" charset="-122"/>
              </a:endParaRPr>
            </a:p>
          </p:txBody>
        </p:sp>
        <p:sp>
          <p:nvSpPr>
            <p:cNvPr id="20606" name="Rectangle 126"/>
            <p:cNvSpPr>
              <a:spLocks noChangeArrowheads="1"/>
            </p:cNvSpPr>
            <p:nvPr/>
          </p:nvSpPr>
          <p:spPr bwMode="auto">
            <a:xfrm>
              <a:off x="2408" y="2677"/>
              <a:ext cx="81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强度和硬度好</a:t>
              </a:r>
              <a:endParaRPr lang="zh-CN" altLang="en-US" sz="1800">
                <a:ea typeface="华文行楷" pitchFamily="2" charset="-122"/>
              </a:endParaRPr>
            </a:p>
          </p:txBody>
        </p:sp>
        <p:sp>
          <p:nvSpPr>
            <p:cNvPr id="20607" name="Rectangle 127"/>
            <p:cNvSpPr>
              <a:spLocks noChangeArrowheads="1"/>
            </p:cNvSpPr>
            <p:nvPr/>
          </p:nvSpPr>
          <p:spPr bwMode="auto">
            <a:xfrm>
              <a:off x="3860" y="2677"/>
              <a:ext cx="163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火箭、飞机、轮船等制造业</a:t>
              </a:r>
              <a:endParaRPr lang="zh-CN" altLang="en-US" sz="1800">
                <a:ea typeface="华文行楷" pitchFamily="2" charset="-122"/>
              </a:endParaRPr>
            </a:p>
          </p:txBody>
        </p:sp>
        <p:sp>
          <p:nvSpPr>
            <p:cNvPr id="20608" name="Rectangle 128"/>
            <p:cNvSpPr>
              <a:spLocks noChangeArrowheads="1"/>
            </p:cNvSpPr>
            <p:nvPr/>
          </p:nvSpPr>
          <p:spPr bwMode="auto">
            <a:xfrm>
              <a:off x="59" y="2624"/>
              <a:ext cx="88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09" name="Rectangle 129"/>
            <p:cNvSpPr>
              <a:spLocks noChangeArrowheads="1"/>
            </p:cNvSpPr>
            <p:nvPr/>
          </p:nvSpPr>
          <p:spPr bwMode="auto">
            <a:xfrm>
              <a:off x="944" y="2624"/>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10" name="Rectangle 130"/>
            <p:cNvSpPr>
              <a:spLocks noChangeArrowheads="1"/>
            </p:cNvSpPr>
            <p:nvPr/>
          </p:nvSpPr>
          <p:spPr bwMode="auto">
            <a:xfrm>
              <a:off x="956" y="2624"/>
              <a:ext cx="1357"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11" name="Rectangle 131"/>
            <p:cNvSpPr>
              <a:spLocks noChangeArrowheads="1"/>
            </p:cNvSpPr>
            <p:nvPr/>
          </p:nvSpPr>
          <p:spPr bwMode="auto">
            <a:xfrm>
              <a:off x="2313" y="2624"/>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12" name="Rectangle 132"/>
            <p:cNvSpPr>
              <a:spLocks noChangeArrowheads="1"/>
            </p:cNvSpPr>
            <p:nvPr/>
          </p:nvSpPr>
          <p:spPr bwMode="auto">
            <a:xfrm>
              <a:off x="2325" y="2624"/>
              <a:ext cx="1440"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13" name="Rectangle 133"/>
            <p:cNvSpPr>
              <a:spLocks noChangeArrowheads="1"/>
            </p:cNvSpPr>
            <p:nvPr/>
          </p:nvSpPr>
          <p:spPr bwMode="auto">
            <a:xfrm>
              <a:off x="3765" y="2624"/>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14" name="Rectangle 134"/>
            <p:cNvSpPr>
              <a:spLocks noChangeArrowheads="1"/>
            </p:cNvSpPr>
            <p:nvPr/>
          </p:nvSpPr>
          <p:spPr bwMode="auto">
            <a:xfrm>
              <a:off x="3777" y="2624"/>
              <a:ext cx="19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15" name="Rectangle 135"/>
            <p:cNvSpPr>
              <a:spLocks noChangeArrowheads="1"/>
            </p:cNvSpPr>
            <p:nvPr/>
          </p:nvSpPr>
          <p:spPr bwMode="auto">
            <a:xfrm>
              <a:off x="944" y="2633"/>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16" name="Rectangle 136"/>
            <p:cNvSpPr>
              <a:spLocks noChangeArrowheads="1"/>
            </p:cNvSpPr>
            <p:nvPr/>
          </p:nvSpPr>
          <p:spPr bwMode="auto">
            <a:xfrm>
              <a:off x="2313" y="2633"/>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17" name="Rectangle 137"/>
            <p:cNvSpPr>
              <a:spLocks noChangeArrowheads="1"/>
            </p:cNvSpPr>
            <p:nvPr/>
          </p:nvSpPr>
          <p:spPr bwMode="auto">
            <a:xfrm>
              <a:off x="3765" y="2633"/>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18" name="Rectangle 138"/>
            <p:cNvSpPr>
              <a:spLocks noChangeArrowheads="1"/>
            </p:cNvSpPr>
            <p:nvPr/>
          </p:nvSpPr>
          <p:spPr bwMode="auto">
            <a:xfrm>
              <a:off x="106" y="3042"/>
              <a:ext cx="23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700">
                  <a:solidFill>
                    <a:srgbClr val="000000"/>
                  </a:solidFill>
                  <a:latin typeface="Times New Roman" pitchFamily="18" charset="0"/>
                  <a:ea typeface="华文行楷" pitchFamily="2" charset="-122"/>
                </a:rPr>
                <a:t>18K</a:t>
              </a:r>
              <a:endParaRPr lang="en-US" altLang="zh-CN" sz="1800">
                <a:ea typeface="华文行楷" pitchFamily="2" charset="-122"/>
              </a:endParaRPr>
            </a:p>
          </p:txBody>
        </p:sp>
        <p:sp>
          <p:nvSpPr>
            <p:cNvPr id="20619" name="Rectangle 139"/>
            <p:cNvSpPr>
              <a:spLocks noChangeArrowheads="1"/>
            </p:cNvSpPr>
            <p:nvPr/>
          </p:nvSpPr>
          <p:spPr bwMode="auto">
            <a:xfrm>
              <a:off x="413" y="3032"/>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400">
                  <a:solidFill>
                    <a:srgbClr val="000000"/>
                  </a:solidFill>
                  <a:latin typeface="宋体" pitchFamily="2" charset="-122"/>
                </a:rPr>
                <a:t>①</a:t>
              </a:r>
              <a:endParaRPr lang="en-US" altLang="zh-CN" sz="1400">
                <a:ea typeface="华文行楷" pitchFamily="2" charset="-122"/>
              </a:endParaRPr>
            </a:p>
          </p:txBody>
        </p:sp>
        <p:sp>
          <p:nvSpPr>
            <p:cNvPr id="20620" name="Rectangle 140"/>
            <p:cNvSpPr>
              <a:spLocks noChangeArrowheads="1"/>
            </p:cNvSpPr>
            <p:nvPr/>
          </p:nvSpPr>
          <p:spPr bwMode="auto">
            <a:xfrm>
              <a:off x="555" y="3049"/>
              <a:ext cx="2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黄金</a:t>
              </a:r>
              <a:endParaRPr lang="zh-CN" altLang="en-US" sz="1800">
                <a:ea typeface="华文行楷" pitchFamily="2" charset="-122"/>
              </a:endParaRPr>
            </a:p>
          </p:txBody>
        </p:sp>
        <p:sp>
          <p:nvSpPr>
            <p:cNvPr id="20621" name="Rectangle 141"/>
            <p:cNvSpPr>
              <a:spLocks noChangeArrowheads="1"/>
            </p:cNvSpPr>
            <p:nvPr/>
          </p:nvSpPr>
          <p:spPr bwMode="auto">
            <a:xfrm>
              <a:off x="1039" y="3049"/>
              <a:ext cx="680"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金、银、铜</a:t>
              </a:r>
              <a:endParaRPr lang="zh-CN" altLang="en-US" sz="1800">
                <a:ea typeface="华文行楷" pitchFamily="2" charset="-122"/>
              </a:endParaRPr>
            </a:p>
          </p:txBody>
        </p:sp>
        <p:sp>
          <p:nvSpPr>
            <p:cNvPr id="20622" name="Rectangle 142"/>
            <p:cNvSpPr>
              <a:spLocks noChangeArrowheads="1"/>
            </p:cNvSpPr>
            <p:nvPr/>
          </p:nvSpPr>
          <p:spPr bwMode="auto">
            <a:xfrm>
              <a:off x="2408" y="3049"/>
              <a:ext cx="1360"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光泽好、耐磨、易加工</a:t>
              </a:r>
              <a:endParaRPr lang="zh-CN" altLang="en-US" sz="1800">
                <a:ea typeface="华文行楷" pitchFamily="2" charset="-122"/>
              </a:endParaRPr>
            </a:p>
          </p:txBody>
        </p:sp>
        <p:sp>
          <p:nvSpPr>
            <p:cNvPr id="20623" name="Rectangle 143"/>
            <p:cNvSpPr>
              <a:spLocks noChangeArrowheads="1"/>
            </p:cNvSpPr>
            <p:nvPr/>
          </p:nvSpPr>
          <p:spPr bwMode="auto">
            <a:xfrm>
              <a:off x="3860" y="3049"/>
              <a:ext cx="149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金饰品、钱币、电子元件</a:t>
              </a:r>
              <a:endParaRPr lang="zh-CN" altLang="en-US" sz="1800">
                <a:ea typeface="华文行楷" pitchFamily="2" charset="-122"/>
              </a:endParaRPr>
            </a:p>
          </p:txBody>
        </p:sp>
        <p:sp>
          <p:nvSpPr>
            <p:cNvPr id="20624" name="Rectangle 144"/>
            <p:cNvSpPr>
              <a:spLocks noChangeArrowheads="1"/>
            </p:cNvSpPr>
            <p:nvPr/>
          </p:nvSpPr>
          <p:spPr bwMode="auto">
            <a:xfrm>
              <a:off x="59" y="2998"/>
              <a:ext cx="88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25" name="Rectangle 145"/>
            <p:cNvSpPr>
              <a:spLocks noChangeArrowheads="1"/>
            </p:cNvSpPr>
            <p:nvPr/>
          </p:nvSpPr>
          <p:spPr bwMode="auto">
            <a:xfrm>
              <a:off x="944" y="2998"/>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26" name="Rectangle 146"/>
            <p:cNvSpPr>
              <a:spLocks noChangeArrowheads="1"/>
            </p:cNvSpPr>
            <p:nvPr/>
          </p:nvSpPr>
          <p:spPr bwMode="auto">
            <a:xfrm>
              <a:off x="956" y="2998"/>
              <a:ext cx="1357"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27" name="Rectangle 147"/>
            <p:cNvSpPr>
              <a:spLocks noChangeArrowheads="1"/>
            </p:cNvSpPr>
            <p:nvPr/>
          </p:nvSpPr>
          <p:spPr bwMode="auto">
            <a:xfrm>
              <a:off x="2313" y="2998"/>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28" name="Rectangle 148"/>
            <p:cNvSpPr>
              <a:spLocks noChangeArrowheads="1"/>
            </p:cNvSpPr>
            <p:nvPr/>
          </p:nvSpPr>
          <p:spPr bwMode="auto">
            <a:xfrm>
              <a:off x="2325" y="2998"/>
              <a:ext cx="144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29" name="Rectangle 149"/>
            <p:cNvSpPr>
              <a:spLocks noChangeArrowheads="1"/>
            </p:cNvSpPr>
            <p:nvPr/>
          </p:nvSpPr>
          <p:spPr bwMode="auto">
            <a:xfrm>
              <a:off x="3765" y="2998"/>
              <a:ext cx="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30" name="Rectangle 150"/>
            <p:cNvSpPr>
              <a:spLocks noChangeArrowheads="1"/>
            </p:cNvSpPr>
            <p:nvPr/>
          </p:nvSpPr>
          <p:spPr bwMode="auto">
            <a:xfrm>
              <a:off x="3777" y="2998"/>
              <a:ext cx="191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31" name="Rectangle 151"/>
            <p:cNvSpPr>
              <a:spLocks noChangeArrowheads="1"/>
            </p:cNvSpPr>
            <p:nvPr/>
          </p:nvSpPr>
          <p:spPr bwMode="auto">
            <a:xfrm>
              <a:off x="944" y="3006"/>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32" name="Rectangle 152"/>
            <p:cNvSpPr>
              <a:spLocks noChangeArrowheads="1"/>
            </p:cNvSpPr>
            <p:nvPr/>
          </p:nvSpPr>
          <p:spPr bwMode="auto">
            <a:xfrm>
              <a:off x="2313" y="3006"/>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33" name="Rectangle 153"/>
            <p:cNvSpPr>
              <a:spLocks noChangeArrowheads="1"/>
            </p:cNvSpPr>
            <p:nvPr/>
          </p:nvSpPr>
          <p:spPr bwMode="auto">
            <a:xfrm>
              <a:off x="3765" y="3006"/>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34" name="Rectangle 154"/>
            <p:cNvSpPr>
              <a:spLocks noChangeArrowheads="1"/>
            </p:cNvSpPr>
            <p:nvPr/>
          </p:nvSpPr>
          <p:spPr bwMode="auto">
            <a:xfrm>
              <a:off x="153" y="3415"/>
              <a:ext cx="23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700">
                  <a:solidFill>
                    <a:srgbClr val="000000"/>
                  </a:solidFill>
                  <a:latin typeface="Times New Roman" pitchFamily="18" charset="0"/>
                  <a:ea typeface="华文行楷" pitchFamily="2" charset="-122"/>
                </a:rPr>
                <a:t>18K</a:t>
              </a:r>
              <a:endParaRPr lang="en-US" altLang="zh-CN" sz="1800">
                <a:ea typeface="华文行楷" pitchFamily="2" charset="-122"/>
              </a:endParaRPr>
            </a:p>
          </p:txBody>
        </p:sp>
        <p:sp>
          <p:nvSpPr>
            <p:cNvPr id="20635" name="Rectangle 155"/>
            <p:cNvSpPr>
              <a:spLocks noChangeArrowheads="1"/>
            </p:cNvSpPr>
            <p:nvPr/>
          </p:nvSpPr>
          <p:spPr bwMode="auto">
            <a:xfrm>
              <a:off x="460" y="3424"/>
              <a:ext cx="2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白金</a:t>
              </a:r>
              <a:endParaRPr lang="zh-CN" altLang="en-US" sz="1800">
                <a:ea typeface="华文行楷" pitchFamily="2" charset="-122"/>
              </a:endParaRPr>
            </a:p>
          </p:txBody>
        </p:sp>
        <p:sp>
          <p:nvSpPr>
            <p:cNvPr id="20636" name="Rectangle 156"/>
            <p:cNvSpPr>
              <a:spLocks noChangeArrowheads="1"/>
            </p:cNvSpPr>
            <p:nvPr/>
          </p:nvSpPr>
          <p:spPr bwMode="auto">
            <a:xfrm>
              <a:off x="1039" y="3424"/>
              <a:ext cx="9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金、铜、镍、锌</a:t>
              </a:r>
              <a:endParaRPr lang="zh-CN" altLang="en-US" sz="1800">
                <a:ea typeface="华文行楷" pitchFamily="2" charset="-122"/>
              </a:endParaRPr>
            </a:p>
          </p:txBody>
        </p:sp>
        <p:sp>
          <p:nvSpPr>
            <p:cNvPr id="20637" name="Rectangle 157"/>
            <p:cNvSpPr>
              <a:spLocks noChangeArrowheads="1"/>
            </p:cNvSpPr>
            <p:nvPr/>
          </p:nvSpPr>
          <p:spPr bwMode="auto">
            <a:xfrm>
              <a:off x="2408" y="3424"/>
              <a:ext cx="108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光泽好、耐磨、易</a:t>
              </a:r>
              <a:endParaRPr lang="zh-CN" altLang="en-US" sz="1800">
                <a:ea typeface="华文行楷" pitchFamily="2" charset="-122"/>
              </a:endParaRPr>
            </a:p>
          </p:txBody>
        </p:sp>
        <p:sp>
          <p:nvSpPr>
            <p:cNvPr id="20638" name="Rectangle 158"/>
            <p:cNvSpPr>
              <a:spLocks noChangeArrowheads="1"/>
            </p:cNvSpPr>
            <p:nvPr/>
          </p:nvSpPr>
          <p:spPr bwMode="auto">
            <a:xfrm>
              <a:off x="2408" y="3606"/>
              <a:ext cx="27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加工</a:t>
              </a:r>
              <a:endParaRPr lang="zh-CN" altLang="en-US" sz="1800">
                <a:ea typeface="华文行楷" pitchFamily="2" charset="-122"/>
              </a:endParaRPr>
            </a:p>
          </p:txBody>
        </p:sp>
        <p:sp>
          <p:nvSpPr>
            <p:cNvPr id="20639" name="Rectangle 159"/>
            <p:cNvSpPr>
              <a:spLocks noChangeArrowheads="1"/>
            </p:cNvSpPr>
            <p:nvPr/>
          </p:nvSpPr>
          <p:spPr bwMode="auto">
            <a:xfrm>
              <a:off x="3860" y="3424"/>
              <a:ext cx="40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700">
                  <a:solidFill>
                    <a:srgbClr val="000000"/>
                  </a:solidFill>
                  <a:latin typeface="宋体" pitchFamily="2" charset="-122"/>
                </a:rPr>
                <a:t>金饰品</a:t>
              </a:r>
              <a:endParaRPr lang="zh-CN" altLang="en-US" sz="1800">
                <a:ea typeface="华文行楷" pitchFamily="2" charset="-122"/>
              </a:endParaRPr>
            </a:p>
          </p:txBody>
        </p:sp>
        <p:sp>
          <p:nvSpPr>
            <p:cNvPr id="20640" name="Rectangle 160"/>
            <p:cNvSpPr>
              <a:spLocks noChangeArrowheads="1"/>
            </p:cNvSpPr>
            <p:nvPr/>
          </p:nvSpPr>
          <p:spPr bwMode="auto">
            <a:xfrm>
              <a:off x="59" y="3371"/>
              <a:ext cx="88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41" name="Rectangle 161"/>
            <p:cNvSpPr>
              <a:spLocks noChangeArrowheads="1"/>
            </p:cNvSpPr>
            <p:nvPr/>
          </p:nvSpPr>
          <p:spPr bwMode="auto">
            <a:xfrm>
              <a:off x="944" y="3371"/>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42" name="Rectangle 162"/>
            <p:cNvSpPr>
              <a:spLocks noChangeArrowheads="1"/>
            </p:cNvSpPr>
            <p:nvPr/>
          </p:nvSpPr>
          <p:spPr bwMode="auto">
            <a:xfrm>
              <a:off x="956" y="3371"/>
              <a:ext cx="1357"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43" name="Rectangle 163"/>
            <p:cNvSpPr>
              <a:spLocks noChangeArrowheads="1"/>
            </p:cNvSpPr>
            <p:nvPr/>
          </p:nvSpPr>
          <p:spPr bwMode="auto">
            <a:xfrm>
              <a:off x="2313" y="3371"/>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44" name="Rectangle 164"/>
            <p:cNvSpPr>
              <a:spLocks noChangeArrowheads="1"/>
            </p:cNvSpPr>
            <p:nvPr/>
          </p:nvSpPr>
          <p:spPr bwMode="auto">
            <a:xfrm>
              <a:off x="2325" y="3371"/>
              <a:ext cx="1440"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45" name="Rectangle 165"/>
            <p:cNvSpPr>
              <a:spLocks noChangeArrowheads="1"/>
            </p:cNvSpPr>
            <p:nvPr/>
          </p:nvSpPr>
          <p:spPr bwMode="auto">
            <a:xfrm>
              <a:off x="3765" y="3371"/>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46" name="Rectangle 166"/>
            <p:cNvSpPr>
              <a:spLocks noChangeArrowheads="1"/>
            </p:cNvSpPr>
            <p:nvPr/>
          </p:nvSpPr>
          <p:spPr bwMode="auto">
            <a:xfrm>
              <a:off x="3777" y="3371"/>
              <a:ext cx="19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47" name="Rectangle 167"/>
            <p:cNvSpPr>
              <a:spLocks noChangeArrowheads="1"/>
            </p:cNvSpPr>
            <p:nvPr/>
          </p:nvSpPr>
          <p:spPr bwMode="auto">
            <a:xfrm>
              <a:off x="59" y="3745"/>
              <a:ext cx="88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48" name="Rectangle 168"/>
            <p:cNvSpPr>
              <a:spLocks noChangeArrowheads="1"/>
            </p:cNvSpPr>
            <p:nvPr/>
          </p:nvSpPr>
          <p:spPr bwMode="auto">
            <a:xfrm>
              <a:off x="944" y="3380"/>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49" name="Rectangle 169"/>
            <p:cNvSpPr>
              <a:spLocks noChangeArrowheads="1"/>
            </p:cNvSpPr>
            <p:nvPr/>
          </p:nvSpPr>
          <p:spPr bwMode="auto">
            <a:xfrm>
              <a:off x="944" y="3745"/>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50" name="Rectangle 170"/>
            <p:cNvSpPr>
              <a:spLocks noChangeArrowheads="1"/>
            </p:cNvSpPr>
            <p:nvPr/>
          </p:nvSpPr>
          <p:spPr bwMode="auto">
            <a:xfrm>
              <a:off x="956" y="3745"/>
              <a:ext cx="1357"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51" name="Rectangle 171"/>
            <p:cNvSpPr>
              <a:spLocks noChangeArrowheads="1"/>
            </p:cNvSpPr>
            <p:nvPr/>
          </p:nvSpPr>
          <p:spPr bwMode="auto">
            <a:xfrm>
              <a:off x="2313" y="3380"/>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52" name="Rectangle 172"/>
            <p:cNvSpPr>
              <a:spLocks noChangeArrowheads="1"/>
            </p:cNvSpPr>
            <p:nvPr/>
          </p:nvSpPr>
          <p:spPr bwMode="auto">
            <a:xfrm>
              <a:off x="2313" y="3745"/>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53" name="Rectangle 173"/>
            <p:cNvSpPr>
              <a:spLocks noChangeArrowheads="1"/>
            </p:cNvSpPr>
            <p:nvPr/>
          </p:nvSpPr>
          <p:spPr bwMode="auto">
            <a:xfrm>
              <a:off x="2325" y="3745"/>
              <a:ext cx="1440"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54" name="Rectangle 174"/>
            <p:cNvSpPr>
              <a:spLocks noChangeArrowheads="1"/>
            </p:cNvSpPr>
            <p:nvPr/>
          </p:nvSpPr>
          <p:spPr bwMode="auto">
            <a:xfrm>
              <a:off x="3765" y="3380"/>
              <a:ext cx="12" cy="36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55" name="Rectangle 175"/>
            <p:cNvSpPr>
              <a:spLocks noChangeArrowheads="1"/>
            </p:cNvSpPr>
            <p:nvPr/>
          </p:nvSpPr>
          <p:spPr bwMode="auto">
            <a:xfrm>
              <a:off x="3765" y="3745"/>
              <a:ext cx="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656" name="Rectangle 176"/>
            <p:cNvSpPr>
              <a:spLocks noChangeArrowheads="1"/>
            </p:cNvSpPr>
            <p:nvPr/>
          </p:nvSpPr>
          <p:spPr bwMode="auto">
            <a:xfrm>
              <a:off x="3777" y="3745"/>
              <a:ext cx="191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sp>
        <p:nvSpPr>
          <p:cNvPr id="20657" name="Text Box 177"/>
          <p:cNvSpPr txBox="1">
            <a:spLocks noChangeArrowheads="1"/>
          </p:cNvSpPr>
          <p:nvPr/>
        </p:nvSpPr>
        <p:spPr bwMode="auto">
          <a:xfrm>
            <a:off x="35496" y="6172026"/>
            <a:ext cx="899579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1800" b="1" dirty="0">
                <a:solidFill>
                  <a:srgbClr val="0000FF"/>
                </a:solidFill>
              </a:rPr>
              <a:t>①K</a:t>
            </a:r>
            <a:r>
              <a:rPr lang="zh-CN" altLang="en-US" sz="1800" b="1" dirty="0">
                <a:solidFill>
                  <a:srgbClr val="0000FF"/>
                </a:solidFill>
              </a:rPr>
              <a:t>是表示金的纯度的指标。</a:t>
            </a:r>
            <a:r>
              <a:rPr lang="en-US" altLang="zh-CN" sz="1800" b="1" dirty="0">
                <a:solidFill>
                  <a:srgbClr val="0000FF"/>
                </a:solidFill>
              </a:rPr>
              <a:t>24K</a:t>
            </a:r>
            <a:r>
              <a:rPr lang="zh-CN" altLang="en-US" sz="1800" b="1" dirty="0">
                <a:solidFill>
                  <a:srgbClr val="0000FF"/>
                </a:solidFill>
              </a:rPr>
              <a:t>表示含金量达</a:t>
            </a:r>
            <a:r>
              <a:rPr lang="en-US" altLang="zh-CN" sz="1800" b="1" dirty="0">
                <a:solidFill>
                  <a:srgbClr val="0000FF"/>
                </a:solidFill>
              </a:rPr>
              <a:t>100%</a:t>
            </a:r>
            <a:r>
              <a:rPr lang="zh-CN" altLang="en-US" sz="1800" b="1" dirty="0">
                <a:solidFill>
                  <a:srgbClr val="0000FF"/>
                </a:solidFill>
              </a:rPr>
              <a:t>，</a:t>
            </a:r>
            <a:r>
              <a:rPr lang="en-US" altLang="zh-CN" sz="1800" b="1" dirty="0">
                <a:solidFill>
                  <a:srgbClr val="0000FF"/>
                </a:solidFill>
              </a:rPr>
              <a:t>18k</a:t>
            </a:r>
            <a:r>
              <a:rPr lang="zh-CN" altLang="en-US" sz="1800" b="1" dirty="0">
                <a:solidFill>
                  <a:srgbClr val="0000FF"/>
                </a:solidFill>
              </a:rPr>
              <a:t>表示含金量达</a:t>
            </a:r>
            <a:r>
              <a:rPr lang="en-US" altLang="zh-CN" sz="1800" b="1" dirty="0">
                <a:solidFill>
                  <a:srgbClr val="0000FF"/>
                </a:solidFill>
              </a:rPr>
              <a:t>75%</a:t>
            </a:r>
            <a:r>
              <a:rPr lang="zh-CN" altLang="en-US" sz="1800" b="1" dirty="0">
                <a:solidFill>
                  <a:srgbClr val="0000FF"/>
                </a:solidFill>
              </a:rPr>
              <a:t>，</a:t>
            </a:r>
            <a:r>
              <a:rPr lang="en-US" altLang="zh-CN" sz="1800" b="1" dirty="0">
                <a:solidFill>
                  <a:srgbClr val="0000FF"/>
                </a:solidFill>
              </a:rPr>
              <a:t>14K</a:t>
            </a:r>
            <a:r>
              <a:rPr lang="zh-CN" altLang="en-US" sz="1800" b="1" dirty="0">
                <a:solidFill>
                  <a:srgbClr val="0000FF"/>
                </a:solidFill>
              </a:rPr>
              <a:t>表示含金量达</a:t>
            </a:r>
            <a:r>
              <a:rPr lang="en-US" altLang="zh-CN" sz="1800" b="1" dirty="0">
                <a:solidFill>
                  <a:srgbClr val="0000FF"/>
                </a:solidFill>
              </a:rPr>
              <a:t>58.5%</a:t>
            </a:r>
            <a:r>
              <a:rPr lang="zh-CN" altLang="en-US" sz="1800" b="1" dirty="0">
                <a:solidFill>
                  <a:srgbClr val="0000FF"/>
                </a:solidFill>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0657"/>
                                        </p:tgtEl>
                                        <p:attrNameLst>
                                          <p:attrName>style.visibility</p:attrName>
                                        </p:attrNameLst>
                                      </p:cBhvr>
                                      <p:to>
                                        <p:strVal val="visible"/>
                                      </p:to>
                                    </p:set>
                                    <p:anim calcmode="lin" valueType="num">
                                      <p:cBhvr>
                                        <p:cTn id="7" dur="1000" fill="hold"/>
                                        <p:tgtEl>
                                          <p:spTgt spid="20657"/>
                                        </p:tgtEl>
                                        <p:attrNameLst>
                                          <p:attrName>ppt_w</p:attrName>
                                        </p:attrNameLst>
                                      </p:cBhvr>
                                      <p:tavLst>
                                        <p:tav tm="0">
                                          <p:val>
                                            <p:fltVal val="0"/>
                                          </p:val>
                                        </p:tav>
                                        <p:tav tm="100000">
                                          <p:val>
                                            <p:strVal val="#ppt_w"/>
                                          </p:val>
                                        </p:tav>
                                      </p:tavLst>
                                    </p:anim>
                                    <p:anim calcmode="lin" valueType="num">
                                      <p:cBhvr>
                                        <p:cTn id="8" dur="1000" fill="hold"/>
                                        <p:tgtEl>
                                          <p:spTgt spid="20657"/>
                                        </p:tgtEl>
                                        <p:attrNameLst>
                                          <p:attrName>ppt_h</p:attrName>
                                        </p:attrNameLst>
                                      </p:cBhvr>
                                      <p:tavLst>
                                        <p:tav tm="0">
                                          <p:val>
                                            <p:fltVal val="0"/>
                                          </p:val>
                                        </p:tav>
                                        <p:tav tm="100000">
                                          <p:val>
                                            <p:strVal val="#ppt_h"/>
                                          </p:val>
                                        </p:tav>
                                      </p:tavLst>
                                    </p:anim>
                                    <p:anim calcmode="lin" valueType="num">
                                      <p:cBhvr>
                                        <p:cTn id="9" dur="1000" fill="hold"/>
                                        <p:tgtEl>
                                          <p:spTgt spid="20657"/>
                                        </p:tgtEl>
                                        <p:attrNameLst>
                                          <p:attrName>style.rotation</p:attrName>
                                        </p:attrNameLst>
                                      </p:cBhvr>
                                      <p:tavLst>
                                        <p:tav tm="0">
                                          <p:val>
                                            <p:fltVal val="90"/>
                                          </p:val>
                                        </p:tav>
                                        <p:tav tm="100000">
                                          <p:val>
                                            <p:fltVal val="0"/>
                                          </p:val>
                                        </p:tav>
                                      </p:tavLst>
                                    </p:anim>
                                    <p:animEffect transition="in" filter="fade">
                                      <p:cBhvr>
                                        <p:cTn id="10" dur="1000"/>
                                        <p:tgtEl>
                                          <p:spTgt spid="206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536" y="1268760"/>
            <a:ext cx="8229600" cy="1143000"/>
          </a:xfrm>
        </p:spPr>
        <p:txBody>
          <a:bodyPr/>
          <a:lstStyle/>
          <a:p>
            <a:pPr algn="l">
              <a:lnSpc>
                <a:spcPct val="150000"/>
              </a:lnSpc>
            </a:pPr>
            <a:r>
              <a:rPr lang="en-US" altLang="zh-CN" sz="3200" dirty="0"/>
              <a:t>	</a:t>
            </a:r>
            <a:r>
              <a:rPr lang="zh-CN" altLang="en-US" sz="3200" b="1" dirty="0"/>
              <a:t>人类历史上使用最早的合金是</a:t>
            </a:r>
            <a:r>
              <a:rPr lang="zh-CN" altLang="en-US" sz="3200" b="1" dirty="0">
                <a:solidFill>
                  <a:srgbClr val="990000"/>
                </a:solidFill>
              </a:rPr>
              <a:t>青铜</a:t>
            </a:r>
            <a:r>
              <a:rPr lang="zh-CN" altLang="en-US" sz="3200" b="1" dirty="0"/>
              <a:t>，现在最常用的合金是</a:t>
            </a:r>
            <a:r>
              <a:rPr lang="zh-CN" altLang="en-US" sz="3200" b="1" dirty="0">
                <a:solidFill>
                  <a:srgbClr val="FF0000"/>
                </a:solidFill>
              </a:rPr>
              <a:t>生铁和钢</a:t>
            </a:r>
            <a:r>
              <a:rPr lang="zh-CN" altLang="en-US" sz="3200" b="1" dirty="0"/>
              <a:t>（生铁和钢都属于</a:t>
            </a:r>
            <a:r>
              <a:rPr lang="zh-CN" altLang="en-US" sz="3200" b="1" dirty="0">
                <a:solidFill>
                  <a:srgbClr val="0000CC"/>
                </a:solidFill>
              </a:rPr>
              <a:t>铁的合金</a:t>
            </a:r>
            <a:r>
              <a:rPr lang="zh-CN" altLang="en-US" sz="3200" b="1" dirty="0"/>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第一PPT模板网-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310</TotalTime>
  <Words>2915</Words>
  <Application>Microsoft Office PowerPoint</Application>
  <PresentationFormat>全屏显示(4:3)</PresentationFormat>
  <Paragraphs>311</Paragraphs>
  <Slides>28</Slides>
  <Notes>4</Notes>
  <HiddenSlides>0</HiddenSlides>
  <MMClips>1</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28</vt:i4>
      </vt:variant>
    </vt:vector>
  </HeadingPairs>
  <TitlesOfParts>
    <vt:vector size="42" baseType="lpstr">
      <vt:lpstr>Arial</vt:lpstr>
      <vt:lpstr>宋体</vt:lpstr>
      <vt:lpstr>华文新魏</vt:lpstr>
      <vt:lpstr>Tahoma</vt:lpstr>
      <vt:lpstr>华文行楷</vt:lpstr>
      <vt:lpstr>楷体_GB2312</vt:lpstr>
      <vt:lpstr>Times New Roman</vt:lpstr>
      <vt:lpstr>华文中宋</vt:lpstr>
      <vt:lpstr>隶书</vt:lpstr>
      <vt:lpstr>华文楷体</vt:lpstr>
      <vt:lpstr>Verdana</vt:lpstr>
      <vt:lpstr>Garamond</vt:lpstr>
      <vt:lpstr>第一PPT模板网-WWW.1PPT.COM</vt:lpstr>
      <vt:lpstr>第一PPT模板网-WWW.1PPT.COM </vt:lpstr>
      <vt:lpstr>金属的性质</vt:lpstr>
      <vt:lpstr>PowerPoint 演示文稿</vt:lpstr>
      <vt:lpstr> 金属的许多用途是由金属的物理性质所决定的。</vt:lpstr>
      <vt:lpstr>PowerPoint 演示文稿</vt:lpstr>
      <vt:lpstr>PowerPoint 演示文稿</vt:lpstr>
      <vt:lpstr>PowerPoint 演示文稿</vt:lpstr>
      <vt:lpstr> 在很多情况下人们实际使用的并不是纯金属，而是合金。</vt:lpstr>
      <vt:lpstr>PowerPoint 演示文稿</vt:lpstr>
      <vt:lpstr> 人类历史上使用最早的合金是青铜，现在最常用的合金是生铁和钢（生铁和钢都属于铁的合金）</vt:lpstr>
      <vt:lpstr>PowerPoint 演示文稿</vt:lpstr>
      <vt:lpstr>未来的钢铁——钛合金</vt:lpstr>
      <vt:lpstr>几种新型合金—形状记忆合金、储氢合金</vt:lpstr>
      <vt:lpstr>PowerPoint 演示文稿</vt:lpstr>
      <vt:lpstr>PowerPoint 演示文稿</vt:lpstr>
      <vt:lpstr>PowerPoint 演示文稿</vt:lpstr>
      <vt:lpstr>PowerPoint 演示文稿</vt:lpstr>
      <vt:lpstr>三.金属的化学性质</vt:lpstr>
      <vt:lpstr>PowerPoint 演示文稿</vt:lpstr>
      <vt:lpstr>四.探究金属的活动性</vt:lpstr>
      <vt:lpstr>PowerPoint 演示文稿</vt:lpstr>
      <vt:lpstr>PowerPoint 演示文稿</vt:lpstr>
      <vt:lpstr>PowerPoint 演示文稿</vt:lpstr>
      <vt:lpstr>请完成以下探究活动：</vt:lpstr>
      <vt:lpstr>         经过许多类似上述实验的探究，人们总结出了常见金属的活动性顺序：</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第一PPT模板网-WWW.1PPT.COM</dc:creator>
  <cp:keywords>第一PPT模板网-WWW.1PPT.COM</cp:keywords>
  <dcterms:created xsi:type="dcterms:W3CDTF">2012-03-09T03:13:52Z</dcterms:created>
  <dcterms:modified xsi:type="dcterms:W3CDTF">2017-12-27T08:08:27Z</dcterms:modified>
</cp:coreProperties>
</file>