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  <p:sldMasterId id="2147483801" r:id="rId2"/>
  </p:sldMasterIdLst>
  <p:notesMasterIdLst>
    <p:notesMasterId r:id="rId26"/>
  </p:notesMasterIdLst>
  <p:sldIdLst>
    <p:sldId id="319" r:id="rId3"/>
    <p:sldId id="292" r:id="rId4"/>
    <p:sldId id="258" r:id="rId5"/>
    <p:sldId id="274" r:id="rId6"/>
    <p:sldId id="275" r:id="rId7"/>
    <p:sldId id="294" r:id="rId8"/>
    <p:sldId id="296" r:id="rId9"/>
    <p:sldId id="297" r:id="rId10"/>
    <p:sldId id="298" r:id="rId11"/>
    <p:sldId id="299" r:id="rId12"/>
    <p:sldId id="301" r:id="rId13"/>
    <p:sldId id="302" r:id="rId14"/>
    <p:sldId id="262" r:id="rId15"/>
    <p:sldId id="264" r:id="rId16"/>
    <p:sldId id="265" r:id="rId17"/>
    <p:sldId id="266" r:id="rId18"/>
    <p:sldId id="267" r:id="rId19"/>
    <p:sldId id="268" r:id="rId20"/>
    <p:sldId id="269" r:id="rId21"/>
    <p:sldId id="304" r:id="rId22"/>
    <p:sldId id="318" r:id="rId23"/>
    <p:sldId id="305" r:id="rId24"/>
    <p:sldId id="320" r:id="rId2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66"/>
    <a:srgbClr val="00FF00"/>
    <a:srgbClr val="CCFF66"/>
    <a:srgbClr val="FF33CC"/>
    <a:srgbClr val="FFCCFF"/>
    <a:srgbClr val="FFFF00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93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fld id="{2E201DB6-9090-44CA-B678-AB196F43371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8567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n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4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fanwen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ziliao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 noTextEdit="1"/>
          </p:cNvSpPr>
          <p:nvPr>
            <p:ph type="sldImg"/>
          </p:nvPr>
        </p:nvSpPr>
        <p:spPr/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SlideStyle" descr="#wm#_35_02_100_1000" hidden="1"/>
          <p:cNvSpPr>
            <a:spLocks noChangeArrowheads="1"/>
          </p:cNvSpPr>
          <p:nvPr/>
        </p:nvSpPr>
        <p:spPr bwMode="auto">
          <a:xfrm>
            <a:off x="0" y="0"/>
            <a:ext cx="12700" cy="12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zh-CN" altLang="en-US">
              <a:solidFill>
                <a:schemeClr val="bg1"/>
              </a:solidFill>
              <a:ea typeface="黑体" pitchFamily="49" charset="-122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3881438"/>
            <a:ext cx="7186613" cy="1460500"/>
          </a:xfrm>
          <a:solidFill>
            <a:srgbClr val="000000">
              <a:alpha val="50000"/>
            </a:srgbClr>
          </a:solidFill>
          <a:extLst/>
        </p:spPr>
        <p:txBody>
          <a:bodyPr lIns="0" tIns="46990" rIns="0" bIns="46990"/>
          <a:lstStyle>
            <a:lvl1pPr algn="r">
              <a:buFont typeface="Arial" pitchFamily="34" charset="0"/>
              <a:buNone/>
              <a:defRPr sz="4800">
                <a:solidFill>
                  <a:schemeClr val="bg1"/>
                </a:solidFill>
                <a:sym typeface="Arial" pitchFamily="34" charset="0"/>
              </a:defRPr>
            </a:lvl1pPr>
          </a:lstStyle>
          <a:p>
            <a:pPr lvl="0"/>
            <a:r>
              <a:rPr lang="zh-CN" altLang="en-US" noProof="0" smtClean="0">
                <a:sym typeface="Arial" pitchFamily="34" charset="0"/>
              </a:rPr>
              <a:t>单击此处编辑母版标题样式</a:t>
            </a:r>
            <a:endParaRPr lang="zh-CN" noProof="0" smtClean="0">
              <a:sym typeface="Arial" pitchFamily="34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2700" y="5341938"/>
            <a:ext cx="7173913" cy="857250"/>
          </a:xfrm>
          <a:solidFill>
            <a:srgbClr val="000000">
              <a:alpha val="50000"/>
            </a:srgbClr>
          </a:solidFill>
          <a:extLst/>
        </p:spPr>
        <p:txBody>
          <a:bodyPr lIns="0" tIns="46990" rIns="0" bIns="46990" anchor="ctr"/>
          <a:lstStyle>
            <a:lvl1pPr marL="0" indent="0" algn="r">
              <a:spcBef>
                <a:spcPct val="0"/>
              </a:spcBef>
              <a:buFont typeface="Arial" pitchFamily="34" charset="0"/>
              <a:buNone/>
              <a:defRPr sz="2800">
                <a:solidFill>
                  <a:schemeClr val="bg1"/>
                </a:solidFill>
                <a:sym typeface="Arial" pitchFamily="34" charset="0"/>
              </a:defRPr>
            </a:lvl1pPr>
          </a:lstStyle>
          <a:p>
            <a:pPr lvl="0"/>
            <a:r>
              <a:rPr lang="zh-CN" altLang="en-US" noProof="0" smtClean="0">
                <a:sym typeface="Arial" pitchFamily="34" charset="0"/>
              </a:rPr>
              <a:t>单击此处编辑母版副标题样式</a:t>
            </a:r>
            <a:endParaRPr lang="zh-CN" noProof="0" smtClean="0">
              <a:sym typeface="Arial" pitchFamily="34" charset="0"/>
            </a:endParaRPr>
          </a:p>
        </p:txBody>
      </p:sp>
      <p:sp>
        <p:nvSpPr>
          <p:cNvPr id="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38E4A-3BA6-47AC-A6B7-7BF9001CEDFE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7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712C2-7503-421F-923A-A1C5B8D1A40A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5071611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200" y="408675"/>
            <a:ext cx="7887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6CB4A-50C3-4EDE-A123-F663C4DD0350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F6EA9-AF6A-4057-840D-3BA513EBCE3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8021556"/>
      </p:ext>
    </p:extLst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26364-ABDD-4E58-A96D-E1D6ED40CAD9}" type="datetime1">
              <a:rPr lang="en-US" altLang="zh-CN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6E87EF-7105-43D2-8221-4D47DD300FA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1831888"/>
      </p:ext>
    </p:extLst>
  </p:cSld>
  <p:clrMapOvr>
    <a:masterClrMapping/>
  </p:clrMapOvr>
  <p:transition spd="slow"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506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85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061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075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452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072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45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87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 pitchFamily="34" charset="0"/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Font typeface="Arial" pitchFamily="34" charset="0"/>
              <a:buNone/>
              <a:defRPr sz="2000">
                <a:solidFill>
                  <a:schemeClr val="accent2"/>
                </a:solidFill>
              </a:defRPr>
            </a:lvl2pPr>
            <a:lvl3pPr marL="914400" indent="0">
              <a:buFont typeface="Arial" pitchFamily="34" charset="0"/>
              <a:buNone/>
              <a:defRPr sz="1800">
                <a:solidFill>
                  <a:schemeClr val="accent2"/>
                </a:solidFill>
              </a:defRPr>
            </a:lvl3pPr>
            <a:lvl4pPr marL="1371600" indent="0">
              <a:buFont typeface="Arial" pitchFamily="34" charset="0"/>
              <a:buNone/>
              <a:defRPr sz="1800">
                <a:solidFill>
                  <a:schemeClr val="accent2"/>
                </a:solidFill>
              </a:defRPr>
            </a:lvl4pPr>
            <a:lvl5pPr marL="1828800" indent="0">
              <a:buFont typeface="Arial" pitchFamily="34" charset="0"/>
              <a:buNone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575CA-0B15-4F9B-ADB0-92388E239C5A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2C198-31FC-443E-BF99-534C6CB1BDD0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9781351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401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152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056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#wm#_35_03_*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35375"/>
            <a:ext cx="915035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4933950"/>
            <a:ext cx="9151938" cy="581025"/>
          </a:xfrm>
          <a:solidFill>
            <a:srgbClr val="FFFFFF">
              <a:alpha val="50000"/>
            </a:srgbClr>
          </a:solidFill>
          <a:extLst/>
        </p:spPr>
        <p:txBody>
          <a:bodyPr anchor="ctr"/>
          <a:lstStyle>
            <a:lvl1pPr marL="0" indent="0" algn="ctr">
              <a:spcBef>
                <a:spcPct val="0"/>
              </a:spcBef>
              <a:buFont typeface="Arial" pitchFamily="34" charset="0"/>
              <a:buNone/>
              <a:defRPr sz="2800">
                <a:sym typeface="Arial" pitchFamily="34" charset="0"/>
              </a:defRPr>
            </a:lvl1pPr>
          </a:lstStyle>
          <a:p>
            <a:pPr lvl="0"/>
            <a:r>
              <a:rPr lang="zh-CN" altLang="en-US" noProof="0" smtClean="0">
                <a:sym typeface="Arial" pitchFamily="34" charset="0"/>
              </a:rPr>
              <a:t>单击此处编辑母版副标题样式</a:t>
            </a:r>
            <a:endParaRPr lang="zh-CN" noProof="0" smtClean="0">
              <a:sym typeface="Arial" pitchFamily="34" charset="0"/>
            </a:endParaRPr>
          </a:p>
        </p:txBody>
      </p:sp>
      <p:sp>
        <p:nvSpPr>
          <p:cNvPr id="1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0" y="3635375"/>
            <a:ext cx="9150350" cy="1298575"/>
          </a:xfrm>
          <a:solidFill>
            <a:srgbClr val="FFFFFF">
              <a:alpha val="50000"/>
            </a:srgbClr>
          </a:solidFill>
          <a:extLst/>
        </p:spPr>
        <p:txBody>
          <a:bodyPr/>
          <a:lstStyle>
            <a:lvl1pPr>
              <a:defRPr sz="48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 lvl="0"/>
            <a:r>
              <a:rPr lang="zh-CN" altLang="en-US" noProof="0" smtClean="0">
                <a:sym typeface="Arial" pitchFamily="34" charset="0"/>
              </a:rPr>
              <a:t>单击此处编辑母版标题样式</a:t>
            </a:r>
            <a:endParaRPr lang="zh-CN" noProof="0" smtClean="0">
              <a:sym typeface="Arial" pitchFamily="34" charset="0"/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EBED5-E9B2-4330-A4B8-F5B2312CAEFB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D21A1-B691-4668-B31F-113EEBBEE98A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6650294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2597" y="1612936"/>
            <a:ext cx="4028400" cy="4294800"/>
          </a:xfrm>
        </p:spPr>
        <p:txBody>
          <a:bodyPr/>
          <a:lstStyle>
            <a:lvl1pPr marL="285750" indent="-285750">
              <a:buFont typeface="Arial" pitchFamily="34" charset="0"/>
              <a:buChar char="•"/>
              <a:defRPr sz="2400">
                <a:solidFill>
                  <a:schemeClr val="accent2"/>
                </a:solidFill>
              </a:defRPr>
            </a:lvl1pPr>
            <a:lvl2pPr marL="742950" indent="-285750">
              <a:buFont typeface="Arial" pitchFamily="34" charset="0"/>
              <a:buChar char="•"/>
              <a:defRPr sz="2000">
                <a:solidFill>
                  <a:schemeClr val="accent2"/>
                </a:solidFill>
              </a:defRPr>
            </a:lvl2pPr>
            <a:lvl3pPr marL="1200150" indent="-285750">
              <a:buFont typeface="Arial" pitchFamily="34" charset="0"/>
              <a:buChar char="•"/>
              <a:defRPr sz="1800">
                <a:solidFill>
                  <a:schemeClr val="accent2"/>
                </a:solidFill>
              </a:defRPr>
            </a:lvl3pPr>
            <a:lvl4pPr marL="1657350" indent="-285750">
              <a:buFont typeface="Arial" pitchFamily="34" charset="0"/>
              <a:buChar char="•"/>
              <a:defRPr sz="1800">
                <a:solidFill>
                  <a:schemeClr val="accent2"/>
                </a:solidFill>
              </a:defRPr>
            </a:lvl4pPr>
            <a:lvl5pPr marL="2114550" indent="-285750">
              <a:buFont typeface="Arial" pitchFamily="34" charset="0"/>
              <a:buChar char="•"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8400" y="1612936"/>
            <a:ext cx="4028400" cy="4294800"/>
          </a:xfrm>
        </p:spPr>
        <p:txBody>
          <a:bodyPr/>
          <a:lstStyle>
            <a:lvl1pPr marL="285750" indent="-285750">
              <a:buFont typeface="Arial" pitchFamily="34" charset="0"/>
              <a:buChar char="•"/>
              <a:defRPr sz="2400">
                <a:solidFill>
                  <a:schemeClr val="accent2"/>
                </a:solidFill>
              </a:defRPr>
            </a:lvl1pPr>
            <a:lvl2pPr marL="742950" indent="-285750">
              <a:buFont typeface="Arial" pitchFamily="34" charset="0"/>
              <a:buChar char="•"/>
              <a:defRPr sz="2000">
                <a:solidFill>
                  <a:schemeClr val="accent2"/>
                </a:solidFill>
              </a:defRPr>
            </a:lvl2pPr>
            <a:lvl3pPr marL="1200150" indent="-285750">
              <a:buFont typeface="Arial" pitchFamily="34" charset="0"/>
              <a:buChar char="•"/>
              <a:defRPr sz="1800">
                <a:solidFill>
                  <a:schemeClr val="accent2"/>
                </a:solidFill>
              </a:defRPr>
            </a:lvl3pPr>
            <a:lvl4pPr marL="1657350" indent="-285750">
              <a:buFont typeface="Arial" pitchFamily="34" charset="0"/>
              <a:buChar char="•"/>
              <a:defRPr sz="1800">
                <a:solidFill>
                  <a:schemeClr val="accent2"/>
                </a:solidFill>
              </a:defRPr>
            </a:lvl4pPr>
            <a:lvl5pPr marL="2114550" indent="-285750">
              <a:buFont typeface="Arial" pitchFamily="34" charset="0"/>
              <a:buChar char="•"/>
              <a:defRPr sz="1800">
                <a:solidFill>
                  <a:schemeClr val="accent2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482600" y="274638"/>
            <a:ext cx="8204200" cy="1143000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55F25-398B-4252-9B58-CB57BC3EDE93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7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2E4EC-3754-41BA-B216-0C1960D08AF0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0142035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12" descr="#wm#_35_08_*Z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4564063" y="1295400"/>
            <a:ext cx="1587" cy="3879850"/>
          </a:xfrm>
          <a:prstGeom prst="line">
            <a:avLst/>
          </a:prstGeom>
          <a:noFill/>
          <a:ln w="25400">
            <a:solidFill>
              <a:srgbClr val="FFEBD1"/>
            </a:solidFill>
            <a:round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None/>
              <a:defRPr/>
            </a:pPr>
            <a:endParaRPr lang="zh-CN" altLang="en-US">
              <a:ea typeface="黑体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19803"/>
            <a:ext cx="8229600" cy="1144800"/>
          </a:xfrm>
        </p:spPr>
        <p:txBody>
          <a:bodyPr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85634" y="5494873"/>
            <a:ext cx="3722400" cy="572400"/>
          </a:xfrm>
          <a:solidFill>
            <a:srgbClr val="FF9900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41748" y="1278449"/>
            <a:ext cx="3387600" cy="3880800"/>
          </a:xfrm>
        </p:spPr>
        <p:txBody>
          <a:bodyPr/>
          <a:lstStyle>
            <a:lvl1pPr marL="0" indent="0">
              <a:buFont typeface="Arial" pitchFamily="34" charset="0"/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Font typeface="Arial" pitchFamily="34" charset="0"/>
              <a:buNone/>
              <a:defRPr sz="2000">
                <a:solidFill>
                  <a:schemeClr val="bg2"/>
                </a:solidFill>
              </a:defRPr>
            </a:lvl2pPr>
            <a:lvl3pPr marL="914400" indent="0">
              <a:buFont typeface="Arial" pitchFamily="34" charset="0"/>
              <a:buNone/>
              <a:defRPr sz="1800">
                <a:solidFill>
                  <a:schemeClr val="bg2"/>
                </a:solidFill>
              </a:defRPr>
            </a:lvl3pPr>
            <a:lvl4pPr marL="1371600" indent="0">
              <a:buFont typeface="Arial" pitchFamily="34" charset="0"/>
              <a:buNone/>
              <a:defRPr sz="1800">
                <a:solidFill>
                  <a:schemeClr val="bg2"/>
                </a:solidFill>
              </a:defRPr>
            </a:lvl4pPr>
            <a:lvl5pPr marL="1828800" indent="0">
              <a:buFont typeface="Arial" pitchFamily="34" charset="0"/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885629" y="5494873"/>
            <a:ext cx="3722400" cy="572400"/>
          </a:xfrm>
          <a:solidFill>
            <a:srgbClr val="FFBB59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41742" y="1278449"/>
            <a:ext cx="3387600" cy="3880800"/>
          </a:xfrm>
        </p:spPr>
        <p:txBody>
          <a:bodyPr/>
          <a:lstStyle>
            <a:lvl1pPr marL="0" indent="0">
              <a:buFont typeface="Arial" pitchFamily="34" charset="0"/>
              <a:buNone/>
              <a:defRPr sz="2400">
                <a:solidFill>
                  <a:schemeClr val="bg2"/>
                </a:solidFill>
              </a:defRPr>
            </a:lvl1pPr>
            <a:lvl2pPr marL="457200" indent="0">
              <a:buFont typeface="Arial" pitchFamily="34" charset="0"/>
              <a:buNone/>
              <a:defRPr sz="2000">
                <a:solidFill>
                  <a:schemeClr val="bg2"/>
                </a:solidFill>
              </a:defRPr>
            </a:lvl2pPr>
            <a:lvl3pPr marL="914400" indent="0">
              <a:buFont typeface="Arial" pitchFamily="34" charset="0"/>
              <a:buNone/>
              <a:defRPr sz="1800">
                <a:solidFill>
                  <a:schemeClr val="bg2"/>
                </a:solidFill>
              </a:defRPr>
            </a:lvl3pPr>
            <a:lvl4pPr marL="1371600" indent="0">
              <a:buFont typeface="Arial" pitchFamily="34" charset="0"/>
              <a:buNone/>
              <a:defRPr sz="1800">
                <a:solidFill>
                  <a:schemeClr val="bg2"/>
                </a:solidFill>
              </a:defRPr>
            </a:lvl4pPr>
            <a:lvl5pPr marL="1828800" indent="0">
              <a:buFont typeface="Arial" pitchFamily="34" charset="0"/>
              <a:buNone/>
              <a:defRPr sz="1800">
                <a:solidFill>
                  <a:schemeClr val="bg2"/>
                </a:solidFill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0C1BF-DF0A-4D2D-829C-52A6CC4947CF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56B34-1D65-433F-905F-BF5E6761FFE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4805398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#wm#_35_03_*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35375"/>
            <a:ext cx="9150350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4933950"/>
            <a:ext cx="9151938" cy="581025"/>
          </a:xfrm>
          <a:solidFill>
            <a:srgbClr val="FFFFFF">
              <a:alpha val="50000"/>
            </a:srgbClr>
          </a:solidFill>
          <a:extLst/>
        </p:spPr>
        <p:txBody>
          <a:bodyPr anchor="ctr"/>
          <a:lstStyle>
            <a:lvl1pPr marL="0" indent="0" algn="ctr">
              <a:spcBef>
                <a:spcPct val="0"/>
              </a:spcBef>
              <a:buFont typeface="Arial" pitchFamily="34" charset="0"/>
              <a:buNone/>
              <a:defRPr sz="2800">
                <a:sym typeface="Arial" pitchFamily="34" charset="0"/>
              </a:defRPr>
            </a:lvl1pPr>
          </a:lstStyle>
          <a:p>
            <a:pPr lvl="0"/>
            <a:r>
              <a:rPr lang="zh-CN" altLang="en-US" noProof="0" smtClean="0">
                <a:sym typeface="Arial" pitchFamily="34" charset="0"/>
              </a:rPr>
              <a:t>单击此处编辑母版副标题样式</a:t>
            </a:r>
            <a:endParaRPr lang="zh-CN" noProof="0" smtClean="0">
              <a:sym typeface="Arial" pitchFamily="34" charset="0"/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ctrTitle"/>
          </p:nvPr>
        </p:nvSpPr>
        <p:spPr>
          <a:xfrm>
            <a:off x="0" y="3635375"/>
            <a:ext cx="9150350" cy="1298575"/>
          </a:xfrm>
          <a:solidFill>
            <a:srgbClr val="FFFFFF">
              <a:alpha val="50000"/>
            </a:srgbClr>
          </a:solidFill>
          <a:extLst/>
        </p:spPr>
        <p:txBody>
          <a:bodyPr/>
          <a:lstStyle>
            <a:lvl1pPr>
              <a:defRPr sz="48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 lvl="0"/>
            <a:r>
              <a:rPr lang="zh-CN" altLang="en-US" noProof="0" smtClean="0">
                <a:sym typeface="Arial" pitchFamily="34" charset="0"/>
              </a:rPr>
              <a:t>单击此处编辑母版标题样式</a:t>
            </a:r>
            <a:endParaRPr lang="zh-CN" noProof="0" smtClean="0">
              <a:sym typeface="Arial" pitchFamily="34" charset="0"/>
            </a:endParaRPr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6CB4A-50C3-4EDE-A123-F663C4DD0350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F6EA9-AF6A-4057-840D-3BA513EBCE3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7794684"/>
      </p:ext>
    </p:extLst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00440-8A9A-414F-AD72-12525A285FF5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1882-40FE-4D22-A561-C0DC6BF57D7E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5016616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Autofit/>
          </a:bodyPr>
          <a:lstStyle>
            <a:lvl1pPr algn="l">
              <a:defRPr sz="4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图片占位符 2"/>
          <p:cNvSpPr>
            <a:spLocks noGrp="1"/>
          </p:cNvSpPr>
          <p:nvPr>
            <p:ph type="pic" idx="1"/>
          </p:nvPr>
        </p:nvSpPr>
        <p:spPr>
          <a:xfrm>
            <a:off x="4014391" y="733425"/>
            <a:ext cx="4478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>
                <a:sym typeface="Arial" pitchFamily="34" charset="0"/>
              </a:rPr>
              <a:t>单击图标添加图片</a:t>
            </a:r>
            <a:endParaRPr lang="zh-CN" altLang="en-US" noProof="1">
              <a:sym typeface="Arial" pitchFamily="34" charset="0"/>
            </a:endParaRPr>
          </a:p>
        </p:txBody>
      </p:sp>
      <p:sp>
        <p:nvSpPr>
          <p:cNvPr id="10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6454775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71F80-F23C-4542-A694-DB90DE95FEC2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6454775"/>
            <a:ext cx="30861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6454775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fld id="{AF7E4F56-F460-478E-89EE-CFE31CA47C4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956209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8946" y="274638"/>
            <a:ext cx="1296403" cy="5621337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6469982" cy="5621337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3A065-3662-4AA9-952A-11ABEBC1E56A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FEFE2-AA3A-405E-8187-108E837CB13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3438670"/>
      </p:ext>
    </p:extLst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6550025"/>
            <a:ext cx="9159875" cy="307975"/>
            <a:chOff x="0" y="0"/>
            <a:chExt cx="14424" cy="51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3"/>
              <a:ext cx="14424" cy="507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7227" y="3"/>
              <a:ext cx="292" cy="50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6357" y="3"/>
              <a:ext cx="495" cy="50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6000" y="3"/>
              <a:ext cx="167" cy="507"/>
            </a:xfrm>
            <a:prstGeom prst="rect">
              <a:avLst/>
            </a:prstGeom>
            <a:solidFill>
              <a:srgbClr val="FFEBD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6675" y="3"/>
              <a:ext cx="602" cy="507"/>
            </a:xfrm>
            <a:prstGeom prst="rect">
              <a:avLst/>
            </a:prstGeom>
            <a:solidFill>
              <a:srgbClr val="553D1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7719" y="0"/>
              <a:ext cx="167" cy="510"/>
            </a:xfrm>
            <a:prstGeom prst="rect">
              <a:avLst/>
            </a:prstGeom>
            <a:solidFill>
              <a:srgbClr val="FFEBD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buFont typeface="Arial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4638"/>
            <a:ext cx="78851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601788"/>
            <a:ext cx="7886700" cy="429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altLang="en-US" smtClean="0">
                <a:sym typeface="Arial" pitchFamily="34" charset="0"/>
              </a:rPr>
              <a:t>第二级</a:t>
            </a:r>
          </a:p>
          <a:p>
            <a:pPr lvl="2"/>
            <a:r>
              <a:rPr lang="zh-CN" altLang="en-US" smtClean="0">
                <a:sym typeface="Arial" pitchFamily="34" charset="0"/>
              </a:rPr>
              <a:t>第三级</a:t>
            </a:r>
          </a:p>
          <a:p>
            <a:pPr lvl="3"/>
            <a:r>
              <a:rPr lang="zh-CN" altLang="en-US" smtClean="0">
                <a:sym typeface="Arial" pitchFamily="34" charset="0"/>
              </a:rPr>
              <a:t>第四级</a:t>
            </a:r>
          </a:p>
          <a:p>
            <a:pPr lvl="4"/>
            <a:r>
              <a:rPr lang="zh-CN" altLang="en-US" smtClean="0">
                <a:sym typeface="Arial" pitchFamily="34" charset="0"/>
              </a:rPr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 noProof="1">
                <a:solidFill>
                  <a:srgbClr val="898989"/>
                </a:solidFill>
                <a:ea typeface="黑体" pitchFamily="49" charset="-122"/>
              </a:defRPr>
            </a:lvl1pPr>
          </a:lstStyle>
          <a:p>
            <a:pPr>
              <a:defRPr/>
            </a:pPr>
            <a:fld id="{7056CB4A-50C3-4EDE-A123-F663C4DD0350}" type="datetime1">
              <a:rPr lang="en-US" altLang="zh-CN" smtClean="0"/>
              <a:pPr>
                <a:defRPr/>
              </a:pPr>
              <a:t>1/20/2019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ea typeface="黑体" pitchFamily="49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fld id="{003F6EA9-AF6A-4057-840D-3BA513EBCE3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</p:sldLayoutIdLst>
  <p:transition spd="slow">
    <p:pull dir="ru"/>
  </p:transition>
  <p:timing>
    <p:tnLst>
      <p:par>
        <p:cTn id="1" dur="indefinite" restart="never" nodeType="tmRoot"/>
      </p:par>
    </p:tnLst>
  </p:timing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5B3A07"/>
          </a:solidFill>
          <a:latin typeface="Arial" pitchFamily="34" charset="0"/>
          <a:ea typeface="黑体" pitchFamily="49" charset="-122"/>
          <a:cs typeface="+mj-cs"/>
          <a:sym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5B3A07"/>
          </a:solidFill>
          <a:latin typeface="Arial" pitchFamily="34" charset="0"/>
          <a:ea typeface="黑体" pitchFamily="49" charset="-122"/>
          <a:sym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5B3A07"/>
          </a:solidFill>
          <a:latin typeface="Arial" pitchFamily="34" charset="0"/>
          <a:ea typeface="黑体" pitchFamily="49" charset="-122"/>
          <a:sym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5B3A07"/>
          </a:solidFill>
          <a:latin typeface="Arial" pitchFamily="34" charset="0"/>
          <a:ea typeface="黑体" pitchFamily="49" charset="-122"/>
          <a:sym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5B3A07"/>
          </a:solidFill>
          <a:latin typeface="Arial" pitchFamily="34" charset="0"/>
          <a:ea typeface="黑体" pitchFamily="49" charset="-122"/>
          <a:sym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B3A07"/>
          </a:solidFill>
          <a:latin typeface="Arial" pitchFamily="34" charset="0"/>
          <a:ea typeface="黑体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B3A07"/>
          </a:solidFill>
          <a:latin typeface="Arial" pitchFamily="34" charset="0"/>
          <a:ea typeface="黑体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B3A07"/>
          </a:solidFill>
          <a:latin typeface="Arial" pitchFamily="34" charset="0"/>
          <a:ea typeface="黑体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5B3A07"/>
          </a:solidFill>
          <a:latin typeface="Arial" pitchFamily="34" charset="0"/>
          <a:ea typeface="黑体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Arial" pitchFamily="34" charset="0"/>
          <a:ea typeface="黑体" pitchFamily="49" charset="-122"/>
          <a:cs typeface="+mn-cs"/>
          <a:sym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itchFamily="34" charset="0"/>
          <a:ea typeface="黑体" pitchFamily="49" charset="-122"/>
          <a:cs typeface="+mn-cs"/>
          <a:sym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Arial" pitchFamily="34" charset="0"/>
          <a:ea typeface="黑体" pitchFamily="49" charset="-122"/>
          <a:cs typeface="+mn-cs"/>
          <a:sym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pitchFamily="34" charset="0"/>
          <a:ea typeface="黑体" pitchFamily="49" charset="-122"/>
          <a:cs typeface="+mn-cs"/>
          <a:sym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pitchFamily="34" charset="0"/>
          <a:ea typeface="黑体" pitchFamily="49" charset="-122"/>
          <a:cs typeface="+mn-cs"/>
          <a:sym typeface="Arial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2019/1/20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7418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5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079612" y="1628800"/>
            <a:ext cx="7416800" cy="132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8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怀</a:t>
            </a:r>
            <a:r>
              <a:rPr lang="zh-CN" altLang="en-US" sz="8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疑与学</a:t>
            </a:r>
            <a:r>
              <a:rPr lang="zh-CN" altLang="en-US" sz="8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问</a:t>
            </a:r>
            <a:endParaRPr lang="en-US" altLang="zh-CN" sz="8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94994" y="5193196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solidFill>
                  <a:srgbClr val="3333CC"/>
                </a:solidFill>
              </a:rPr>
              <a:t>逐段理解课文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905000"/>
            <a:ext cx="8842375" cy="41941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第</a:t>
            </a:r>
            <a:r>
              <a:rPr lang="en-US" dirty="0" smtClean="0">
                <a:solidFill>
                  <a:srgbClr val="3333CC"/>
                </a:solidFill>
              </a:rPr>
              <a:t>5</a:t>
            </a:r>
            <a:r>
              <a:rPr lang="zh-CN" altLang="en-US" dirty="0" smtClean="0">
                <a:solidFill>
                  <a:srgbClr val="3333CC"/>
                </a:solidFill>
              </a:rPr>
              <a:t>段和第</a:t>
            </a:r>
            <a:r>
              <a:rPr lang="en-US" dirty="0" smtClean="0">
                <a:solidFill>
                  <a:srgbClr val="3333CC"/>
                </a:solidFill>
              </a:rPr>
              <a:t>4</a:t>
            </a:r>
            <a:r>
              <a:rPr lang="zh-CN" altLang="en-US" dirty="0" smtClean="0">
                <a:solidFill>
                  <a:srgbClr val="3333CC"/>
                </a:solidFill>
              </a:rPr>
              <a:t>段同是谈怀疑精神对做学问的意义，为什么写了第</a:t>
            </a:r>
            <a:r>
              <a:rPr lang="en-US" dirty="0" smtClean="0">
                <a:solidFill>
                  <a:srgbClr val="3333CC"/>
                </a:solidFill>
              </a:rPr>
              <a:t>4</a:t>
            </a:r>
            <a:r>
              <a:rPr lang="zh-CN" altLang="en-US" dirty="0" smtClean="0">
                <a:solidFill>
                  <a:srgbClr val="3333CC"/>
                </a:solidFill>
              </a:rPr>
              <a:t>段还写第</a:t>
            </a:r>
            <a:r>
              <a:rPr lang="en-US" dirty="0" smtClean="0">
                <a:solidFill>
                  <a:srgbClr val="3333CC"/>
                </a:solidFill>
              </a:rPr>
              <a:t>5</a:t>
            </a:r>
            <a:r>
              <a:rPr lang="zh-CN" altLang="en-US" dirty="0" smtClean="0">
                <a:solidFill>
                  <a:srgbClr val="3333CC"/>
                </a:solidFill>
              </a:rPr>
              <a:t>段，是否可以去掉第五段？两段的内容有何相异？ </a:t>
            </a:r>
          </a:p>
        </p:txBody>
      </p:sp>
      <p:sp>
        <p:nvSpPr>
          <p:cNvPr id="15364" name="Rectangle 4"/>
          <p:cNvSpPr>
            <a:spLocks noRot="1" noChangeArrowheads="1"/>
          </p:cNvSpPr>
          <p:nvPr/>
        </p:nvSpPr>
        <p:spPr bwMode="auto">
          <a:xfrm>
            <a:off x="250825" y="3429000"/>
            <a:ext cx="8893175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dirty="0" smtClean="0">
                <a:solidFill>
                  <a:srgbClr val="660066"/>
                </a:solidFill>
              </a:rPr>
              <a:t>第</a:t>
            </a:r>
            <a:r>
              <a:rPr lang="en-US" sz="2800" dirty="0" smtClean="0">
                <a:solidFill>
                  <a:srgbClr val="660066"/>
                </a:solidFill>
              </a:rPr>
              <a:t>4</a:t>
            </a:r>
            <a:r>
              <a:rPr lang="zh-CN" altLang="en-US" sz="2800" dirty="0" smtClean="0">
                <a:solidFill>
                  <a:srgbClr val="660066"/>
                </a:solidFill>
              </a:rPr>
              <a:t>段说的是对于“传说”要用怀疑精神对待，第</a:t>
            </a:r>
            <a:r>
              <a:rPr lang="en-US" sz="2800" dirty="0" smtClean="0">
                <a:solidFill>
                  <a:srgbClr val="660066"/>
                </a:solidFill>
              </a:rPr>
              <a:t>5</a:t>
            </a:r>
            <a:r>
              <a:rPr lang="zh-CN" altLang="en-US" sz="2800" dirty="0" smtClean="0">
                <a:solidFill>
                  <a:srgbClr val="660066"/>
                </a:solidFill>
              </a:rPr>
              <a:t>段则说“我们不论对干哪一本书，哪一种学问，都要经过自己的怀疑”。各种各样的书本，各家各派的学问，做学问者时时在评判，常常要弃取，这方面论及了，文章的论述才算是全面，漏掉了，将是缺陷。写了第</a:t>
            </a:r>
            <a:r>
              <a:rPr lang="en-US" sz="2800" dirty="0" smtClean="0">
                <a:solidFill>
                  <a:srgbClr val="660066"/>
                </a:solidFill>
              </a:rPr>
              <a:t>4</a:t>
            </a:r>
            <a:r>
              <a:rPr lang="zh-CN" altLang="en-US" sz="2800" dirty="0" smtClean="0">
                <a:solidFill>
                  <a:srgbClr val="660066"/>
                </a:solidFill>
              </a:rPr>
              <a:t>段，又写第</a:t>
            </a:r>
            <a:r>
              <a:rPr lang="en-US" sz="2800" dirty="0" smtClean="0">
                <a:solidFill>
                  <a:srgbClr val="660066"/>
                </a:solidFill>
              </a:rPr>
              <a:t>5</a:t>
            </a:r>
            <a:r>
              <a:rPr lang="zh-CN" altLang="en-US" sz="2800" dirty="0" smtClean="0">
                <a:solidFill>
                  <a:srgbClr val="660066"/>
                </a:solidFill>
              </a:rPr>
              <a:t>段，可见作者构思的周到。</a:t>
            </a:r>
            <a:r>
              <a:rPr lang="zh-CN" altLang="en-US" dirty="0" smtClean="0">
                <a:solidFill>
                  <a:srgbClr val="660066"/>
                </a:solidFill>
              </a:rPr>
              <a:t>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solidFill>
                  <a:srgbClr val="3333CC"/>
                </a:solidFill>
              </a:rPr>
              <a:t>逐段理解课文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905000"/>
            <a:ext cx="8540750" cy="41941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第</a:t>
            </a:r>
            <a:r>
              <a:rPr lang="en-US" dirty="0" smtClean="0">
                <a:solidFill>
                  <a:srgbClr val="3333CC"/>
                </a:solidFill>
              </a:rPr>
              <a:t>5</a:t>
            </a:r>
            <a:r>
              <a:rPr lang="zh-CN" altLang="en-US" dirty="0" smtClean="0">
                <a:solidFill>
                  <a:srgbClr val="3333CC"/>
                </a:solidFill>
              </a:rPr>
              <a:t>段用了哪几种论证方法？ </a:t>
            </a:r>
          </a:p>
        </p:txBody>
      </p:sp>
      <p:sp>
        <p:nvSpPr>
          <p:cNvPr id="16388" name="Rectangle 4"/>
          <p:cNvSpPr>
            <a:spLocks noRot="1" noChangeArrowheads="1"/>
          </p:cNvSpPr>
          <p:nvPr/>
        </p:nvSpPr>
        <p:spPr bwMode="auto">
          <a:xfrm>
            <a:off x="250825" y="2781300"/>
            <a:ext cx="8540750" cy="338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solidFill>
                  <a:srgbClr val="660066"/>
                </a:solidFill>
              </a:rPr>
              <a:t>本段用了正反对比（“因怀疑而思索</a:t>
            </a:r>
            <a:r>
              <a:rPr lang="en-US" dirty="0" smtClean="0">
                <a:solidFill>
                  <a:srgbClr val="660066"/>
                </a:solidFill>
              </a:rPr>
              <a:t>……</a:t>
            </a:r>
            <a:r>
              <a:rPr lang="zh-CN" altLang="en-US" dirty="0" smtClean="0">
                <a:solidFill>
                  <a:srgbClr val="660066"/>
                </a:solidFill>
              </a:rPr>
              <a:t>否则便是盲从，便是迷信”）和道理论证（孟子所谓“尽信书不如无书”）两种论证方法。</a:t>
            </a:r>
            <a:r>
              <a:rPr lang="zh-CN" altLang="en-US" dirty="0" smtClean="0">
                <a:solidFill>
                  <a:schemeClr val="folHlink"/>
                </a:solidFill>
              </a:rPr>
              <a:t>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solidFill>
                  <a:srgbClr val="3333CC"/>
                </a:solidFill>
              </a:rPr>
              <a:t>逐段理解课文</a:t>
            </a:r>
          </a:p>
        </p:txBody>
      </p:sp>
      <p:sp>
        <p:nvSpPr>
          <p:cNvPr id="17411" name="Rectangle 3"/>
          <p:cNvSpPr>
            <a:spLocks noRot="1" noChangeArrowheads="1"/>
          </p:cNvSpPr>
          <p:nvPr/>
        </p:nvSpPr>
        <p:spPr bwMode="auto">
          <a:xfrm>
            <a:off x="323850" y="1773238"/>
            <a:ext cx="8540750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第</a:t>
            </a:r>
            <a:r>
              <a:rPr lang="en-US" dirty="0" smtClean="0">
                <a:solidFill>
                  <a:srgbClr val="3333CC"/>
                </a:solidFill>
              </a:rPr>
              <a:t>6</a:t>
            </a:r>
            <a:r>
              <a:rPr lang="zh-CN" altLang="en-US" dirty="0" smtClean="0">
                <a:solidFill>
                  <a:srgbClr val="3333CC"/>
                </a:solidFill>
              </a:rPr>
              <a:t>段课文第一句话在全文中起什么作用？论述了什么分论点？ </a:t>
            </a:r>
          </a:p>
        </p:txBody>
      </p:sp>
      <p:sp>
        <p:nvSpPr>
          <p:cNvPr id="17412" name="Rectangle 4"/>
          <p:cNvSpPr>
            <a:spLocks noRot="1" noChangeArrowheads="1"/>
          </p:cNvSpPr>
          <p:nvPr/>
        </p:nvSpPr>
        <p:spPr bwMode="auto">
          <a:xfrm>
            <a:off x="325438" y="2990850"/>
            <a:ext cx="8278812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1800" smtClean="0">
                <a:solidFill>
                  <a:srgbClr val="660066"/>
                </a:solidFill>
                <a:latin typeface="Arial" panose="020B0604020202020204" pitchFamily="34" charset="0"/>
              </a:rPr>
              <a:t> </a:t>
            </a:r>
            <a:r>
              <a:rPr lang="zh-CN" altLang="en-US" sz="2800" smtClean="0">
                <a:solidFill>
                  <a:srgbClr val="660066"/>
                </a:solidFill>
              </a:rPr>
              <a:t>课文承上启下，归结了第</a:t>
            </a:r>
            <a:r>
              <a:rPr lang="en-US" sz="2800" smtClean="0">
                <a:solidFill>
                  <a:srgbClr val="660066"/>
                </a:solidFill>
              </a:rPr>
              <a:t>3</a:t>
            </a:r>
            <a:r>
              <a:rPr lang="zh-CN" altLang="en-US" sz="2800" smtClean="0">
                <a:solidFill>
                  <a:srgbClr val="660066"/>
                </a:solidFill>
              </a:rPr>
              <a:t>、</a:t>
            </a:r>
            <a:r>
              <a:rPr lang="en-US" sz="2800" smtClean="0">
                <a:solidFill>
                  <a:srgbClr val="660066"/>
                </a:solidFill>
              </a:rPr>
              <a:t>4</a:t>
            </a:r>
            <a:r>
              <a:rPr lang="zh-CN" altLang="en-US" sz="2800" smtClean="0">
                <a:solidFill>
                  <a:srgbClr val="660066"/>
                </a:solidFill>
              </a:rPr>
              <a:t>、</a:t>
            </a:r>
            <a:r>
              <a:rPr lang="en-US" sz="2800" smtClean="0">
                <a:solidFill>
                  <a:srgbClr val="660066"/>
                </a:solidFill>
              </a:rPr>
              <a:t>5</a:t>
            </a:r>
            <a:r>
              <a:rPr lang="zh-CN" altLang="en-US" sz="2800" smtClean="0">
                <a:solidFill>
                  <a:srgbClr val="660066"/>
                </a:solidFill>
              </a:rPr>
              <a:t>段课文分论点后，提出第</a:t>
            </a:r>
            <a:r>
              <a:rPr lang="en-US" sz="2800" smtClean="0">
                <a:solidFill>
                  <a:srgbClr val="660066"/>
                </a:solidFill>
              </a:rPr>
              <a:t>6</a:t>
            </a:r>
            <a:r>
              <a:rPr lang="zh-CN" altLang="en-US" sz="2800" smtClean="0">
                <a:solidFill>
                  <a:srgbClr val="660066"/>
                </a:solidFill>
              </a:rPr>
              <a:t>段课文的分论点：怀疑也是从积极方面建设新学说，启迪新发明的基本条件。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4351338" cy="7286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中心总结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9144000" cy="56530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                                                            </a:t>
            </a:r>
            <a:endParaRPr lang="zh-CN" altLang="en-US" sz="1700" smtClean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400" smtClean="0"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en-US" sz="24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32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中心论点（</a:t>
            </a:r>
            <a:r>
              <a:rPr lang="en-US" altLang="zh-CN" sz="32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1-2</a:t>
            </a:r>
            <a:r>
              <a:rPr lang="zh-CN" altLang="en-US" sz="32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）：治学必须有怀疑精神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500" b="1" smtClean="0">
                <a:latin typeface="宋体" pitchFamily="2" charset="-122"/>
                <a:ea typeface="宋体" pitchFamily="2" charset="-122"/>
              </a:rPr>
              <a:t>                                                           </a:t>
            </a:r>
            <a:endParaRPr lang="zh-CN" altLang="en-US" sz="1700" b="1" smtClean="0"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smtClean="0"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latin typeface="宋体" pitchFamily="2" charset="-122"/>
                <a:ea typeface="宋体" pitchFamily="2" charset="-122"/>
              </a:rPr>
              <a:t>                           </a:t>
            </a:r>
            <a:endParaRPr lang="zh-CN" altLang="en-US" sz="1700" b="1" smtClean="0">
              <a:solidFill>
                <a:srgbClr val="FF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170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怀</a:t>
            </a:r>
            <a:endParaRPr lang="zh-CN" altLang="en-US" sz="1700" smtClean="0">
              <a:solidFill>
                <a:srgbClr val="FF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170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疑</a:t>
            </a:r>
            <a:endParaRPr lang="zh-CN" altLang="en-US" sz="1700" smtClean="0"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170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与</a:t>
            </a:r>
            <a:endParaRPr lang="zh-CN" altLang="en-US" sz="1700" smtClean="0">
              <a:solidFill>
                <a:srgbClr val="66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</a:t>
            </a:r>
            <a:r>
              <a:rPr lang="zh-CN" altLang="en-US" sz="170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学</a:t>
            </a: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  问</a:t>
            </a:r>
            <a:endParaRPr lang="zh-CN" altLang="en-US" sz="1700" smtClean="0">
              <a:solidFill>
                <a:srgbClr val="FF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smtClean="0">
              <a:solidFill>
                <a:srgbClr val="FF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smtClean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    </a:t>
            </a:r>
            <a:endParaRPr lang="zh-CN" altLang="en-US" sz="1700" smtClean="0">
              <a:solidFill>
                <a:srgbClr val="66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                </a:t>
            </a:r>
            <a:endParaRPr lang="zh-CN" altLang="en-US" sz="1700" smtClean="0">
              <a:solidFill>
                <a:srgbClr val="66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smtClean="0">
              <a:solidFill>
                <a:srgbClr val="FFFF00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smtClean="0">
              <a:solidFill>
                <a:srgbClr val="66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smtClean="0">
              <a:solidFill>
                <a:srgbClr val="66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smtClean="0">
                <a:latin typeface="宋体" pitchFamily="2" charset="-122"/>
                <a:ea typeface="宋体" pitchFamily="2" charset="-122"/>
              </a:rPr>
              <a:t>                  </a:t>
            </a:r>
            <a:endParaRPr lang="zh-CN" altLang="en-US" sz="1700" smtClean="0">
              <a:solidFill>
                <a:srgbClr val="66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8436" name="AutoShape 4"/>
          <p:cNvSpPr>
            <a:spLocks/>
          </p:cNvSpPr>
          <p:nvPr/>
        </p:nvSpPr>
        <p:spPr bwMode="auto">
          <a:xfrm>
            <a:off x="611188" y="1484313"/>
            <a:ext cx="252412" cy="3240087"/>
          </a:xfrm>
          <a:prstGeom prst="leftBrace">
            <a:avLst>
              <a:gd name="adj1" fmla="val 106971"/>
              <a:gd name="adj2" fmla="val 50000"/>
            </a:avLst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96863"/>
            <a:ext cx="4351338" cy="7286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中心总结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9144000" cy="56530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600" smtClean="0">
                <a:latin typeface="宋体" pitchFamily="2" charset="-122"/>
                <a:ea typeface="宋体" pitchFamily="2" charset="-122"/>
              </a:rPr>
              <a:t>                                                  </a:t>
            </a:r>
            <a:r>
              <a:rPr lang="zh-CN" altLang="en-US" sz="16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6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</a:t>
            </a:r>
            <a:r>
              <a:rPr lang="zh-CN" altLang="en-US" sz="16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</a:t>
            </a:r>
            <a:r>
              <a:rPr lang="en-US" altLang="zh-CN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、程颐的话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中心论点（</a:t>
            </a:r>
            <a:r>
              <a:rPr lang="en-US" altLang="zh-CN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1-2</a:t>
            </a: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）：治学必须有怀疑精神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</a:t>
            </a:r>
            <a:r>
              <a:rPr lang="en-US" altLang="zh-CN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、张载的话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9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怀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与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问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9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分论点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（</a:t>
            </a:r>
            <a:r>
              <a:rPr lang="en-US" altLang="zh-CN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－</a:t>
            </a:r>
            <a:r>
              <a:rPr lang="en-US" altLang="zh-CN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9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9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900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900" smtClean="0">
              <a:solidFill>
                <a:srgbClr val="66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900" smtClean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9460" name="AutoShape 4"/>
          <p:cNvSpPr>
            <a:spLocks/>
          </p:cNvSpPr>
          <p:nvPr/>
        </p:nvSpPr>
        <p:spPr bwMode="auto">
          <a:xfrm>
            <a:off x="611188" y="1484313"/>
            <a:ext cx="252412" cy="3240087"/>
          </a:xfrm>
          <a:prstGeom prst="leftBrace">
            <a:avLst>
              <a:gd name="adj1" fmla="val 106971"/>
              <a:gd name="adj2" fmla="val 50000"/>
            </a:avLst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1" name="AutoShape 5"/>
          <p:cNvSpPr>
            <a:spLocks/>
          </p:cNvSpPr>
          <p:nvPr/>
        </p:nvSpPr>
        <p:spPr bwMode="auto">
          <a:xfrm>
            <a:off x="1547813" y="3141663"/>
            <a:ext cx="215900" cy="2519362"/>
          </a:xfrm>
          <a:prstGeom prst="leftBrace">
            <a:avLst>
              <a:gd name="adj1" fmla="val 97243"/>
              <a:gd name="adj2" fmla="val 50000"/>
            </a:avLst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>
            <a:off x="5040313" y="1268413"/>
            <a:ext cx="539750" cy="576262"/>
          </a:xfrm>
          <a:prstGeom prst="leftBrace">
            <a:avLst>
              <a:gd name="adj1" fmla="val 8897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25425"/>
            <a:ext cx="4351338" cy="7286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中心总结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1016000"/>
            <a:ext cx="9144000" cy="55451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en-US" sz="1800" smtClean="0">
                <a:latin typeface="宋体" pitchFamily="2" charset="-122"/>
                <a:ea typeface="宋体" pitchFamily="2" charset="-122"/>
              </a:rPr>
              <a:t>                                                 </a:t>
            </a:r>
            <a:r>
              <a:rPr lang="zh-CN" altLang="en-US" sz="18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</a:t>
            </a:r>
            <a:r>
              <a:rPr lang="en-US" altLang="zh-CN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、程颐的话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中心论点（</a:t>
            </a:r>
            <a:r>
              <a:rPr lang="en-US" altLang="zh-CN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1-2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）：治学必须有怀疑精神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</a:t>
            </a:r>
            <a:r>
              <a:rPr lang="en-US" altLang="zh-CN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、张载的话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8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latin typeface="宋体" pitchFamily="2" charset="-122"/>
                <a:ea typeface="宋体" pitchFamily="2" charset="-122"/>
              </a:rPr>
              <a:t>                           </a:t>
            </a:r>
            <a:endParaRPr lang="zh-CN" altLang="en-US" sz="1800" b="1" smtClean="0">
              <a:solidFill>
                <a:srgbClr val="FFCCFF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latin typeface="宋体" pitchFamily="2" charset="-122"/>
                <a:ea typeface="宋体" pitchFamily="2" charset="-122"/>
              </a:rPr>
              <a:t>              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怀           </a:t>
            </a:r>
            <a:r>
              <a:rPr lang="en-US" altLang="zh-CN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 怀疑是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疑               从消极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与               方面辨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学               伪主要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问               步骤。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分论点  </a:t>
            </a:r>
            <a:r>
              <a:rPr lang="en-US" altLang="zh-CN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、怀疑是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（</a:t>
            </a:r>
            <a:r>
              <a:rPr lang="en-US" altLang="zh-CN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－</a:t>
            </a:r>
            <a:r>
              <a:rPr lang="en-US" altLang="zh-CN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    从积极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方面建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设新学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说，启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迪新发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8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明的基本条件。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800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0484" name="AutoShape 4"/>
          <p:cNvSpPr>
            <a:spLocks/>
          </p:cNvSpPr>
          <p:nvPr/>
        </p:nvSpPr>
        <p:spPr bwMode="auto">
          <a:xfrm>
            <a:off x="611188" y="1484313"/>
            <a:ext cx="252412" cy="3240087"/>
          </a:xfrm>
          <a:prstGeom prst="leftBrace">
            <a:avLst>
              <a:gd name="adj1" fmla="val 106971"/>
              <a:gd name="adj2" fmla="val 50000"/>
            </a:avLst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5" name="AutoShape 5"/>
          <p:cNvSpPr>
            <a:spLocks/>
          </p:cNvSpPr>
          <p:nvPr/>
        </p:nvSpPr>
        <p:spPr bwMode="auto">
          <a:xfrm>
            <a:off x="1547813" y="3141663"/>
            <a:ext cx="215900" cy="2519362"/>
          </a:xfrm>
          <a:prstGeom prst="leftBrace">
            <a:avLst>
              <a:gd name="adj1" fmla="val 97243"/>
              <a:gd name="adj2" fmla="val 50000"/>
            </a:avLst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486" name="AutoShape 6"/>
          <p:cNvSpPr>
            <a:spLocks/>
          </p:cNvSpPr>
          <p:nvPr/>
        </p:nvSpPr>
        <p:spPr bwMode="auto">
          <a:xfrm>
            <a:off x="5040313" y="1268413"/>
            <a:ext cx="539750" cy="576262"/>
          </a:xfrm>
          <a:prstGeom prst="leftBrace">
            <a:avLst>
              <a:gd name="adj1" fmla="val 8897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96863"/>
            <a:ext cx="4351337" cy="72866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中心总结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0" y="836613"/>
            <a:ext cx="9144000" cy="5724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       </a:t>
            </a:r>
            <a:r>
              <a:rPr lang="zh-CN" altLang="en-US" sz="1400" b="1" smtClean="0">
                <a:latin typeface="宋体" pitchFamily="2" charset="-122"/>
                <a:ea typeface="宋体" pitchFamily="2" charset="-122"/>
              </a:rPr>
              <a:t>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b="1" smtClean="0">
                <a:latin typeface="宋体" pitchFamily="2" charset="-122"/>
                <a:ea typeface="宋体" pitchFamily="2" charset="-122"/>
              </a:rPr>
              <a:t>      </a:t>
            </a:r>
            <a:r>
              <a:rPr lang="zh-CN" altLang="en-US" sz="14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、程颐的话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中心论点（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1-2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）：治学必须有怀疑精神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5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、张载的话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、对于传说的话，应当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经过一番思考，不应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怀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 怀疑是     当随随便便就信了。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疑               从消极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与               方面辨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学               伪主要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、不论对于哪一本书，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问               步骤。      哪一种学问，都要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经过自己的怀疑，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分论点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、怀疑是       辨别是非。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（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－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    从积极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方面建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设新学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说，启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迪新发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明的基本条件。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1508" name="AutoShape 4"/>
          <p:cNvSpPr>
            <a:spLocks/>
          </p:cNvSpPr>
          <p:nvPr/>
        </p:nvSpPr>
        <p:spPr bwMode="auto">
          <a:xfrm>
            <a:off x="611188" y="1484313"/>
            <a:ext cx="252412" cy="3240087"/>
          </a:xfrm>
          <a:prstGeom prst="leftBrace">
            <a:avLst>
              <a:gd name="adj1" fmla="val 106971"/>
              <a:gd name="adj2" fmla="val 50000"/>
            </a:avLst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09" name="AutoShape 5"/>
          <p:cNvSpPr>
            <a:spLocks/>
          </p:cNvSpPr>
          <p:nvPr/>
        </p:nvSpPr>
        <p:spPr bwMode="auto">
          <a:xfrm>
            <a:off x="1547813" y="3141663"/>
            <a:ext cx="215900" cy="2519362"/>
          </a:xfrm>
          <a:prstGeom prst="leftBrace">
            <a:avLst>
              <a:gd name="adj1" fmla="val 97243"/>
              <a:gd name="adj2" fmla="val 50000"/>
            </a:avLst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510" name="AutoShape 6"/>
          <p:cNvSpPr>
            <a:spLocks/>
          </p:cNvSpPr>
          <p:nvPr/>
        </p:nvSpPr>
        <p:spPr bwMode="auto">
          <a:xfrm>
            <a:off x="2878138" y="2276475"/>
            <a:ext cx="73025" cy="1439863"/>
          </a:xfrm>
          <a:prstGeom prst="leftBrace">
            <a:avLst>
              <a:gd name="adj1" fmla="val 164312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>
              <a:solidFill>
                <a:srgbClr val="3333CC"/>
              </a:solidFill>
            </a:endParaRPr>
          </a:p>
        </p:txBody>
      </p:sp>
      <p:sp>
        <p:nvSpPr>
          <p:cNvPr id="21511" name="AutoShape 7"/>
          <p:cNvSpPr>
            <a:spLocks/>
          </p:cNvSpPr>
          <p:nvPr/>
        </p:nvSpPr>
        <p:spPr bwMode="auto">
          <a:xfrm>
            <a:off x="5040313" y="1268413"/>
            <a:ext cx="539750" cy="576262"/>
          </a:xfrm>
          <a:prstGeom prst="leftBrace">
            <a:avLst>
              <a:gd name="adj1" fmla="val 8897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225425"/>
            <a:ext cx="4351337" cy="7286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中心总结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981075"/>
            <a:ext cx="9144000" cy="5580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           </a:t>
            </a:r>
            <a:r>
              <a:rPr lang="zh-CN" altLang="en-US" sz="14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</a:t>
            </a:r>
            <a:r>
              <a:rPr lang="zh-CN" altLang="en-US" sz="14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、程颐的话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中心论点（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1-2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）：治学必须有怀疑精神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5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、张载的话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、对于传说的话，应当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 国难危急时的口头消息）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经过一番思考，不应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、三皇五帝）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怀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 怀疑是     当随随便便就信了。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、腐草为萤）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疑               从消极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与               方面辨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学               伪主要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、不论对于哪一本书，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问               步骤。      哪一种学问，都要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经过自己的怀疑，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分论点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、怀疑是       辨别是非。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（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－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    从积极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方面建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设新学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说，启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迪新发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明的基本条件。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2532" name="AutoShape 4"/>
          <p:cNvSpPr>
            <a:spLocks/>
          </p:cNvSpPr>
          <p:nvPr/>
        </p:nvSpPr>
        <p:spPr bwMode="auto">
          <a:xfrm>
            <a:off x="611188" y="1484313"/>
            <a:ext cx="252412" cy="3240087"/>
          </a:xfrm>
          <a:prstGeom prst="leftBrace">
            <a:avLst>
              <a:gd name="adj1" fmla="val 106971"/>
              <a:gd name="adj2" fmla="val 50000"/>
            </a:avLst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3" name="AutoShape 5"/>
          <p:cNvSpPr>
            <a:spLocks/>
          </p:cNvSpPr>
          <p:nvPr/>
        </p:nvSpPr>
        <p:spPr bwMode="auto">
          <a:xfrm>
            <a:off x="1547813" y="3141663"/>
            <a:ext cx="215900" cy="2519362"/>
          </a:xfrm>
          <a:prstGeom prst="leftBrace">
            <a:avLst>
              <a:gd name="adj1" fmla="val 97243"/>
              <a:gd name="adj2" fmla="val 50000"/>
            </a:avLst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4" name="AutoShape 6"/>
          <p:cNvSpPr>
            <a:spLocks/>
          </p:cNvSpPr>
          <p:nvPr/>
        </p:nvSpPr>
        <p:spPr bwMode="auto">
          <a:xfrm>
            <a:off x="2878138" y="2276475"/>
            <a:ext cx="73025" cy="1439863"/>
          </a:xfrm>
          <a:prstGeom prst="leftBrace">
            <a:avLst>
              <a:gd name="adj1" fmla="val 164312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AutoShape 7"/>
          <p:cNvSpPr>
            <a:spLocks/>
          </p:cNvSpPr>
          <p:nvPr/>
        </p:nvSpPr>
        <p:spPr bwMode="auto">
          <a:xfrm>
            <a:off x="5040313" y="1268413"/>
            <a:ext cx="539750" cy="576262"/>
          </a:xfrm>
          <a:prstGeom prst="leftBrace">
            <a:avLst>
              <a:gd name="adj1" fmla="val 8897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6" name="AutoShape 8"/>
          <p:cNvSpPr>
            <a:spLocks/>
          </p:cNvSpPr>
          <p:nvPr/>
        </p:nvSpPr>
        <p:spPr bwMode="auto">
          <a:xfrm>
            <a:off x="5256213" y="2276475"/>
            <a:ext cx="395287" cy="612775"/>
          </a:xfrm>
          <a:prstGeom prst="leftBrace">
            <a:avLst>
              <a:gd name="adj1" fmla="val 12918"/>
              <a:gd name="adj2" fmla="val 50000"/>
            </a:avLst>
          </a:prstGeom>
          <a:noFill/>
          <a:ln w="9525">
            <a:solidFill>
              <a:srgbClr val="FF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87338" y="333375"/>
            <a:ext cx="4351337" cy="7286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中心总结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9144000" cy="56530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smtClean="0"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140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、程颐的话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中心论点（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1-2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）：治学必须有怀疑精神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5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、张载的话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、对于传说的话，应当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 国难危急时的口头消息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经过一番思考，不应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、三皇五帝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怀      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 怀疑是     当随随便便就信了。  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、腐草为萤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疑               从消极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与               方面辨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学               伪主要 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、不论对于哪一本书，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问               步骤。      哪一种学问，都要            “尽信书不如无书”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经过自己的怀疑，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分论点  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、怀疑是       辨别是非。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（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－</a:t>
            </a:r>
            <a:r>
              <a:rPr lang="en-US" altLang="zh-CN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    从积极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方面建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设新学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说，启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迪新发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明的基本条件。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3556" name="AutoShape 4"/>
          <p:cNvSpPr>
            <a:spLocks/>
          </p:cNvSpPr>
          <p:nvPr/>
        </p:nvSpPr>
        <p:spPr bwMode="auto">
          <a:xfrm>
            <a:off x="611188" y="1484313"/>
            <a:ext cx="252412" cy="3240087"/>
          </a:xfrm>
          <a:prstGeom prst="leftBrace">
            <a:avLst>
              <a:gd name="adj1" fmla="val 106971"/>
              <a:gd name="adj2" fmla="val 50000"/>
            </a:avLst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7" name="AutoShape 5"/>
          <p:cNvSpPr>
            <a:spLocks/>
          </p:cNvSpPr>
          <p:nvPr/>
        </p:nvSpPr>
        <p:spPr bwMode="auto">
          <a:xfrm>
            <a:off x="1547813" y="3141663"/>
            <a:ext cx="215900" cy="2519362"/>
          </a:xfrm>
          <a:prstGeom prst="leftBrace">
            <a:avLst>
              <a:gd name="adj1" fmla="val 97243"/>
              <a:gd name="adj2" fmla="val 50000"/>
            </a:avLst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8" name="AutoShape 6"/>
          <p:cNvSpPr>
            <a:spLocks/>
          </p:cNvSpPr>
          <p:nvPr/>
        </p:nvSpPr>
        <p:spPr bwMode="auto">
          <a:xfrm>
            <a:off x="2878138" y="2276475"/>
            <a:ext cx="73025" cy="1439863"/>
          </a:xfrm>
          <a:prstGeom prst="leftBrace">
            <a:avLst>
              <a:gd name="adj1" fmla="val 164312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59" name="AutoShape 7"/>
          <p:cNvSpPr>
            <a:spLocks/>
          </p:cNvSpPr>
          <p:nvPr/>
        </p:nvSpPr>
        <p:spPr bwMode="auto">
          <a:xfrm>
            <a:off x="5040313" y="1268413"/>
            <a:ext cx="539750" cy="576262"/>
          </a:xfrm>
          <a:prstGeom prst="leftBrace">
            <a:avLst>
              <a:gd name="adj1" fmla="val 8897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0" name="AutoShape 8"/>
          <p:cNvSpPr>
            <a:spLocks/>
          </p:cNvSpPr>
          <p:nvPr/>
        </p:nvSpPr>
        <p:spPr bwMode="auto">
          <a:xfrm>
            <a:off x="5256213" y="2276475"/>
            <a:ext cx="395287" cy="612775"/>
          </a:xfrm>
          <a:prstGeom prst="leftBrace">
            <a:avLst>
              <a:gd name="adj1" fmla="val 12918"/>
              <a:gd name="adj2" fmla="val 50000"/>
            </a:avLst>
          </a:prstGeom>
          <a:noFill/>
          <a:ln w="9525">
            <a:solidFill>
              <a:srgbClr val="FF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561" name="AutoShape 9"/>
          <p:cNvSpPr>
            <a:spLocks/>
          </p:cNvSpPr>
          <p:nvPr/>
        </p:nvSpPr>
        <p:spPr bwMode="auto">
          <a:xfrm>
            <a:off x="5256213" y="3573463"/>
            <a:ext cx="252412" cy="935037"/>
          </a:xfrm>
          <a:prstGeom prst="leftBrace">
            <a:avLst>
              <a:gd name="adj1" fmla="val 30870"/>
              <a:gd name="adj2" fmla="val 50000"/>
            </a:avLst>
          </a:prstGeom>
          <a:noFill/>
          <a:ln w="9525">
            <a:solidFill>
              <a:srgbClr val="FF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68300"/>
            <a:ext cx="4351338" cy="7286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zh-CN" altLang="en-US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中心总结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9144000" cy="56530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dirty="0" smtClean="0">
                <a:latin typeface="宋体" pitchFamily="2" charset="-122"/>
                <a:ea typeface="宋体" pitchFamily="2" charset="-122"/>
              </a:rPr>
              <a:t>           </a:t>
            </a:r>
            <a:r>
              <a:rPr lang="zh-CN" altLang="en-US" sz="1400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400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 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、程颐的话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中心论点（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1-2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）：治学必须有怀疑精神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5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                         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、张载的话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dirty="0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、对于传说的话，应当  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、国难危急时的口头消息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经过一番思考，不应  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、三皇五帝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怀        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 怀疑是     当随随便便就信了。  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、腐草为萤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疑               从消极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与               方面辨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学               伪主要 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、不论对于哪一本书，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问               步骤。      哪一种学问，都要     “尽信书不如无书”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             经过自己的怀疑，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分论点  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、怀疑是       辨别是非。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（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－</a:t>
            </a:r>
            <a:r>
              <a:rPr lang="en-US" altLang="zh-CN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6</a:t>
            </a: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）    从积极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方面建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设新学         戴震治学善疑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说，启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迪新发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17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            明的基本条件。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zh-CN" altLang="en-US" sz="1700" b="1" dirty="0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4580" name="AutoShape 4"/>
          <p:cNvSpPr>
            <a:spLocks/>
          </p:cNvSpPr>
          <p:nvPr/>
        </p:nvSpPr>
        <p:spPr bwMode="auto">
          <a:xfrm>
            <a:off x="611188" y="1484313"/>
            <a:ext cx="252412" cy="3240087"/>
          </a:xfrm>
          <a:prstGeom prst="leftBrace">
            <a:avLst>
              <a:gd name="adj1" fmla="val 106971"/>
              <a:gd name="adj2" fmla="val 50000"/>
            </a:avLst>
          </a:prstGeom>
          <a:noFill/>
          <a:ln w="9525">
            <a:solidFill>
              <a:srgbClr val="00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1" name="AutoShape 5"/>
          <p:cNvSpPr>
            <a:spLocks/>
          </p:cNvSpPr>
          <p:nvPr/>
        </p:nvSpPr>
        <p:spPr bwMode="auto">
          <a:xfrm>
            <a:off x="1547813" y="3141663"/>
            <a:ext cx="215900" cy="2519362"/>
          </a:xfrm>
          <a:prstGeom prst="leftBrace">
            <a:avLst>
              <a:gd name="adj1" fmla="val 97243"/>
              <a:gd name="adj2" fmla="val 50000"/>
            </a:avLst>
          </a:prstGeom>
          <a:noFill/>
          <a:ln w="952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2" name="AutoShape 6"/>
          <p:cNvSpPr>
            <a:spLocks/>
          </p:cNvSpPr>
          <p:nvPr/>
        </p:nvSpPr>
        <p:spPr bwMode="auto">
          <a:xfrm>
            <a:off x="2878138" y="2276475"/>
            <a:ext cx="73025" cy="1439863"/>
          </a:xfrm>
          <a:prstGeom prst="leftBrace">
            <a:avLst>
              <a:gd name="adj1" fmla="val 164312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3" name="AutoShape 7"/>
          <p:cNvSpPr>
            <a:spLocks/>
          </p:cNvSpPr>
          <p:nvPr/>
        </p:nvSpPr>
        <p:spPr bwMode="auto">
          <a:xfrm>
            <a:off x="5040313" y="1268413"/>
            <a:ext cx="539750" cy="576262"/>
          </a:xfrm>
          <a:prstGeom prst="leftBrace">
            <a:avLst>
              <a:gd name="adj1" fmla="val 8897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4" name="AutoShape 8"/>
          <p:cNvSpPr>
            <a:spLocks/>
          </p:cNvSpPr>
          <p:nvPr/>
        </p:nvSpPr>
        <p:spPr bwMode="auto">
          <a:xfrm>
            <a:off x="5256213" y="2276475"/>
            <a:ext cx="395287" cy="612775"/>
          </a:xfrm>
          <a:prstGeom prst="leftBrace">
            <a:avLst>
              <a:gd name="adj1" fmla="val 12918"/>
              <a:gd name="adj2" fmla="val 50000"/>
            </a:avLst>
          </a:prstGeom>
          <a:noFill/>
          <a:ln w="9525">
            <a:solidFill>
              <a:srgbClr val="FF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5" name="AutoShape 9"/>
          <p:cNvSpPr>
            <a:spLocks/>
          </p:cNvSpPr>
          <p:nvPr/>
        </p:nvSpPr>
        <p:spPr bwMode="auto">
          <a:xfrm>
            <a:off x="5256213" y="3573463"/>
            <a:ext cx="252412" cy="935037"/>
          </a:xfrm>
          <a:prstGeom prst="leftBrace">
            <a:avLst>
              <a:gd name="adj1" fmla="val 30870"/>
              <a:gd name="adj2" fmla="val 50000"/>
            </a:avLst>
          </a:prstGeom>
          <a:noFill/>
          <a:ln w="9525">
            <a:solidFill>
              <a:srgbClr val="FF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586" name="AutoShape 10"/>
          <p:cNvSpPr>
            <a:spLocks/>
          </p:cNvSpPr>
          <p:nvPr/>
        </p:nvSpPr>
        <p:spPr bwMode="auto">
          <a:xfrm>
            <a:off x="3059113" y="4689475"/>
            <a:ext cx="612775" cy="1008063"/>
          </a:xfrm>
          <a:prstGeom prst="leftBrace">
            <a:avLst>
              <a:gd name="adj1" fmla="val 13709"/>
              <a:gd name="adj2" fmla="val 50000"/>
            </a:avLst>
          </a:prstGeom>
          <a:noFill/>
          <a:ln w="9525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idx="1"/>
          </p:nvPr>
        </p:nvSpPr>
        <p:spPr>
          <a:xfrm>
            <a:off x="215516" y="620688"/>
            <a:ext cx="8540750" cy="5334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 eaLnBrk="1" hangingPunct="1">
              <a:lnSpc>
                <a:spcPct val="80000"/>
              </a:lnSpc>
            </a:pPr>
            <a:r>
              <a:rPr lang="en-US" altLang="zh-CN" sz="2800" dirty="0" smtClean="0"/>
              <a:t>   </a:t>
            </a:r>
            <a:r>
              <a:rPr lang="en-US" altLang="zh-CN" sz="2800" dirty="0" smtClean="0">
                <a:solidFill>
                  <a:schemeClr val="bg1"/>
                </a:solidFill>
              </a:rPr>
              <a:t>  </a:t>
            </a:r>
            <a:r>
              <a:rPr lang="en-US" altLang="zh-CN" sz="2800" dirty="0" smtClean="0">
                <a:solidFill>
                  <a:srgbClr val="3333CC"/>
                </a:solidFill>
              </a:rPr>
              <a:t> </a:t>
            </a:r>
            <a:r>
              <a:rPr lang="zh-CN" altLang="en-US" sz="2800" dirty="0" smtClean="0">
                <a:solidFill>
                  <a:srgbClr val="3333CC"/>
                </a:solidFill>
              </a:rPr>
              <a:t>古人云：“学贵有疑”、“小疑则小进，大疑则大进”。我国当代有一位著名的史学家叫顾颉刚，他幼年读的书多，知识面广，并且读书时就不肯盲从前人之说，敢于提出疑问。因此特别喜欢考证。有一次，他看见一个饭碗，上面画着许多小孩，有的放纸鸢，有的舞龙灯，有的点爆竹，题为</a:t>
            </a:r>
            <a:r>
              <a:rPr lang="en-US" altLang="zh-CN" sz="2800" dirty="0" smtClean="0">
                <a:solidFill>
                  <a:srgbClr val="3333CC"/>
                </a:solidFill>
              </a:rPr>
              <a:t>《</a:t>
            </a:r>
            <a:r>
              <a:rPr lang="zh-CN" altLang="en-US" sz="2800" dirty="0" smtClean="0">
                <a:solidFill>
                  <a:srgbClr val="3333CC"/>
                </a:solidFill>
              </a:rPr>
              <a:t>百子图</a:t>
            </a:r>
            <a:r>
              <a:rPr lang="en-US" altLang="zh-CN" sz="2800" dirty="0" smtClean="0">
                <a:solidFill>
                  <a:srgbClr val="3333CC"/>
                </a:solidFill>
              </a:rPr>
              <a:t>》</a:t>
            </a:r>
            <a:r>
              <a:rPr lang="zh-CN" altLang="en-US" sz="2800" dirty="0" smtClean="0">
                <a:solidFill>
                  <a:srgbClr val="3333CC"/>
                </a:solidFill>
              </a:rPr>
              <a:t>。他知道文王有</a:t>
            </a:r>
            <a:r>
              <a:rPr lang="en-US" altLang="zh-CN" sz="2800" dirty="0" smtClean="0">
                <a:solidFill>
                  <a:srgbClr val="3333CC"/>
                </a:solidFill>
              </a:rPr>
              <a:t>100</a:t>
            </a:r>
            <a:r>
              <a:rPr lang="zh-CN" altLang="en-US" sz="2800" dirty="0" smtClean="0">
                <a:solidFill>
                  <a:srgbClr val="3333CC"/>
                </a:solidFill>
              </a:rPr>
              <a:t>个儿子，以为这一幅图画的是文王的家庭，就想考证一下文王的儿子。他从常见的书中只得到武王、周公等几个人。他很奇怪，为什么这样一个名人儿子竟如此难考证。后来才知道文王百子说是从</a:t>
            </a:r>
            <a:r>
              <a:rPr lang="en-US" altLang="zh-CN" sz="2800" dirty="0" smtClean="0">
                <a:solidFill>
                  <a:srgbClr val="3333CC"/>
                </a:solidFill>
              </a:rPr>
              <a:t>《</a:t>
            </a:r>
            <a:r>
              <a:rPr lang="zh-CN" altLang="en-US" sz="2800" dirty="0" smtClean="0">
                <a:solidFill>
                  <a:srgbClr val="3333CC"/>
                </a:solidFill>
              </a:rPr>
              <a:t>诗经</a:t>
            </a:r>
            <a:r>
              <a:rPr lang="en-US" altLang="zh-CN" sz="2800" dirty="0" smtClean="0">
                <a:solidFill>
                  <a:srgbClr val="3333CC"/>
                </a:solidFill>
              </a:rPr>
              <a:t>》</a:t>
            </a:r>
            <a:r>
              <a:rPr lang="zh-CN" altLang="en-US" sz="2800" dirty="0" smtClean="0">
                <a:solidFill>
                  <a:srgbClr val="3333CC"/>
                </a:solidFill>
              </a:rPr>
              <a:t>中来，只是一种谀颂之词，并非实事。这就是做学问。我们在学习中要心存疑问，勇于提问，不耻下问，随时反问，善于提问，只有这样才能提高自己的学识水平。 </a:t>
            </a:r>
          </a:p>
          <a:p>
            <a:pPr lvl="1" eaLnBrk="1" hangingPunct="1">
              <a:lnSpc>
                <a:spcPct val="80000"/>
              </a:lnSpc>
            </a:pPr>
            <a:r>
              <a:rPr lang="zh-CN" altLang="en-US" sz="2800" dirty="0" smtClean="0">
                <a:solidFill>
                  <a:srgbClr val="3333CC"/>
                </a:solidFill>
              </a:rPr>
              <a:t>      今天，我们就来学习顾先生的一篇议论文</a:t>
            </a:r>
            <a:r>
              <a:rPr lang="en-US" altLang="zh-CN" sz="2800" dirty="0" smtClean="0">
                <a:solidFill>
                  <a:srgbClr val="3333CC"/>
                </a:solidFill>
              </a:rPr>
              <a:t>——《</a:t>
            </a:r>
            <a:r>
              <a:rPr lang="zh-CN" altLang="en-US" sz="2800" dirty="0" smtClean="0">
                <a:solidFill>
                  <a:srgbClr val="3333CC"/>
                </a:solidFill>
              </a:rPr>
              <a:t>怀疑与学问</a:t>
            </a:r>
            <a:r>
              <a:rPr lang="en-US" altLang="zh-CN" sz="2800" dirty="0" smtClean="0">
                <a:solidFill>
                  <a:srgbClr val="3333CC"/>
                </a:solidFill>
              </a:rPr>
              <a:t>》</a:t>
            </a:r>
            <a:r>
              <a:rPr lang="zh-CN" altLang="en-US" sz="2800" dirty="0" smtClean="0">
                <a:solidFill>
                  <a:srgbClr val="3333CC"/>
                </a:solidFill>
              </a:rPr>
              <a:t>。 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9552" y="80963"/>
            <a:ext cx="2317750" cy="70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>
              <a:defRPr sz="26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>
                <a:solidFill>
                  <a:schemeClr val="bg1"/>
                </a:solidFill>
                <a:latin typeface="Times New Roman" pitchFamily="18" charset="0"/>
              </a:rPr>
              <a:t>导入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归纳中心 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905000"/>
            <a:ext cx="8540750" cy="404428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660066"/>
                </a:solidFill>
              </a:rPr>
              <a:t>议</a:t>
            </a:r>
            <a:r>
              <a:rPr lang="zh-CN" altLang="en-US" dirty="0" smtClean="0">
                <a:solidFill>
                  <a:srgbClr val="660066"/>
                </a:solidFill>
              </a:rPr>
              <a:t>论文在提出论点后，往往用道理和事例相结合的方式展开论证，这样才有说服力</a:t>
            </a:r>
            <a:r>
              <a:rPr lang="zh-CN" altLang="en-US" dirty="0" smtClean="0">
                <a:solidFill>
                  <a:srgbClr val="660066"/>
                </a:solidFill>
              </a:rPr>
              <a:t>。</a:t>
            </a:r>
            <a:endParaRPr lang="en-US" altLang="zh-CN" dirty="0" smtClean="0">
              <a:solidFill>
                <a:srgbClr val="660066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rgbClr val="660066"/>
                </a:solidFill>
              </a:rPr>
              <a:t>本</a:t>
            </a:r>
            <a:r>
              <a:rPr lang="zh-CN" altLang="en-US" dirty="0" smtClean="0">
                <a:solidFill>
                  <a:srgbClr val="660066"/>
                </a:solidFill>
              </a:rPr>
              <a:t>文论述了学者先要会疑，学则须疑的观点，强调了怀疑精神在治学过程中的重要作用，并提倡学者应有怀疑精神，不要随便盲从或迷信。本文围绕着中心论点，分设了两个分论点，分层次地进行论述，条理清楚，中心明确。这种论证结构和方法值得同学们学习</a:t>
            </a:r>
            <a:r>
              <a:rPr lang="zh-CN" altLang="en-US" dirty="0" smtClean="0">
                <a:solidFill>
                  <a:srgbClr val="660066"/>
                </a:solidFill>
              </a:rPr>
              <a:t>。 </a:t>
            </a:r>
            <a:endParaRPr lang="zh-CN" altLang="en-US" dirty="0" smtClean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764704"/>
            <a:ext cx="7885113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660066"/>
                </a:solidFill>
              </a:rPr>
              <a:t>没有怀疑就没有新知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456892"/>
            <a:ext cx="8447856" cy="285195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3600" dirty="0" smtClean="0">
                <a:solidFill>
                  <a:srgbClr val="3333CC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3600" dirty="0" smtClean="0">
                <a:solidFill>
                  <a:srgbClr val="3333CC"/>
                </a:solidFill>
              </a:rPr>
              <a:t>读书贵有疑</a:t>
            </a:r>
            <a:r>
              <a:rPr lang="zh-CN" altLang="en-US" sz="3600" dirty="0" smtClean="0">
                <a:solidFill>
                  <a:srgbClr val="3333CC"/>
                </a:solidFill>
                <a:latin typeface="Arial" panose="020B0604020202020204" pitchFamily="34" charset="0"/>
              </a:rPr>
              <a:t>”</a:t>
            </a:r>
            <a:r>
              <a:rPr lang="zh-CN" altLang="en-US" sz="3600" dirty="0" smtClean="0">
                <a:solidFill>
                  <a:srgbClr val="3333CC"/>
                </a:solidFill>
              </a:rPr>
              <a:t>。著名科学家李四光也说：</a:t>
            </a:r>
            <a:r>
              <a:rPr lang="zh-CN" altLang="en-US" sz="3600" dirty="0" smtClean="0">
                <a:solidFill>
                  <a:srgbClr val="3333CC"/>
                </a:solidFill>
                <a:latin typeface="Arial" panose="020B0604020202020204" pitchFamily="34" charset="0"/>
              </a:rPr>
              <a:t>“</a:t>
            </a:r>
            <a:r>
              <a:rPr lang="zh-CN" altLang="en-US" sz="3600" dirty="0" smtClean="0">
                <a:solidFill>
                  <a:srgbClr val="3333CC"/>
                </a:solidFill>
              </a:rPr>
              <a:t>不怀疑不能见真理。</a:t>
            </a:r>
            <a:r>
              <a:rPr lang="zh-CN" altLang="en-US" sz="3600" dirty="0" smtClean="0">
                <a:solidFill>
                  <a:srgbClr val="3333CC"/>
                </a:solidFill>
                <a:latin typeface="Arial" panose="020B0604020202020204" pitchFamily="34" charset="0"/>
              </a:rPr>
              <a:t>”</a:t>
            </a:r>
            <a:r>
              <a:rPr lang="zh-CN" altLang="en-US" sz="3600" dirty="0" smtClean="0">
                <a:solidFill>
                  <a:srgbClr val="3333CC"/>
                </a:solidFill>
              </a:rPr>
              <a:t>在学习上、在生活中，你一定有过因怀疑而获得新知的经历。请选一则有意义的事例，写一段话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96900" y="288925"/>
            <a:ext cx="19228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3333CC"/>
                </a:solidFill>
              </a:rPr>
              <a:t>想一想</a:t>
            </a:r>
          </a:p>
        </p:txBody>
      </p:sp>
    </p:spTree>
  </p:cSld>
  <p:clrMapOvr>
    <a:masterClrMapping/>
  </p:clrMapOvr>
  <p:transition spd="slow">
    <p:pull dir="r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/>
          </p:cNvSpPr>
          <p:nvPr/>
        </p:nvSpPr>
        <p:spPr bwMode="auto">
          <a:xfrm>
            <a:off x="2808288" y="2457450"/>
            <a:ext cx="4248150" cy="20161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谢谢观看</a:t>
            </a:r>
          </a:p>
        </p:txBody>
      </p:sp>
    </p:spTree>
  </p:cSld>
  <p:clrMapOvr>
    <a:masterClrMapping/>
  </p:clrMapOvr>
  <p:transition spd="slow">
    <p:pull dir="r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50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71663" y="368300"/>
            <a:ext cx="6096000" cy="1143000"/>
          </a:xfrm>
        </p:spPr>
        <p:txBody>
          <a:bodyPr/>
          <a:lstStyle/>
          <a:p>
            <a:pPr algn="ctr" eaLnBrk="1" hangingPunct="1"/>
            <a:r>
              <a:rPr lang="zh-CN" altLang="en-US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怀疑与学问</a:t>
            </a:r>
            <a:br>
              <a:rPr lang="zh-CN" altLang="en-US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</a:br>
            <a:r>
              <a:rPr lang="zh-CN" altLang="en-US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         </a:t>
            </a:r>
            <a:r>
              <a:rPr lang="en-US" altLang="zh-CN" sz="2400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/</a:t>
            </a:r>
            <a:r>
              <a:rPr lang="zh-CN" altLang="en-US" sz="320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顾颉刚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5516" y="872716"/>
            <a:ext cx="5341937" cy="4862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p"/>
            </a:pP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作者简介：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0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      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顾颉刚</a:t>
            </a:r>
            <a:r>
              <a:rPr lang="en-US" altLang="zh-CN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&lt;1893-1980&gt;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，历史学家，江苏苏州人。毕业于北京大学哲学系。长期从事教育工作和历史研究。他在研究工作中，善于怀疑与辨伪，有不少创见。编有</a:t>
            </a:r>
            <a:r>
              <a:rPr lang="en-US" altLang="zh-CN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古史辨</a:t>
            </a:r>
            <a:r>
              <a:rPr lang="en-US" altLang="zh-CN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、著有</a:t>
            </a:r>
            <a:r>
              <a:rPr lang="en-US" altLang="zh-CN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汉代学术史略</a:t>
            </a:r>
            <a:r>
              <a:rPr lang="en-US" altLang="zh-CN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史林杂识初编</a:t>
            </a:r>
            <a:r>
              <a:rPr lang="en-US" altLang="zh-CN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等</a:t>
            </a:r>
            <a:r>
              <a:rPr lang="zh-CN" altLang="en-US" sz="3200" b="1" dirty="0" smtClean="0">
                <a:solidFill>
                  <a:srgbClr val="3333CC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3200" b="1" dirty="0" smtClean="0">
              <a:solidFill>
                <a:srgbClr val="3333CC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8196" name="Picture 4" descr="顾颉刚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944724"/>
            <a:ext cx="3313112" cy="4395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423344" y="2336529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271" y="260648"/>
            <a:ext cx="4687888" cy="1143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zh-CN" altLang="en-US" sz="3600" dirty="0" smtClean="0">
                <a:solidFill>
                  <a:srgbClr val="FF0000"/>
                </a:solidFill>
              </a:rPr>
              <a:t>阅读课文，回答问题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808820"/>
            <a:ext cx="8472488" cy="392443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b="1" dirty="0" smtClean="0">
                <a:solidFill>
                  <a:schemeClr val="accent2"/>
                </a:solidFill>
              </a:rPr>
              <a:t>1</a:t>
            </a:r>
            <a:r>
              <a:rPr lang="zh-CN" altLang="en-US" b="1" dirty="0" smtClean="0">
                <a:solidFill>
                  <a:schemeClr val="accent2"/>
                </a:solidFill>
              </a:rPr>
              <a:t>、本文的中心论点是什么？（</a:t>
            </a:r>
            <a:r>
              <a:rPr lang="zh-CN" altLang="en-US" b="1" dirty="0" smtClean="0">
                <a:solidFill>
                  <a:srgbClr val="3333CC"/>
                </a:solidFill>
              </a:rPr>
              <a:t>提示：可看开头两句名言）</a:t>
            </a:r>
          </a:p>
          <a:p>
            <a:pPr eaLnBrk="1" hangingPunct="1">
              <a:defRPr/>
            </a:pPr>
            <a:r>
              <a:rPr lang="zh-CN" altLang="en-US" b="1" dirty="0" smtClean="0">
                <a:solidFill>
                  <a:srgbClr val="660066"/>
                </a:solidFill>
              </a:rPr>
              <a:t>本文的中心论点是：治学必须有怀疑的精神。</a:t>
            </a:r>
          </a:p>
          <a:p>
            <a:pPr eaLnBrk="1" hangingPunct="1">
              <a:defRPr/>
            </a:pPr>
            <a:r>
              <a:rPr lang="en-US" altLang="zh-CN" b="1" dirty="0" smtClean="0">
                <a:solidFill>
                  <a:schemeClr val="accent2"/>
                </a:solidFill>
              </a:rPr>
              <a:t>2</a:t>
            </a:r>
            <a:r>
              <a:rPr lang="zh-CN" altLang="en-US" b="1" dirty="0" smtClean="0">
                <a:solidFill>
                  <a:schemeClr val="accent2"/>
                </a:solidFill>
              </a:rPr>
              <a:t>、本文的两个分论点是什么？（</a:t>
            </a:r>
            <a:r>
              <a:rPr lang="zh-CN" altLang="en-US" b="1" dirty="0" smtClean="0">
                <a:solidFill>
                  <a:srgbClr val="3333CC"/>
                </a:solidFill>
              </a:rPr>
              <a:t>提示：可看文章第六段，承上启下句子）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CN" altLang="en-US" b="1" dirty="0" smtClean="0">
                <a:solidFill>
                  <a:srgbClr val="FFFF00"/>
                </a:solidFill>
              </a:rPr>
              <a:t>        </a:t>
            </a:r>
            <a:r>
              <a:rPr lang="zh-CN" altLang="en-US" b="1" dirty="0" smtClean="0">
                <a:solidFill>
                  <a:srgbClr val="660066"/>
                </a:solidFill>
              </a:rPr>
              <a:t>分</a:t>
            </a:r>
            <a:r>
              <a:rPr lang="zh-CN" altLang="en-US" b="1" dirty="0" smtClean="0">
                <a:solidFill>
                  <a:srgbClr val="660066"/>
                </a:solidFill>
              </a:rPr>
              <a:t>论点</a:t>
            </a:r>
            <a:r>
              <a:rPr lang="en-US" altLang="zh-CN" b="1" dirty="0" smtClean="0">
                <a:solidFill>
                  <a:srgbClr val="660066"/>
                </a:solidFill>
              </a:rPr>
              <a:t>1-</a:t>
            </a:r>
            <a:r>
              <a:rPr lang="zh-CN" altLang="en-US" b="1" dirty="0" smtClean="0">
                <a:solidFill>
                  <a:srgbClr val="660066"/>
                </a:solidFill>
              </a:rPr>
              <a:t>怀疑是从消极方面辨伪去妄的步骤。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zh-CN" altLang="en-US" b="1" dirty="0" smtClean="0">
                <a:solidFill>
                  <a:srgbClr val="660066"/>
                </a:solidFill>
              </a:rPr>
              <a:t>        </a:t>
            </a:r>
            <a:r>
              <a:rPr lang="zh-CN" altLang="en-US" b="1" dirty="0" smtClean="0">
                <a:solidFill>
                  <a:srgbClr val="660066"/>
                </a:solidFill>
              </a:rPr>
              <a:t>分</a:t>
            </a:r>
            <a:r>
              <a:rPr lang="zh-CN" altLang="en-US" b="1" dirty="0" smtClean="0">
                <a:solidFill>
                  <a:srgbClr val="660066"/>
                </a:solidFill>
              </a:rPr>
              <a:t>论点</a:t>
            </a:r>
            <a:r>
              <a:rPr lang="en-US" altLang="zh-CN" b="1" dirty="0" smtClean="0">
                <a:solidFill>
                  <a:srgbClr val="660066"/>
                </a:solidFill>
              </a:rPr>
              <a:t>2-</a:t>
            </a:r>
            <a:r>
              <a:rPr lang="zh-CN" altLang="en-US" b="1" dirty="0" smtClean="0">
                <a:solidFill>
                  <a:srgbClr val="660066"/>
                </a:solidFill>
              </a:rPr>
              <a:t>怀疑是从积极方面建设新学说 启迪新发明的基本条件。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92696"/>
            <a:ext cx="8229600" cy="11430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本文的事实论据和道理论据：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87524" y="2096853"/>
            <a:ext cx="8604956" cy="388843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事实论据：（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）国难危机时的口头消息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（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）听说古代有三皇、五帝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（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）听说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“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腐草为萤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”</a:t>
            </a:r>
            <a:endParaRPr lang="zh-CN" altLang="en-US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（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）戴震善问的例子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道理论据：（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）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“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学者先要会疑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”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——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程颐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（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）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“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在可疑而不疑者，不曾学，学则疑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”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—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张载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                                                          （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） 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“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尽信书不如无书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”</a:t>
            </a:r>
            <a:r>
              <a:rPr lang="en-US" altLang="zh-CN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——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孟</a:t>
            </a:r>
            <a:r>
              <a:rPr lang="zh-CN" alt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子</a:t>
            </a:r>
            <a:endParaRPr lang="zh-CN" altLang="en-US" sz="2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zh-CN" altLang="en-US" sz="2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逐段理解课文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8738" y="2060848"/>
            <a:ext cx="8540750" cy="1044116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latin typeface="Arial" panose="020B0604020202020204" pitchFamily="34" charset="0"/>
              </a:rPr>
              <a:t> </a:t>
            </a:r>
            <a:r>
              <a:rPr lang="en-US" dirty="0" smtClean="0">
                <a:solidFill>
                  <a:srgbClr val="3333CC"/>
                </a:solidFill>
              </a:rPr>
              <a:t>1</a:t>
            </a:r>
            <a:r>
              <a:rPr lang="zh-CN" altLang="en-US" dirty="0" smtClean="0">
                <a:solidFill>
                  <a:srgbClr val="3333CC"/>
                </a:solidFill>
              </a:rPr>
              <a:t>、</a:t>
            </a:r>
            <a:r>
              <a:rPr lang="en-US" dirty="0" smtClean="0">
                <a:solidFill>
                  <a:srgbClr val="3333CC"/>
                </a:solidFill>
              </a:rPr>
              <a:t>2</a:t>
            </a:r>
            <a:r>
              <a:rPr lang="zh-CN" altLang="en-US" dirty="0" smtClean="0">
                <a:solidFill>
                  <a:srgbClr val="3333CC"/>
                </a:solidFill>
              </a:rPr>
              <a:t>段引用学者的名言以提出论点，这种写法有什么好处？ </a:t>
            </a:r>
          </a:p>
        </p:txBody>
      </p:sp>
      <p:sp>
        <p:nvSpPr>
          <p:cNvPr id="11268" name="Rectangle 4"/>
          <p:cNvSpPr>
            <a:spLocks noRot="1" noChangeArrowheads="1"/>
          </p:cNvSpPr>
          <p:nvPr/>
        </p:nvSpPr>
        <p:spPr bwMode="auto">
          <a:xfrm>
            <a:off x="313302" y="3104964"/>
            <a:ext cx="8540750" cy="2521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70000"/>
              </a:lnSpc>
              <a:defRPr/>
            </a:pPr>
            <a:r>
              <a:rPr lang="en-US" altLang="zh-CN" dirty="0" smtClean="0">
                <a:solidFill>
                  <a:srgbClr val="660066"/>
                </a:solidFill>
                <a:latin typeface="Arial" panose="020B0604020202020204" pitchFamily="34" charset="0"/>
              </a:rPr>
              <a:t> </a:t>
            </a:r>
            <a:r>
              <a:rPr lang="zh-CN" altLang="en-US" dirty="0" smtClean="0">
                <a:solidFill>
                  <a:srgbClr val="660066"/>
                </a:solidFill>
              </a:rPr>
              <a:t>这种写法，既提出了论点，同时学者的名言本身也是一个证明论点的有力论据，这就使得论点的说服力更为增强。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solidFill>
                  <a:srgbClr val="3333CC"/>
                </a:solidFill>
              </a:rPr>
              <a:t>逐段理解课文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905000"/>
            <a:ext cx="8540750" cy="98394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第</a:t>
            </a:r>
            <a:r>
              <a:rPr lang="en-US" dirty="0" smtClean="0">
                <a:solidFill>
                  <a:srgbClr val="3333CC"/>
                </a:solidFill>
              </a:rPr>
              <a:t>3</a:t>
            </a:r>
            <a:r>
              <a:rPr lang="zh-CN" altLang="en-US" dirty="0" smtClean="0">
                <a:solidFill>
                  <a:srgbClr val="3333CC"/>
                </a:solidFill>
              </a:rPr>
              <a:t>段第三句</a:t>
            </a:r>
            <a:r>
              <a:rPr lang="zh-CN" altLang="en-US" dirty="0" smtClean="0">
                <a:solidFill>
                  <a:srgbClr val="3333CC"/>
                </a:solidFill>
                <a:latin typeface="Arial" panose="020B0604020202020204" pitchFamily="34" charset="0"/>
              </a:rPr>
              <a:t>“</a:t>
            </a:r>
            <a:r>
              <a:rPr lang="zh-CN" altLang="en-US" dirty="0" smtClean="0">
                <a:solidFill>
                  <a:srgbClr val="3333CC"/>
                </a:solidFill>
              </a:rPr>
              <a:t>譬如在国难危急的时候</a:t>
            </a:r>
            <a:r>
              <a:rPr lang="en-US" dirty="0" smtClean="0">
                <a:solidFill>
                  <a:srgbClr val="3333CC"/>
                </a:solidFill>
                <a:latin typeface="Arial" panose="020B0604020202020204" pitchFamily="34" charset="0"/>
              </a:rPr>
              <a:t>……”</a:t>
            </a:r>
            <a:r>
              <a:rPr lang="zh-CN" altLang="en-US" dirty="0" smtClean="0">
                <a:solidFill>
                  <a:srgbClr val="3333CC"/>
                </a:solidFill>
              </a:rPr>
              <a:t>，是举例论证还是比喻论证？ </a:t>
            </a:r>
          </a:p>
        </p:txBody>
      </p:sp>
      <p:sp>
        <p:nvSpPr>
          <p:cNvPr id="12292" name="Rectangle 4"/>
          <p:cNvSpPr>
            <a:spLocks noRot="1" noChangeArrowheads="1"/>
          </p:cNvSpPr>
          <p:nvPr/>
        </p:nvSpPr>
        <p:spPr bwMode="auto">
          <a:xfrm>
            <a:off x="279400" y="3141663"/>
            <a:ext cx="8540750" cy="2231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dirty="0" smtClean="0">
                <a:solidFill>
                  <a:srgbClr val="660066"/>
                </a:solidFill>
              </a:rPr>
              <a:t>这</a:t>
            </a:r>
            <a:r>
              <a:rPr lang="zh-CN" altLang="en-US" dirty="0" smtClean="0">
                <a:solidFill>
                  <a:srgbClr val="660066"/>
                </a:solidFill>
              </a:rPr>
              <a:t>句是比喻论证，设喻以说明“事实和根据”的两种“来源”，不是举例论证。如果举例论证，那就要举出做学问的实例，“譬如”后面所言，并非做学问的实例。</a:t>
            </a:r>
            <a:r>
              <a:rPr lang="zh-CN" altLang="en-US" dirty="0" smtClean="0">
                <a:solidFill>
                  <a:schemeClr val="accent2"/>
                </a:solidFill>
              </a:rPr>
              <a:t>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609600"/>
            <a:ext cx="8540750" cy="8032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solidFill>
                  <a:srgbClr val="3333CC"/>
                </a:solidFill>
              </a:rPr>
              <a:t>逐段理解课文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557338"/>
            <a:ext cx="8540750" cy="41941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第</a:t>
            </a:r>
            <a:r>
              <a:rPr lang="en-US" dirty="0" smtClean="0">
                <a:solidFill>
                  <a:srgbClr val="3333CC"/>
                </a:solidFill>
              </a:rPr>
              <a:t>3</a:t>
            </a:r>
            <a:r>
              <a:rPr lang="zh-CN" altLang="en-US" dirty="0" smtClean="0">
                <a:solidFill>
                  <a:srgbClr val="3333CC"/>
                </a:solidFill>
              </a:rPr>
              <a:t>段在文章中起到哪些作用？ </a:t>
            </a:r>
          </a:p>
        </p:txBody>
      </p:sp>
      <p:sp>
        <p:nvSpPr>
          <p:cNvPr id="13316" name="Rectangle 4"/>
          <p:cNvSpPr>
            <a:spLocks noRot="1" noChangeArrowheads="1"/>
          </p:cNvSpPr>
          <p:nvPr/>
        </p:nvSpPr>
        <p:spPr bwMode="auto">
          <a:xfrm>
            <a:off x="179388" y="1989138"/>
            <a:ext cx="8713787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dirty="0" smtClean="0">
                <a:solidFill>
                  <a:srgbClr val="660066"/>
                </a:solidFill>
              </a:rPr>
              <a:t>一</a:t>
            </a:r>
            <a:r>
              <a:rPr lang="zh-CN" altLang="en-US" sz="2400" dirty="0" smtClean="0">
                <a:solidFill>
                  <a:srgbClr val="660066"/>
                </a:solidFill>
              </a:rPr>
              <a:t>、</a:t>
            </a:r>
            <a:r>
              <a:rPr lang="zh-CN" altLang="en-US" sz="2400" b="1" i="1" dirty="0" smtClean="0">
                <a:solidFill>
                  <a:srgbClr val="660066"/>
                </a:solidFill>
              </a:rPr>
              <a:t>引出下文，使文章上下紧紧相联。</a:t>
            </a:r>
            <a:r>
              <a:rPr lang="zh-CN" altLang="en-US" sz="2400" dirty="0" smtClean="0">
                <a:solidFill>
                  <a:srgbClr val="660066"/>
                </a:solidFill>
              </a:rPr>
              <a:t>这段讲了做学问的一个必不可少的依据是“靠别人的传说”，自然就要出现一个问题</a:t>
            </a:r>
            <a:r>
              <a:rPr lang="en-US" sz="2400" dirty="0" smtClean="0">
                <a:solidFill>
                  <a:srgbClr val="660066"/>
                </a:solidFill>
              </a:rPr>
              <a:t>——</a:t>
            </a:r>
            <a:r>
              <a:rPr lang="zh-CN" altLang="en-US" sz="2400" dirty="0" smtClean="0">
                <a:solidFill>
                  <a:srgbClr val="660066"/>
                </a:solidFill>
              </a:rPr>
              <a:t>如何对待这“传说”，而下文紧接着就谈论这个问题。 </a:t>
            </a:r>
            <a:br>
              <a:rPr lang="zh-CN" altLang="en-US" sz="2400" dirty="0" smtClean="0">
                <a:solidFill>
                  <a:srgbClr val="660066"/>
                </a:solidFill>
              </a:rPr>
            </a:br>
            <a:r>
              <a:rPr lang="zh-CN" altLang="en-US" sz="2400" dirty="0" smtClean="0">
                <a:solidFill>
                  <a:srgbClr val="660066"/>
                </a:solidFill>
              </a:rPr>
              <a:t>二</a:t>
            </a:r>
            <a:r>
              <a:rPr lang="zh-CN" altLang="en-US" sz="2400" dirty="0" smtClean="0">
                <a:solidFill>
                  <a:srgbClr val="660066"/>
                </a:solidFill>
              </a:rPr>
              <a:t>、</a:t>
            </a:r>
            <a:r>
              <a:rPr lang="zh-CN" altLang="en-US" sz="2400" b="1" i="1" dirty="0" smtClean="0">
                <a:solidFill>
                  <a:srgbClr val="660066"/>
                </a:solidFill>
              </a:rPr>
              <a:t>形成层进，使文章论说深入一步，进了一层。</a:t>
            </a:r>
            <a:r>
              <a:rPr lang="zh-CN" altLang="en-US" sz="2400" dirty="0" smtClean="0">
                <a:solidFill>
                  <a:srgbClr val="660066"/>
                </a:solidFill>
              </a:rPr>
              <a:t>这段讲学问的基础是什么，下面进一步讲如何对待这个基础，内容深入了。 </a:t>
            </a:r>
            <a:br>
              <a:rPr lang="zh-CN" altLang="en-US" sz="2400" dirty="0" smtClean="0">
                <a:solidFill>
                  <a:srgbClr val="660066"/>
                </a:solidFill>
              </a:rPr>
            </a:br>
            <a:r>
              <a:rPr lang="zh-CN" altLang="en-US" sz="2400" dirty="0" smtClean="0">
                <a:solidFill>
                  <a:srgbClr val="660066"/>
                </a:solidFill>
              </a:rPr>
              <a:t>三</a:t>
            </a:r>
            <a:r>
              <a:rPr lang="zh-CN" altLang="en-US" sz="2400" dirty="0" smtClean="0">
                <a:solidFill>
                  <a:srgbClr val="660066"/>
                </a:solidFill>
              </a:rPr>
              <a:t>、</a:t>
            </a:r>
            <a:r>
              <a:rPr lang="zh-CN" altLang="en-US" sz="2400" b="1" i="1" dirty="0" smtClean="0">
                <a:solidFill>
                  <a:srgbClr val="660066"/>
                </a:solidFill>
              </a:rPr>
              <a:t>铺石垫基，使文章的说服力增强。</a:t>
            </a:r>
            <a:r>
              <a:rPr lang="zh-CN" altLang="en-US" sz="2400" dirty="0" smtClean="0">
                <a:solidFill>
                  <a:srgbClr val="660066"/>
                </a:solidFill>
              </a:rPr>
              <a:t>做学问应该如何对待传说这个关系到全篇中。动议题的问题，本段虽未加以论说，而“别人的传说，不一定可靠”这点已在本段得到说明，这就为后文论述做学问应该如何对待传说垫下了基石，增强了文章的说服力。</a:t>
            </a:r>
            <a:r>
              <a:rPr lang="zh-CN" altLang="en-US" dirty="0" smtClean="0">
                <a:solidFill>
                  <a:srgbClr val="660066"/>
                </a:solidFill>
              </a:rPr>
              <a:t> </a:t>
            </a: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476250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smtClean="0">
                <a:solidFill>
                  <a:srgbClr val="3333CC"/>
                </a:solidFill>
              </a:rPr>
              <a:t>逐段理解课文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7725" y="1700808"/>
            <a:ext cx="8540750" cy="4194175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>
                <a:solidFill>
                  <a:srgbClr val="3333CC"/>
                </a:solidFill>
              </a:rPr>
              <a:t>第</a:t>
            </a:r>
            <a:r>
              <a:rPr lang="en-US" dirty="0" smtClean="0">
                <a:solidFill>
                  <a:srgbClr val="3333CC"/>
                </a:solidFill>
              </a:rPr>
              <a:t>4</a:t>
            </a:r>
            <a:r>
              <a:rPr lang="zh-CN" altLang="en-US" dirty="0" smtClean="0">
                <a:solidFill>
                  <a:srgbClr val="3333CC"/>
                </a:solidFill>
              </a:rPr>
              <a:t>段可以分三层意思，是哪三层？ </a:t>
            </a:r>
          </a:p>
        </p:txBody>
      </p:sp>
      <p:sp>
        <p:nvSpPr>
          <p:cNvPr id="14340" name="Rectangle 4"/>
          <p:cNvSpPr>
            <a:spLocks noRot="1" noChangeArrowheads="1"/>
          </p:cNvSpPr>
          <p:nvPr/>
        </p:nvSpPr>
        <p:spPr bwMode="auto">
          <a:xfrm>
            <a:off x="90907" y="2334952"/>
            <a:ext cx="8893175" cy="419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b="1" dirty="0" smtClean="0">
                <a:solidFill>
                  <a:srgbClr val="660066"/>
                </a:solidFill>
              </a:rPr>
              <a:t>第</a:t>
            </a:r>
            <a:r>
              <a:rPr lang="zh-CN" altLang="en-US" sz="2400" b="1" dirty="0" smtClean="0">
                <a:solidFill>
                  <a:srgbClr val="660066"/>
                </a:solidFill>
              </a:rPr>
              <a:t>一层（</a:t>
            </a:r>
            <a:r>
              <a:rPr lang="zh-CN" altLang="en-US" sz="2400" dirty="0" smtClean="0">
                <a:solidFill>
                  <a:srgbClr val="660066"/>
                </a:solidFill>
              </a:rPr>
              <a:t>开头到“这是做一切学问的基本条件”）指出“怀疑的精神”“是做一切学问的基本条件”。“对于传说的话，不论信不信，都应当经过一番思考，不应当随随便便就信了。我们信它，因为它‘是’；不信它，因为它‘非’”，这种“事前的思索”，“不随便轻信”的怀疑精神乃是“做一切学问的基本条件”。 </a:t>
            </a:r>
            <a:br>
              <a:rPr lang="zh-CN" altLang="en-US" sz="2400" dirty="0" smtClean="0">
                <a:solidFill>
                  <a:srgbClr val="660066"/>
                </a:solidFill>
              </a:rPr>
            </a:br>
            <a:r>
              <a:rPr lang="zh-CN" altLang="en-US" sz="2400" b="1" dirty="0" smtClean="0">
                <a:solidFill>
                  <a:srgbClr val="660066"/>
                </a:solidFill>
              </a:rPr>
              <a:t>第</a:t>
            </a:r>
            <a:r>
              <a:rPr lang="zh-CN" altLang="en-US" sz="2400" b="1" dirty="0" smtClean="0">
                <a:solidFill>
                  <a:srgbClr val="660066"/>
                </a:solidFill>
              </a:rPr>
              <a:t>二层</a:t>
            </a:r>
            <a:r>
              <a:rPr lang="zh-CN" altLang="en-US" sz="2400" dirty="0" smtClean="0">
                <a:solidFill>
                  <a:srgbClr val="660066"/>
                </a:solidFill>
              </a:rPr>
              <a:t>（“我们听说中国古代有三皇、五帝</a:t>
            </a:r>
            <a:r>
              <a:rPr lang="en-US" sz="2400" dirty="0" smtClean="0">
                <a:solidFill>
                  <a:srgbClr val="660066"/>
                </a:solidFill>
              </a:rPr>
              <a:t>……</a:t>
            </a:r>
            <a:r>
              <a:rPr lang="zh-CN" altLang="en-US" sz="2400" dirty="0" smtClean="0">
                <a:solidFill>
                  <a:srgbClr val="660066"/>
                </a:solidFill>
              </a:rPr>
              <a:t>有什么科学根据”）举二例（“三皇、五帝”的传说、“腐草为萤”的记载）具体说明如何以怀疑的精神对待传说。 </a:t>
            </a:r>
            <a:br>
              <a:rPr lang="zh-CN" altLang="en-US" sz="2400" dirty="0" smtClean="0">
                <a:solidFill>
                  <a:srgbClr val="660066"/>
                </a:solidFill>
              </a:rPr>
            </a:br>
            <a:r>
              <a:rPr lang="zh-CN" altLang="en-US" sz="2400" b="1" dirty="0" smtClean="0">
                <a:solidFill>
                  <a:srgbClr val="660066"/>
                </a:solidFill>
              </a:rPr>
              <a:t>第</a:t>
            </a:r>
            <a:r>
              <a:rPr lang="zh-CN" altLang="en-US" sz="2400" b="1" dirty="0" smtClean="0">
                <a:solidFill>
                  <a:srgbClr val="660066"/>
                </a:solidFill>
              </a:rPr>
              <a:t>三层</a:t>
            </a:r>
            <a:r>
              <a:rPr lang="zh-CN" altLang="en-US" sz="2400" dirty="0" smtClean="0">
                <a:solidFill>
                  <a:srgbClr val="660066"/>
                </a:solidFill>
              </a:rPr>
              <a:t>（末句“我们若能这样追问，一切虚妄的学说便不攻自破了”）指出怀疑的精神对做学问的重要意义。 </a:t>
            </a:r>
          </a:p>
        </p:txBody>
      </p:sp>
    </p:spTree>
  </p:cSld>
  <p:clrMapOvr>
    <a:masterClrMapping/>
  </p:clrMapOvr>
  <p:transition spd="slow">
    <p:pull dir="r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35"/>
  <p:tag name="KSO_WM_UNIT_TYPE" val="r_i"/>
  <p:tag name="KSO_WM_UNIT_INDEX" val="1_1"/>
  <p:tag name="KSO_WM_UNIT_ID" val="309*r_i*1_1"/>
  <p:tag name="KSO_WM_UNIT_CLEAR" val="1"/>
  <p:tag name="KSO_WM_UNIT_LAYERLEVEL" val="1_1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PPT35">
      <a:dk1>
        <a:srgbClr val="000000"/>
      </a:dk1>
      <a:lt1>
        <a:srgbClr val="FFFFFF"/>
      </a:lt1>
      <a:dk2>
        <a:srgbClr val="5B3A07"/>
      </a:dk2>
      <a:lt2>
        <a:srgbClr val="808080"/>
      </a:lt2>
      <a:accent1>
        <a:srgbClr val="249070"/>
      </a:accent1>
      <a:accent2>
        <a:srgbClr val="634560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空白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lnDef>
  </a:objectDefaults>
  <a:extraClrSchemeLst>
    <a:extraClrScheme>
      <a:clrScheme name="空白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空白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空白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主题32</Template>
  <TotalTime>19</TotalTime>
  <Pages>0</Pages>
  <Words>3101</Words>
  <Characters>0</Characters>
  <Application>Microsoft Office PowerPoint</Application>
  <DocSecurity>0</DocSecurity>
  <PresentationFormat>全屏显示(4:3)</PresentationFormat>
  <Lines>0</Lines>
  <Paragraphs>233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Times New Roman</vt:lpstr>
      <vt:lpstr>宋体</vt:lpstr>
      <vt:lpstr>Arial</vt:lpstr>
      <vt:lpstr>Arial Narrow</vt:lpstr>
      <vt:lpstr>Wingdings</vt:lpstr>
      <vt:lpstr>隶书</vt:lpstr>
      <vt:lpstr>华文行楷</vt:lpstr>
      <vt:lpstr>第一PPT模板网-WWW.1PPT.COM</vt:lpstr>
      <vt:lpstr>Office 主题</vt:lpstr>
      <vt:lpstr>PowerPoint 演示文稿</vt:lpstr>
      <vt:lpstr>PowerPoint 演示文稿</vt:lpstr>
      <vt:lpstr>怀疑与学问          /顾颉刚</vt:lpstr>
      <vt:lpstr>阅读课文，回答问题</vt:lpstr>
      <vt:lpstr>本文的事实论据和道理论据： </vt:lpstr>
      <vt:lpstr>逐段理解课文</vt:lpstr>
      <vt:lpstr>逐段理解课文</vt:lpstr>
      <vt:lpstr>逐段理解课文</vt:lpstr>
      <vt:lpstr>逐段理解课文</vt:lpstr>
      <vt:lpstr>逐段理解课文</vt:lpstr>
      <vt:lpstr>逐段理解课文</vt:lpstr>
      <vt:lpstr>逐段理解课文</vt:lpstr>
      <vt:lpstr>中心总结</vt:lpstr>
      <vt:lpstr>中心总结</vt:lpstr>
      <vt:lpstr>中心总结</vt:lpstr>
      <vt:lpstr>中心总结</vt:lpstr>
      <vt:lpstr>中心总结</vt:lpstr>
      <vt:lpstr>中心总结</vt:lpstr>
      <vt:lpstr>中心总结</vt:lpstr>
      <vt:lpstr>归纳中心 </vt:lpstr>
      <vt:lpstr>没有怀疑就没有新知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Printed>1601-01-01T00:00:00Z</cp:lastPrinted>
  <dcterms:created xsi:type="dcterms:W3CDTF">1601-01-01T00:00:00Z</dcterms:created>
  <dcterms:modified xsi:type="dcterms:W3CDTF">2019-01-20T06:53:46Z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LCID">
    <vt:r8>2052</vt:r8>
  </property>
  <property fmtid="{D5CDD505-2E9C-101B-9397-08002B2CF9AE}" pid="4" name="KSOProductBuildVer">
    <vt:lpwstr>2052-8.1.0.2998</vt:lpwstr>
  </property>
</Properties>
</file>