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86" r:id="rId2"/>
    <p:sldId id="287" r:id="rId3"/>
    <p:sldId id="290" r:id="rId4"/>
    <p:sldId id="291" r:id="rId5"/>
    <p:sldId id="293" r:id="rId6"/>
    <p:sldId id="294" r:id="rId7"/>
    <p:sldId id="295" r:id="rId8"/>
    <p:sldId id="298" r:id="rId9"/>
    <p:sldId id="296" r:id="rId10"/>
    <p:sldId id="299" r:id="rId11"/>
    <p:sldId id="297" r:id="rId12"/>
    <p:sldId id="300" r:id="rId13"/>
    <p:sldId id="301" r:id="rId14"/>
    <p:sldId id="302" r:id="rId15"/>
    <p:sldId id="318" r:id="rId16"/>
    <p:sldId id="313" r:id="rId17"/>
    <p:sldId id="314" r:id="rId18"/>
    <p:sldId id="315" r:id="rId19"/>
    <p:sldId id="304" r:id="rId20"/>
    <p:sldId id="317" r:id="rId21"/>
    <p:sldId id="306" r:id="rId22"/>
    <p:sldId id="307" r:id="rId23"/>
    <p:sldId id="308" r:id="rId24"/>
    <p:sldId id="311" r:id="rId25"/>
    <p:sldId id="312" r:id="rId26"/>
    <p:sldId id="319" r:id="rId27"/>
    <p:sldId id="320" r:id="rId28"/>
    <p:sldId id="321" r:id="rId29"/>
    <p:sldId id="309" r:id="rId30"/>
    <p:sldId id="310" r:id="rId31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buFont typeface="Arial" pitchFamily="34" charset="0"/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buFont typeface="Arial" pitchFamily="34" charset="0"/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buFont typeface="Arial" pitchFamily="34" charset="0"/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buFont typeface="Arial" pitchFamily="34" charset="0"/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buFont typeface="Arial" pitchFamily="34" charset="0"/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5pPr>
    <a:lvl6pPr marL="2286000" algn="l" defTabSz="914400" rtl="0" eaLnBrk="1" latinLnBrk="0" hangingPunct="1"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6pPr>
    <a:lvl7pPr marL="2743200" algn="l" defTabSz="914400" rtl="0" eaLnBrk="1" latinLnBrk="0" hangingPunct="1"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7pPr>
    <a:lvl8pPr marL="3200400" algn="l" defTabSz="914400" rtl="0" eaLnBrk="1" latinLnBrk="0" hangingPunct="1"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8pPr>
    <a:lvl9pPr marL="3657600" algn="l" defTabSz="914400" rtl="0" eaLnBrk="1" latinLnBrk="0" hangingPunct="1">
      <a:defRPr sz="4000" kern="1200">
        <a:solidFill>
          <a:srgbClr val="FF0000"/>
        </a:solidFill>
        <a:latin typeface="经典趣体简" pitchFamily="1" charset="-122"/>
        <a:ea typeface="经典趣体简" pitchFamily="1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0033"/>
    <a:srgbClr val="CCECFF"/>
    <a:srgbClr val="0000CC"/>
    <a:srgbClr val="0000FF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468" y="-90"/>
      </p:cViewPr>
      <p:guideLst>
        <p:guide orient="horz" pos="216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379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noProof="0" smtClean="0"/>
              <a:t>单击此处编辑母版文本样式</a:t>
            </a:r>
          </a:p>
          <a:p>
            <a:pPr lvl="1"/>
            <a:r>
              <a:rPr lang="zh-CN" noProof="0" smtClean="0"/>
              <a:t>第二级</a:t>
            </a:r>
          </a:p>
          <a:p>
            <a:pPr lvl="2"/>
            <a:r>
              <a:rPr lang="zh-CN" noProof="0" smtClean="0"/>
              <a:t>第三级</a:t>
            </a:r>
          </a:p>
          <a:p>
            <a:pPr lvl="3"/>
            <a:r>
              <a:rPr lang="zh-CN" noProof="0" smtClean="0"/>
              <a:t>第四级</a:t>
            </a:r>
          </a:p>
          <a:p>
            <a:pPr lvl="4"/>
            <a:r>
              <a:rPr lang="zh-CN" noProof="0" smtClean="0"/>
              <a:t>第五级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6D49190E-9A4B-4249-A8A4-49832A838AC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xmlns="" val="10005656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1882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10009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5166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8146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2329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222847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041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1846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7518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2020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67980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27108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23" Type="http://schemas.openxmlformats.org/officeDocument/2006/relationships/image" Target="../media/image10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Relationship Id="rId22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副本3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9675" y="4673600"/>
            <a:ext cx="127635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未标题-1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340725" y="2632075"/>
            <a:ext cx="550863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未标题-1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-722109">
            <a:off x="7861300" y="3954463"/>
            <a:ext cx="550863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未标题-1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873640" flipH="1">
            <a:off x="8342313" y="2066925"/>
            <a:ext cx="4921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未标题-1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617908" flipH="1">
            <a:off x="8043863" y="4673600"/>
            <a:ext cx="608012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未标题-1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873640" flipH="1">
            <a:off x="8329613" y="1751013"/>
            <a:ext cx="287337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未标题-1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7475063">
            <a:off x="326232" y="699294"/>
            <a:ext cx="67151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 descr="未标题-1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7492">
            <a:off x="395288" y="1035050"/>
            <a:ext cx="3508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 descr="未标题-1"/>
          <p:cNvPicPr>
            <a:picLocks noChangeAspect="1" noChangeArrowheads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634938" flipH="1">
            <a:off x="908050" y="604838"/>
            <a:ext cx="320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 descr="未标题-1"/>
          <p:cNvPicPr>
            <a:picLocks noChangeAspect="1"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54910" flipH="1">
            <a:off x="1474787" y="561976"/>
            <a:ext cx="2254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 descr="语文副本3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13014" y="5603875"/>
            <a:ext cx="1008063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10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10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10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10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10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10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 tmFilter="0, 0; .2, .5; .8, .5; 1, 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500" autoRev="1" fill="hold"/>
                                        <p:tgtEl>
                                          <p:spTgt spid="10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 tmFilter="0, 0; .2, .5; .8, .5; 1, 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500" autoRev="1" fill="hold"/>
                                        <p:tgtEl>
                                          <p:spTgt spid="10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 tmFilter="0, 0; .2, .5; .8, .5; 1, 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500" autoRev="1" fill="hold"/>
                                        <p:tgtEl>
                                          <p:spTgt spid="10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839074" y="1196752"/>
            <a:ext cx="374650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60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回忆</a:t>
            </a:r>
          </a:p>
          <a:p>
            <a:pPr algn="l" eaLnBrk="1" hangingPunct="1"/>
            <a:r>
              <a:rPr lang="zh-CN" sz="60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鲁迅先生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2051720" y="3619731"/>
            <a:ext cx="2519362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48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萧  红</a:t>
            </a:r>
          </a:p>
        </p:txBody>
      </p:sp>
      <p:pic>
        <p:nvPicPr>
          <p:cNvPr id="2052" name="Picture 4" descr="luxun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768379"/>
            <a:ext cx="318135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5183188" y="830263"/>
            <a:ext cx="3810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280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7848600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1911</a:t>
            </a:r>
            <a:r>
              <a:rPr 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年出生于黑龙江省呼兰县一个地主家庭。</a:t>
            </a:r>
          </a:p>
          <a:p>
            <a:pPr algn="l" eaLnBrk="1" hangingPunct="1">
              <a:spcBef>
                <a:spcPct val="50000"/>
              </a:spcBef>
            </a:pPr>
            <a:endParaRPr lang="zh-CN" altLang="zh-CN" sz="2800" b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55650" y="1484313"/>
            <a:ext cx="7993063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1930</a:t>
            </a:r>
            <a:r>
              <a:rPr 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年为了反抗父母包办的婚姻离家出走。</a:t>
            </a:r>
          </a:p>
          <a:p>
            <a:pPr algn="l" eaLnBrk="1" hangingPunct="1">
              <a:spcBef>
                <a:spcPct val="50000"/>
              </a:spcBef>
            </a:pPr>
            <a:endParaRPr lang="zh-CN" altLang="zh-CN" sz="2800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755650" y="2420938"/>
            <a:ext cx="80645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1932</a:t>
            </a:r>
            <a:r>
              <a:rPr 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年认识萧军并与之结为志同道合的伴侣。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55650" y="3284538"/>
            <a:ext cx="7705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1934</a:t>
            </a:r>
            <a:r>
              <a:rPr lang="zh-CN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年在鲁迅的帮助下和萧军一起来到上海。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755650" y="4076700"/>
            <a:ext cx="77057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抗战爆发后，上海沦陷，萧红到了香港，</a:t>
            </a:r>
            <a:r>
              <a:rPr lang="zh-CN" alt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1942</a:t>
            </a:r>
            <a:r>
              <a:rPr lang="zh-CN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年病逝于香港九龙。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900113" y="5229225"/>
            <a:ext cx="71278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主要作品：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生死场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、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马伯乐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、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呼兰河传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、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小城三月</a:t>
            </a:r>
            <a:r>
              <a:rPr lang="zh-CN" alt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sz="28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等。</a:t>
            </a: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95288" y="1798638"/>
            <a:ext cx="8424862" cy="3935412"/>
          </a:xfrm>
          <a:prstGeom prst="rect">
            <a:avLst/>
          </a:prstGeom>
          <a:solidFill>
            <a:schemeClr val="accent1">
              <a:alpha val="313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本文节选自萧红长篇回忆性叙事散文</a:t>
            </a:r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回忆鲁迅先生</a:t>
            </a:r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，作于鲁迅逝世三年后。</a:t>
            </a:r>
          </a:p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作者将自己与鲁迅交往过程中的所见所闻所感进行提炼，组织成文。节选部分共由八个生活片段叠加而成，自然空行成段。全文布局自由随意，用女性独有的敏锐目光细心观察，捕捉到了鲁迅先生许多灵动传神的细节，以质朴、浅白、清新、隽永的语言，于细微之处写出了一个真实的、充满人情味的活生生的鲁迅，彰显了一代伟人鲁迅的思想和人格。</a:t>
            </a:r>
          </a:p>
        </p:txBody>
      </p:sp>
      <p:pic>
        <p:nvPicPr>
          <p:cNvPr id="12291" name="Picture 4" descr="变式训练（3）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479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916113"/>
            <a:ext cx="8207375" cy="38893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咳嗽      不济     解剖     踌躇 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遭殃      校对     崭然     草率  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深恶痛绝</a:t>
            </a:r>
            <a:endParaRPr lang="zh-CN" dirty="0" smtClean="0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476375" y="1989138"/>
            <a:ext cx="287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563938" y="1989138"/>
            <a:ext cx="4333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364163" y="1989138"/>
            <a:ext cx="287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804025" y="1989138"/>
            <a:ext cx="28733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47813" y="3213100"/>
            <a:ext cx="287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132138" y="3141663"/>
            <a:ext cx="287337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003800" y="3141663"/>
            <a:ext cx="28733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7235825" y="1989138"/>
            <a:ext cx="28733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1403350" y="1628775"/>
            <a:ext cx="86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sòu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3563938" y="1557338"/>
            <a:ext cx="10779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jì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6516688" y="1557338"/>
            <a:ext cx="1584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chóu chú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292725" y="1557338"/>
            <a:ext cx="7191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pōu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403350" y="2708275"/>
            <a:ext cx="17986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yān</a:t>
            </a:r>
            <a:r>
              <a:rPr lang="zh-CN" altLang="zh-CN" sz="280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ɡ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1547813" y="4292600"/>
            <a:ext cx="287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003800" y="4292600"/>
            <a:ext cx="1223963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b="1">
              <a:solidFill>
                <a:srgbClr val="660033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3330" name="Picture 18" descr="00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5157788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5" name="Text Box 19"/>
          <p:cNvSpPr txBox="1">
            <a:spLocks noChangeArrowheads="1"/>
          </p:cNvSpPr>
          <p:nvPr/>
        </p:nvSpPr>
        <p:spPr bwMode="auto">
          <a:xfrm rot="-120000">
            <a:off x="1474788" y="3883025"/>
            <a:ext cx="781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wù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4859338" y="2657475"/>
            <a:ext cx="1190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zhǎn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3059113" y="2659063"/>
            <a:ext cx="9350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ji</a:t>
            </a:r>
            <a:r>
              <a:rPr lang="zh-CN" altLang="zh-CN" sz="2800">
                <a:solidFill>
                  <a:srgbClr val="660033"/>
                </a:solidFill>
                <a:latin typeface="宋体" pitchFamily="2" charset="-122"/>
                <a:ea typeface="宋体" pitchFamily="2" charset="-122"/>
              </a:rPr>
              <a:t>à</a:t>
            </a:r>
            <a:r>
              <a:rPr lang="zh-CN" altLang="zh-CN" sz="2800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o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6877050" y="2636838"/>
            <a:ext cx="1073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eaLnBrk="1" hangingPunct="1"/>
            <a:r>
              <a:rPr lang="zh-CN" altLang="zh-CN" sz="280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shu</a:t>
            </a:r>
            <a:r>
              <a:rPr lang="zh-CN" altLang="zh-CN" sz="2800">
                <a:solidFill>
                  <a:srgbClr val="660033"/>
                </a:solidFill>
                <a:latin typeface="宋体" pitchFamily="2" charset="-122"/>
                <a:ea typeface="宋体" pitchFamily="2" charset="-122"/>
              </a:rPr>
              <a:t>à</a:t>
            </a:r>
            <a:r>
              <a:rPr lang="zh-CN" altLang="zh-CN" sz="280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i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7235825" y="3141663"/>
            <a:ext cx="28733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rgbClr val="660033"/>
                </a:solidFill>
                <a:latin typeface="Times New Roman" pitchFamily="18" charset="0"/>
                <a:ea typeface="宋体" pitchFamily="2" charset="-122"/>
              </a:rPr>
              <a:t>．</a:t>
            </a:r>
          </a:p>
        </p:txBody>
      </p:sp>
      <p:pic>
        <p:nvPicPr>
          <p:cNvPr id="13336" name="Picture 4" descr="字词积累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8675" y="836613"/>
            <a:ext cx="2447925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68313" y="3357563"/>
            <a:ext cx="936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32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差</a:t>
            </a:r>
          </a:p>
        </p:txBody>
      </p:sp>
      <p:sp>
        <p:nvSpPr>
          <p:cNvPr id="15363" name="AutoShape 3"/>
          <p:cNvSpPr>
            <a:spLocks/>
          </p:cNvSpPr>
          <p:nvPr/>
        </p:nvSpPr>
        <p:spPr bwMode="auto">
          <a:xfrm>
            <a:off x="1116013" y="2420938"/>
            <a:ext cx="288925" cy="2736850"/>
          </a:xfrm>
          <a:prstGeom prst="leftBrace">
            <a:avLst>
              <a:gd name="adj1" fmla="val 78938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27313" y="2276475"/>
            <a:ext cx="1512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差不多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627313" y="2924175"/>
            <a:ext cx="124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差别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700338" y="3644900"/>
            <a:ext cx="124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出差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627313" y="4222750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参差不齐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2484438" y="4868863"/>
            <a:ext cx="3887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大病差后 、久病出差（瘥）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331913" y="3644900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（ch</a:t>
            </a:r>
            <a:r>
              <a:rPr lang="en-US" altLang="zh-CN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ā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i）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403350" y="292417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（ch</a:t>
            </a:r>
            <a:r>
              <a:rPr lang="en-US" altLang="zh-CN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ā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331913" y="4797425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（ch</a:t>
            </a:r>
            <a:r>
              <a:rPr lang="en-US" altLang="zh-CN" sz="2400" b="1">
                <a:solidFill>
                  <a:srgbClr val="660033"/>
                </a:solidFill>
                <a:latin typeface="宋体" pitchFamily="2" charset="-122"/>
                <a:ea typeface="宋体" pitchFamily="2" charset="-122"/>
              </a:rPr>
              <a:t>à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i）</a:t>
            </a: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1476375" y="227647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（ch</a:t>
            </a:r>
            <a:r>
              <a:rPr lang="en-US" altLang="zh-CN" sz="2400" b="1">
                <a:solidFill>
                  <a:srgbClr val="660033"/>
                </a:solidFill>
                <a:latin typeface="宋体" pitchFamily="2" charset="-122"/>
                <a:ea typeface="宋体" pitchFamily="2" charset="-122"/>
              </a:rPr>
              <a:t>à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403350" y="4222750"/>
            <a:ext cx="1150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（c</a:t>
            </a:r>
            <a:r>
              <a:rPr lang="en-US" altLang="zh-CN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ī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39750" y="3429000"/>
            <a:ext cx="2873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</a:t>
            </a:r>
          </a:p>
        </p:txBody>
      </p:sp>
      <p:sp>
        <p:nvSpPr>
          <p:cNvPr id="15375" name="AutoShape 15"/>
          <p:cNvSpPr>
            <a:spLocks/>
          </p:cNvSpPr>
          <p:nvPr/>
        </p:nvSpPr>
        <p:spPr bwMode="auto">
          <a:xfrm>
            <a:off x="5651500" y="2708275"/>
            <a:ext cx="215900" cy="1439863"/>
          </a:xfrm>
          <a:prstGeom prst="leftBrace">
            <a:avLst>
              <a:gd name="adj1" fmla="val 55576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6659563" y="2636838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堵塞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6659563" y="3284538"/>
            <a:ext cx="1296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边塞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732588" y="3860800"/>
            <a:ext cx="1655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活塞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5580063" y="2636838"/>
            <a:ext cx="1150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（s</a:t>
            </a:r>
            <a:r>
              <a:rPr lang="en-US" altLang="zh-CN" sz="2400" b="1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è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580063" y="3284538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（s</a:t>
            </a:r>
            <a:r>
              <a:rPr lang="en-US" altLang="zh-CN" sz="2400" b="1">
                <a:solidFill>
                  <a:srgbClr val="660033"/>
                </a:solidFill>
                <a:latin typeface="宋体" pitchFamily="2" charset="-122"/>
                <a:ea typeface="宋体" pitchFamily="2" charset="-122"/>
              </a:rPr>
              <a:t>à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i）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5651500" y="3860800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（s</a:t>
            </a:r>
            <a:r>
              <a:rPr lang="en-US" altLang="zh-CN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ā</a:t>
            </a:r>
            <a:r>
              <a:rPr lang="zh-CN" altLang="en-US" sz="24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i）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148263" y="3286125"/>
            <a:ext cx="2873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．</a:t>
            </a:r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5076825" y="3141663"/>
            <a:ext cx="5889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</a:pPr>
            <a:r>
              <a:rPr lang="zh-CN" sz="32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塞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323850" y="549275"/>
            <a:ext cx="1831975" cy="601663"/>
          </a:xfrm>
          <a:prstGeom prst="rect">
            <a:avLst/>
          </a:prstGeom>
          <a:solidFill>
            <a:srgbClr val="CCFFFF"/>
          </a:solidFill>
          <a:ln w="22225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基础积累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23850" y="1628775"/>
            <a:ext cx="8569325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3600" b="1" dirty="0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请同学们快速浏览课文，完成以下三个任务：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、标明各个小节序号。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2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、作者回忆了鲁迅先生的哪几件事？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3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、找出你印象深刻的句子，并在旁边作 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批注。</a:t>
            </a:r>
          </a:p>
        </p:txBody>
      </p:sp>
      <p:pic>
        <p:nvPicPr>
          <p:cNvPr id="16387" name="Picture 4" descr="新课引入（3）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2800" y="836613"/>
            <a:ext cx="2466975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4213" y="3219450"/>
            <a:ext cx="775335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文章第二部分（</a:t>
            </a:r>
            <a:r>
              <a:rPr lang="zh-CN" alt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4-15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）主要写了作者两次到鲁迅家中做客的事情。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4213" y="4227513"/>
            <a:ext cx="770572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文章第三部分（</a:t>
            </a:r>
            <a:r>
              <a:rPr lang="zh-CN" alt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16-18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）写了鲁迅先生怎样对待青年人的来信这件事。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39750" y="5235575"/>
            <a:ext cx="792162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文章第四部分（</a:t>
            </a:r>
            <a:r>
              <a:rPr lang="zh-CN" alt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19-35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）写了鲁迅先生踢</a:t>
            </a:r>
            <a:r>
              <a:rPr lang="zh-CN" alt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"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鬼</a:t>
            </a:r>
            <a:r>
              <a:rPr lang="zh-CN" alt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"</a:t>
            </a:r>
            <a:r>
              <a:rPr lang="zh-CN" sz="27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的故事。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03238" y="1751013"/>
            <a:ext cx="7885112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3200" b="1" dirty="0"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900" b="1" dirty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本文主要讲了几件事？从哪些段落可以看出来？找出这些事的起止段落，小组讨论，并发言。</a:t>
            </a:r>
          </a:p>
        </p:txBody>
      </p:sp>
      <p:pic>
        <p:nvPicPr>
          <p:cNvPr id="17414" name="Picture 6" descr="教材精析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495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27088" y="2032000"/>
            <a:ext cx="2376487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鲁迅先生的笑声是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明朗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的，是从心里的欢喜，若有人说了什么可笑的话，鲁迅先生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笑得连烟卷都拿不住了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，常常是笑得咳嗽起来。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492500" y="2043113"/>
            <a:ext cx="3600450" cy="210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鲁迅先生走路很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轻捷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，</a:t>
            </a:r>
            <a:r>
              <a:rPr lang="zh-CN" altLang="zh-CN" sz="2600" b="1" dirty="0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……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他刚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抓起帽子拉往头上一扣，同时左腿就伸出去了，仿佛不顾一切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地走去。</a:t>
            </a:r>
            <a:r>
              <a:rPr lang="zh-CN" sz="28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762125" y="1484313"/>
            <a:ext cx="60499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 dirty="0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灵动传神的细节，质朴浅白的语言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55875" y="5805488"/>
            <a:ext cx="61198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爽朗乐观、率真可亲、平易近人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524750" y="1987550"/>
            <a:ext cx="10080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endParaRPr lang="zh-CN" altLang="zh-CN" sz="2800" b="1">
              <a:solidFill>
                <a:srgbClr val="0000FF"/>
              </a:solidFill>
              <a:latin typeface="Times New Roman" pitchFamily="18" charset="0"/>
              <a:ea typeface="黑体" pitchFamily="49" charset="-122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132138" y="4292600"/>
            <a:ext cx="5651500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饺子煮好，一上楼梯，就听到楼上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明朗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的鲁迅先生的笑声</a:t>
            </a:r>
            <a:r>
              <a:rPr lang="zh-CN" sz="26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冲</a:t>
            </a:r>
            <a:r>
              <a:rPr lang="zh-CN" sz="2600" b="1" dirty="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下楼梯来，原来有几个朋友在楼上也正谈得热闹。</a:t>
            </a:r>
          </a:p>
          <a:p>
            <a:pPr algn="l" eaLnBrk="1" hangingPunct="1"/>
            <a:endParaRPr lang="zh-CN" altLang="zh-CN" sz="2600" dirty="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7092950" y="2276475"/>
            <a:ext cx="12446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敏捷</a:t>
            </a:r>
          </a:p>
          <a:p>
            <a:pPr algn="l" eaLnBrk="1" hangingPunct="1"/>
            <a:r>
              <a:rPr lang="zh-CN" sz="32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性急</a:t>
            </a:r>
          </a:p>
          <a:p>
            <a:pPr algn="l" eaLnBrk="1" hangingPunct="1"/>
            <a:r>
              <a:rPr lang="zh-CN" sz="32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坚毅</a:t>
            </a:r>
          </a:p>
          <a:p>
            <a:pPr algn="l" eaLnBrk="1" hangingPunct="1"/>
            <a:endParaRPr lang="zh-CN" altLang="zh-CN" sz="320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pic>
        <p:nvPicPr>
          <p:cNvPr id="18441" name="Picture 9" descr="教材精析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495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uild="allAtOnce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4213" y="836613"/>
            <a:ext cx="79406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   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39750" y="1412875"/>
            <a:ext cx="8207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周先生在课堂上，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一生气就用眼睛往下一掠，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看着她们，这种眼光鲁迅先生在记范爱农先生的文字里曾自己述说过，而曾经接触过这种眼光的人就会感到一个旷代的全智者的催逼。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68313" y="3357563"/>
            <a:ext cx="80851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青年人写信，写得太草率，鲁迅先生是深恶痛绝之的。</a:t>
            </a:r>
            <a:r>
              <a:rPr lang="zh-CN" altLang="zh-CN"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……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但他还是展读着每封由不同角落里投来的青年的信，眼睛不济时，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便戴起眼镜来看，常常看到夜里很深的时光。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611188" y="5373688"/>
            <a:ext cx="74898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6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对青年严格要求的同时又深切关爱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63575" y="333375"/>
            <a:ext cx="7940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     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8313" y="1341438"/>
            <a:ext cx="82073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  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可是鲁迅先生还是在饭桌上举着筷子问许先生：</a:t>
            </a:r>
            <a:r>
              <a:rPr lang="zh-CN" sz="2800" b="1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我再吃几个吗？</a:t>
            </a:r>
            <a:r>
              <a:rPr lang="zh-CN" sz="2800" b="1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”</a:t>
            </a:r>
            <a:endParaRPr lang="zh-CN" sz="2800" b="1">
              <a:solidFill>
                <a:srgbClr val="0000FF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11188" y="2276475"/>
            <a:ext cx="55451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altLang="zh-CN" sz="2800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好久不见，好就不见。</a:t>
            </a:r>
            <a:r>
              <a:rPr lang="zh-CN"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”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一边说着一边向我点头。</a:t>
            </a:r>
            <a:r>
              <a:rPr lang="zh-CN" altLang="zh-CN"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……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转身坐在躺椅上才自己笑起来，他是在开着玩笑。</a:t>
            </a:r>
            <a:endParaRPr lang="zh-CN" sz="2800" b="1">
              <a:solidFill>
                <a:srgbClr val="006600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227763" y="2492375"/>
            <a:ext cx="23764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幽默风趣可爱可亲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11188" y="4005263"/>
            <a:ext cx="8064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许先生和鲁迅先生都笑着，一种对于冲破忧郁心境的展然的会心的笑。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627313" y="4941888"/>
            <a:ext cx="543718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鲁迅先生很有意思的在地板上走几步，而后向我说：</a:t>
            </a:r>
            <a:r>
              <a:rPr lang="zh-CN"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sz="2800" b="1">
                <a:solidFill>
                  <a:schemeClr val="tx1"/>
                </a:solidFill>
                <a:latin typeface="华文楷体" pitchFamily="2" charset="-122"/>
                <a:ea typeface="华文楷体" pitchFamily="2" charset="-122"/>
              </a:rPr>
              <a:t>他是贩卖私货的商人，是贩卖精神上的</a:t>
            </a:r>
            <a:r>
              <a:rPr lang="zh-CN" altLang="zh-CN" sz="2800" b="1">
                <a:solidFill>
                  <a:schemeClr val="tx1"/>
                </a:solidFill>
                <a:latin typeface="Times New Roman" pitchFamily="18" charset="0"/>
                <a:ea typeface="华文楷体" pitchFamily="2" charset="-122"/>
              </a:rPr>
              <a:t>……”</a:t>
            </a:r>
            <a:endParaRPr lang="zh-CN" altLang="zh-CN" sz="2800" b="1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711950" y="5321300"/>
            <a:ext cx="1841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endParaRPr lang="zh-CN" altLang="zh-CN" sz="2800" b="1">
              <a:latin typeface="华文楷体" pitchFamily="2" charset="-122"/>
              <a:ea typeface="华文楷体" pitchFamily="2" charset="-122"/>
            </a:endParaRPr>
          </a:p>
          <a:p>
            <a:pPr algn="l" eaLnBrk="1" hangingPunct="1"/>
            <a:endParaRPr lang="zh-CN" altLang="zh-CN" sz="2800">
              <a:solidFill>
                <a:schemeClr val="tx1"/>
              </a:solidFill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755650" y="5445125"/>
            <a:ext cx="1606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2800" b="1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坚定乐观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39750" y="1714500"/>
            <a:ext cx="81375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18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               </a:t>
            </a:r>
            <a:r>
              <a:rPr lang="zh-CN" sz="3200" b="1" dirty="0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本文前三段反映了鲁迅是怎么样的一个人？从哪些地方体现出来的？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11188" y="2852738"/>
            <a:ext cx="8066087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第一段：开门见山的写了鲁迅先生的笑。这真诚、明朗的笑确实是鲁迅先生独一无二的，反映了他性格率直开朗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00113" y="4435475"/>
            <a:ext cx="79914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第二段：写鲁迅先生的走路特点是轻捷快速。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39750" y="5300663"/>
            <a:ext cx="80645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第三段</a:t>
            </a:r>
            <a:r>
              <a:rPr lang="zh-CN" alt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lang="zh-CN" sz="28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写鲁迅先生不注意人的衣着，是说明鲁迅先生不以外表看人。</a:t>
            </a:r>
          </a:p>
        </p:txBody>
      </p:sp>
      <p:pic>
        <p:nvPicPr>
          <p:cNvPr id="21510" name="Picture 6" descr="教材精析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495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3068638"/>
            <a:ext cx="169227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1863" y="998538"/>
            <a:ext cx="1692275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95288" y="1673225"/>
            <a:ext cx="6624637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4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t>                     </a:t>
            </a:r>
            <a:r>
              <a:rPr lang="zh-CN" sz="28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自题小像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sz="28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灵台无计逃神矢，风雨如磐暗故园。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sz="28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寄意寒星荃不察，我以我血荐轩辕。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95288" y="5445125"/>
            <a:ext cx="69278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30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无情未必真豪杰，怜子如何不丈夫。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836738" y="3773488"/>
            <a:ext cx="42481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32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横眉冷对千夫指，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sz="32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俯首甘为孺子牛。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8289925" y="2514600"/>
            <a:ext cx="5492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400" b="1">
                <a:latin typeface="Times New Roman" pitchFamily="18" charset="0"/>
                <a:ea typeface="宋体" pitchFamily="2" charset="-122"/>
              </a:rPr>
              <a:t>  </a:t>
            </a:r>
          </a:p>
        </p:txBody>
      </p:sp>
      <p:pic>
        <p:nvPicPr>
          <p:cNvPr id="3080" name="Picture 8" descr="情景导入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896938"/>
            <a:ext cx="208756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  <p:bldP spid="410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7088" y="2420938"/>
            <a:ext cx="79200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800080"/>
                </a:solidFill>
                <a:latin typeface="Times New Roman" pitchFamily="18" charset="0"/>
                <a:ea typeface="楷体_GB2312" pitchFamily="1" charset="-122"/>
              </a:rPr>
              <a:t>        </a:t>
            </a:r>
            <a:r>
              <a:rPr lang="zh-CN" sz="3200" b="1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你认为哪一个生活场景给你留下最深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sz="3200" b="1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刻的印象？最能看出他的什么性格特征？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827088" y="1268413"/>
            <a:ext cx="1831975" cy="601662"/>
          </a:xfrm>
          <a:prstGeom prst="rect">
            <a:avLst/>
          </a:prstGeom>
          <a:solidFill>
            <a:srgbClr val="99CCFF"/>
          </a:solidFill>
          <a:ln w="22225">
            <a:solidFill>
              <a:srgbClr val="3366FF"/>
            </a:solidFill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>
                <a:solidFill>
                  <a:srgbClr val="FFFF00"/>
                </a:solidFill>
              </a:rPr>
              <a:t>重点探究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773238"/>
            <a:ext cx="8604250" cy="1439862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/>
            <a:r>
              <a:rPr lang="zh-CN" altLang="zh-CN" sz="32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sz="3200" b="1" dirty="0" smtClean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鲁迅先生对青年人写信草率深恶痛绝，但是仍然认真阅读每封来信，这说明了什么？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2997200"/>
            <a:ext cx="7991475" cy="244951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zh-CN" altLang="zh-CN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</a:t>
            </a:r>
            <a:r>
              <a:rPr lang="zh-CN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说明了鲁迅先生严格要求着青年人，同时也严格的约束着自己，却仍能宽容地对待别人，谁说鲁迅不可亲近？他对于青年人的爱，让我们强烈地感受到鲁迅先生的可亲。</a:t>
            </a:r>
          </a:p>
        </p:txBody>
      </p:sp>
      <p:pic>
        <p:nvPicPr>
          <p:cNvPr id="23556" name="Picture 4" descr="教材精析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49512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11188" y="1628775"/>
            <a:ext cx="82502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>
                <a:solidFill>
                  <a:srgbClr val="660033"/>
                </a:solidFill>
                <a:latin typeface="Times New Roman" pitchFamily="18" charset="0"/>
                <a:ea typeface="华文楷体" pitchFamily="2" charset="-122"/>
              </a:rPr>
              <a:t>本文最后一自然段的“鬼”是指的什么样的人？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95288" y="2852738"/>
            <a:ext cx="83518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180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    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这里是作者借题发挥的一句话，这里的</a:t>
            </a:r>
            <a:r>
              <a:rPr lang="zh-CN" sz="2800" b="1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鬼</a:t>
            </a:r>
            <a:r>
              <a:rPr lang="zh-CN" sz="2800" b="1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”</a:t>
            </a:r>
            <a:r>
              <a:rPr lang="zh-CN" sz="2800" b="1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是指那些品格低下，思想落后或者是立场错误的文化人。这些人由于生活在黑暗的旧社会，因循守旧、思想落后。而鲁迅代表了中国新文化运动的方向，他不但是伟大的作家，而且是一位坚强的战士，他利用文化为武器，与反动派作斗争。</a:t>
            </a:r>
          </a:p>
        </p:txBody>
      </p:sp>
      <p:pic>
        <p:nvPicPr>
          <p:cNvPr id="24580" name="Picture 4" descr="典例透析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42963" y="850900"/>
            <a:ext cx="244951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1638300"/>
            <a:ext cx="6548438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zh-CN" b="1" smtClean="0">
                <a:solidFill>
                  <a:srgbClr val="660033"/>
                </a:solidFill>
                <a:ea typeface="华文楷体" pitchFamily="2" charset="-122"/>
              </a:rPr>
              <a:t>鲁迅先生是一位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6588" y="5516563"/>
            <a:ext cx="6481762" cy="10795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zh-CN" sz="440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            </a:t>
            </a:r>
            <a:r>
              <a:rPr lang="zh-CN" altLang="zh-CN" sz="4400" b="1" smtClean="0">
                <a:solidFill>
                  <a:srgbClr val="660033"/>
                </a:solidFill>
                <a:latin typeface="宋体" pitchFamily="2" charset="-122"/>
                <a:ea typeface="华文楷体" pitchFamily="2" charset="-122"/>
              </a:rPr>
              <a:t>……</a:t>
            </a:r>
            <a:r>
              <a:rPr lang="zh-CN" sz="4400" b="1" smtClean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的人</a:t>
            </a:r>
          </a:p>
        </p:txBody>
      </p:sp>
      <p:pic>
        <p:nvPicPr>
          <p:cNvPr id="25604" name="Picture 4" descr="00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84888" y="908050"/>
            <a:ext cx="100806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3575" y="2466975"/>
            <a:ext cx="2324100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知识归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50900"/>
            <a:ext cx="244951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Group 2"/>
          <p:cNvGraphicFramePr>
            <a:graphicFrameLocks noGrp="1"/>
          </p:cNvGraphicFramePr>
          <p:nvPr>
            <p:ph/>
          </p:nvPr>
        </p:nvGraphicFramePr>
        <p:xfrm>
          <a:off x="611188" y="1268413"/>
          <a:ext cx="7561262" cy="4457700"/>
        </p:xfrm>
        <a:graphic>
          <a:graphicData uri="http://schemas.openxmlformats.org/drawingml/2006/table">
            <a:tbl>
              <a:tblPr/>
              <a:tblGrid>
                <a:gridCol w="3668712"/>
                <a:gridCol w="3892550"/>
              </a:tblGrid>
              <a:tr h="857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生活中的鲁迅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萧红眼中的鲁迅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①</a:t>
                      </a: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人之子的鲁迅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一个孝敬父母的好儿子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②</a:t>
                      </a: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人之夫的鲁迅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一个尊重妻子的好丈夫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③</a:t>
                      </a: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人之友的鲁迅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一个培植晚辈作家的慈祥宽厚的长者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一个追求真理坚持真理的战士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一个不卑不亢的学者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Group 2"/>
          <p:cNvGraphicFramePr>
            <a:graphicFrameLocks noGrp="1"/>
          </p:cNvGraphicFramePr>
          <p:nvPr>
            <p:ph/>
          </p:nvPr>
        </p:nvGraphicFramePr>
        <p:xfrm>
          <a:off x="611188" y="1844675"/>
          <a:ext cx="7561262" cy="2616200"/>
        </p:xfrm>
        <a:graphic>
          <a:graphicData uri="http://schemas.openxmlformats.org/drawingml/2006/table">
            <a:tbl>
              <a:tblPr/>
              <a:tblGrid>
                <a:gridCol w="3668712"/>
                <a:gridCol w="3892550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生活中的鲁迅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萧红眼中的鲁迅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华文楷体" pitchFamily="2" charset="-122"/>
                        <a:ea typeface="华文楷体" pitchFamily="2" charset="-122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④</a:t>
                      </a: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人之主的鲁迅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一个美满家庭的家长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一个和蔼宽厚的平易近人的老人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⑤</a:t>
                      </a:r>
                      <a:r>
                        <a:rPr kumimoji="0" 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33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生活之主的鲁迅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8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潇洒、幽默、风趣、</a:t>
                      </a:r>
                      <a:r>
                        <a:rPr kumimoji="0" 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华文楷体" pitchFamily="2" charset="-122"/>
                          <a:ea typeface="华文楷体" pitchFamily="2" charset="-122"/>
                        </a:rPr>
                        <a:t>               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827088" y="1841500"/>
            <a:ext cx="6480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 dirty="0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语言质朴浅白清新隽永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55650" y="2849563"/>
            <a:ext cx="66246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 dirty="0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善于撷取生活琐事捕捉细节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827088" y="3716338"/>
            <a:ext cx="763428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 dirty="0">
                <a:solidFill>
                  <a:srgbClr val="0000FF"/>
                </a:solidFill>
                <a:latin typeface="Times New Roman" pitchFamily="18" charset="0"/>
                <a:ea typeface="华文楷体" pitchFamily="2" charset="-122"/>
              </a:rPr>
              <a:t>作者印象中的鲁迅：生活平凡随意、为人宽厚仁爱，待友真诚悉心，意志坚定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 flipH="1">
            <a:off x="2411413" y="5157788"/>
            <a:ext cx="3749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sz="3200" b="1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伟大而平凡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5867400" y="908050"/>
            <a:ext cx="11160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sz="3200" b="1" dirty="0">
                <a:solidFill>
                  <a:srgbClr val="660033"/>
                </a:solidFill>
                <a:latin typeface="Times New Roman" pitchFamily="18" charset="0"/>
                <a:ea typeface="方正北魏楷书简体" pitchFamily="1" charset="-122"/>
              </a:rPr>
              <a:t>写作特色</a:t>
            </a:r>
          </a:p>
        </p:txBody>
      </p:sp>
      <p:pic>
        <p:nvPicPr>
          <p:cNvPr id="28679" name="Picture 7" descr="知识归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50900"/>
            <a:ext cx="2449512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99235" y="1340768"/>
            <a:ext cx="8447087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4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                 </a:t>
            </a:r>
            <a:r>
              <a:rPr lang="zh-CN" sz="3200" b="1" dirty="0">
                <a:solidFill>
                  <a:srgbClr val="660033"/>
                </a:solidFill>
                <a:latin typeface="华文楷体" pitchFamily="2" charset="-122"/>
                <a:ea typeface="华文楷体" pitchFamily="2" charset="-122"/>
              </a:rPr>
              <a:t>怀鲁迅</a:t>
            </a:r>
            <a:r>
              <a:rPr lang="zh-CN" sz="32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altLang="zh-CN" sz="28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(</a:t>
            </a:r>
            <a:r>
              <a:rPr lang="zh-CN" sz="28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郁达夫</a:t>
            </a:r>
            <a:r>
              <a:rPr lang="zh-CN" altLang="zh-CN" sz="28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)</a:t>
            </a:r>
          </a:p>
          <a:p>
            <a:pPr algn="l" eaLnBrk="1" hangingPunct="1"/>
            <a:r>
              <a:rPr lang="zh-CN" altLang="zh-CN" sz="2400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  </a:t>
            </a:r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真是晴天的霹雳，在南台的宴会席上，忽而听到了鲁迅的死！ </a:t>
            </a:r>
          </a:p>
          <a:p>
            <a:pPr algn="l" eaLnBrk="1" hangingPunct="1"/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 发出了几通电报，会萃了一夜行李，第二天我就匆匆跳上了开往上海的轮船。 </a:t>
            </a:r>
          </a:p>
          <a:p>
            <a:pPr algn="l" eaLnBrk="1" hangingPunct="1"/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 二十二日上午十时船靠了岸，到家洗了一个澡，吞了两口饭，跑到胶州路万国殡仪馆去，遇见的只是真诚的脸，热烈的脸，悲愤的脸，和千千万万将要破裂似的青年男女的心肺与紧捏的拳头。 </a:t>
            </a:r>
          </a:p>
          <a:p>
            <a:pPr algn="l" eaLnBrk="1" hangingPunct="1"/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 这不是寻常的丧事，这也不是沉郁的悲哀，这正象是大地震要来，或黎时将到时充塞在天地之间的一瞬间的寂静。</a:t>
            </a:r>
            <a:r>
              <a:rPr 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</a:t>
            </a:r>
          </a:p>
        </p:txBody>
      </p:sp>
      <p:pic>
        <p:nvPicPr>
          <p:cNvPr id="29699" name="Picture 4" descr="知识拓展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36613"/>
            <a:ext cx="24638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95288" y="836613"/>
            <a:ext cx="8424862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/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生死，肉体，灵魂，眼泪，悲叹，这些问题与感觉，在此地似乎太渺小了，在鲁迅的死的彼岸，还照耀着一道更伟大，更猛烈的寂光。 </a:t>
            </a:r>
          </a:p>
          <a:p>
            <a:pPr algn="l"/>
            <a:r>
              <a:rPr lang="zh-CN" alt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没有伟大的人物出现的民族，是世界上最可怜的生物之群；有了伟大的人物，而不知拥护，爱戴，崇仰的国家，是没有希望的奴隶之邦。因鲁迅的一死，使人自觉出了民族的尚可以有为，也因鲁迅之一死，使人家看出了中国还是奴隶性很浓厚的半绝望的国家。 </a:t>
            </a:r>
          </a:p>
          <a:p>
            <a:pPr algn="l"/>
            <a:r>
              <a:rPr lang="zh-CN" alt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sz="24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鲁迅的灵柩，在夜阴里被埋入浅土中去了；西天角却出现了一片微红的新月。</a:t>
            </a:r>
            <a:r>
              <a:rPr lang="zh-CN" sz="20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</a:t>
            </a:r>
          </a:p>
          <a:p>
            <a:pPr algn="l"/>
            <a:r>
              <a:rPr lang="zh-CN" sz="24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                           </a:t>
            </a:r>
            <a:r>
              <a:rPr 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一九三六年十月二十四日在上海 </a:t>
            </a:r>
          </a:p>
          <a:p>
            <a:pPr algn="l"/>
            <a:r>
              <a:rPr 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                 原载一九三六年十一月一日</a:t>
            </a:r>
            <a:r>
              <a:rPr lang="zh-CN" alt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文学</a:t>
            </a:r>
            <a:r>
              <a:rPr lang="zh-CN" alt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sz="20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第七卷第五号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39750" y="1789113"/>
            <a:ext cx="3455988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sz="3200" dirty="0">
                <a:solidFill>
                  <a:srgbClr val="660033"/>
                </a:solidFill>
                <a:latin typeface="Times New Roman" pitchFamily="18" charset="0"/>
                <a:ea typeface="楷体_GB2312" pitchFamily="1" charset="-122"/>
              </a:rPr>
              <a:t>学后感悟：</a:t>
            </a:r>
            <a:r>
              <a:rPr lang="zh-CN" sz="3200" dirty="0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通过对本篇课文的学习，你对鲁迅有没有新的认识？请谈谈你的体会。</a:t>
            </a:r>
          </a:p>
          <a:p>
            <a:pPr algn="l" eaLnBrk="1" hangingPunct="1">
              <a:spcBef>
                <a:spcPct val="50000"/>
              </a:spcBef>
            </a:pPr>
            <a:endParaRPr lang="zh-CN" altLang="zh-CN" sz="3200" dirty="0">
              <a:solidFill>
                <a:srgbClr val="0066FF"/>
              </a:solidFill>
              <a:latin typeface="Times New Roman" pitchFamily="18" charset="0"/>
              <a:ea typeface="楷体_GB2312" pitchFamily="1" charset="-122"/>
            </a:endParaRPr>
          </a:p>
        </p:txBody>
      </p:sp>
      <p:pic>
        <p:nvPicPr>
          <p:cNvPr id="31747" name="Picture 3" descr="luxunm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1960" y="1341438"/>
            <a:ext cx="38163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知识拓展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881911"/>
            <a:ext cx="2463800" cy="78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399213" y="4495800"/>
            <a:ext cx="61118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2800">
              <a:solidFill>
                <a:srgbClr val="0066FF"/>
              </a:solidFill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5123" name="Picture 3" descr="2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16013" y="981075"/>
            <a:ext cx="6553200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612775" y="5516563"/>
            <a:ext cx="7272338" cy="579437"/>
          </a:xfrm>
          <a:prstGeom prst="rect">
            <a:avLst/>
          </a:prstGeom>
          <a:solidFill>
            <a:schemeClr val="accent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660033"/>
                </a:solidFill>
                <a:latin typeface="方正北魏楷书简体" pitchFamily="1" charset="-122"/>
                <a:ea typeface="方正北魏楷书简体" pitchFamily="1" charset="-122"/>
              </a:rPr>
              <a:t>1933</a:t>
            </a:r>
            <a:r>
              <a:rPr lang="zh-CN" sz="3200" b="1">
                <a:solidFill>
                  <a:srgbClr val="660033"/>
                </a:solidFill>
                <a:latin typeface="方正北魏楷书简体" pitchFamily="1" charset="-122"/>
                <a:ea typeface="方正北魏楷书简体" pitchFamily="1" charset="-122"/>
              </a:rPr>
              <a:t>年在上海和宋庆龄蔡元培等在一起</a:t>
            </a:r>
            <a:endParaRPr lang="zh-CN" sz="3200">
              <a:solidFill>
                <a:srgbClr val="660033"/>
              </a:solidFill>
              <a:latin typeface="方正北魏楷书简体" pitchFamily="1" charset="-122"/>
              <a:ea typeface="方正北魏楷书简体" pitchFamily="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827088" y="1412875"/>
            <a:ext cx="70866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3200" dirty="0">
              <a:latin typeface="Times New Roman" pitchFamily="18" charset="0"/>
              <a:ea typeface="黑体" pitchFamily="49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zh-CN" altLang="zh-CN" sz="2800" dirty="0">
                <a:solidFill>
                  <a:srgbClr val="800080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背诵鲁迅先生写的</a:t>
            </a: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自嘲</a:t>
            </a: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和纪念鲁迅逝世三十周年臧克家写的</a:t>
            </a: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有的人</a:t>
            </a: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。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  2.</a:t>
            </a:r>
            <a:r>
              <a:rPr lang="zh-CN" sz="3200" b="1" dirty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积累鲁迅先生的名言警句</a:t>
            </a:r>
            <a:r>
              <a:rPr lang="zh-CN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。</a:t>
            </a:r>
            <a:r>
              <a:rPr lang="en-US" altLang="zh-CN" sz="3200" b="1" dirty="0" smtClean="0">
                <a:solidFill>
                  <a:srgbClr val="0000FF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sz="2800" b="1" dirty="0" smtClean="0">
                <a:solidFill>
                  <a:srgbClr val="800080"/>
                </a:solidFill>
                <a:latin typeface="楷体_GB2312" pitchFamily="1" charset="-122"/>
                <a:ea typeface="楷体_GB2312" pitchFamily="1" charset="-122"/>
              </a:rPr>
              <a:t> </a:t>
            </a:r>
            <a:endParaRPr lang="zh-CN" sz="2800" b="1" dirty="0">
              <a:solidFill>
                <a:srgbClr val="800080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2771" name="Picture 3" descr="MCj0437990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188" y="4797425"/>
            <a:ext cx="1584325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字词积累（3）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27088" y="1077913"/>
            <a:ext cx="2449512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550" y="981075"/>
            <a:ext cx="669607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09800" y="2667000"/>
            <a:ext cx="3276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16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9750" y="5805488"/>
            <a:ext cx="7272338" cy="579437"/>
          </a:xfrm>
          <a:prstGeom prst="rect">
            <a:avLst/>
          </a:prstGeom>
          <a:solidFill>
            <a:schemeClr val="accent1">
              <a:alpha val="4313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3200" b="1">
                <a:solidFill>
                  <a:srgbClr val="660033"/>
                </a:solidFill>
                <a:latin typeface="方正北魏楷书简体" pitchFamily="1" charset="-122"/>
                <a:ea typeface="方正北魏楷书简体" pitchFamily="1" charset="-122"/>
              </a:rPr>
              <a:t>1936</a:t>
            </a:r>
            <a:r>
              <a:rPr lang="zh-CN" sz="3200" b="1">
                <a:solidFill>
                  <a:srgbClr val="660033"/>
                </a:solidFill>
                <a:latin typeface="方正北魏楷书简体" pitchFamily="1" charset="-122"/>
                <a:ea typeface="方正北魏楷书简体" pitchFamily="1" charset="-122"/>
              </a:rPr>
              <a:t>年在全国木刻展览上和青年在一起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791200" y="2667000"/>
            <a:ext cx="3124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endParaRPr lang="zh-CN" altLang="zh-CN" sz="160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animBg="1" autoUpdateAnimBg="0"/>
      <p:bldP spid="614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1550" y="1052513"/>
            <a:ext cx="684053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11188" y="5589588"/>
            <a:ext cx="7561262" cy="94615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800" b="1">
                <a:solidFill>
                  <a:srgbClr val="0000FF"/>
                </a:solidFill>
                <a:latin typeface="方正北魏楷书简体" pitchFamily="1" charset="-122"/>
                <a:ea typeface="方正北魏楷书简体" pitchFamily="1" charset="-122"/>
              </a:rPr>
              <a:t>1956</a:t>
            </a:r>
            <a:r>
              <a:rPr lang="zh-CN" sz="2800" b="1">
                <a:solidFill>
                  <a:srgbClr val="0000FF"/>
                </a:solidFill>
                <a:latin typeface="方正北魏楷书简体" pitchFamily="1" charset="-122"/>
                <a:ea typeface="方正北魏楷书简体" pitchFamily="1" charset="-122"/>
              </a:rPr>
              <a:t>年，鲁迅墓迁到上海虹口公园，由毛泽东题署墓碑。</a:t>
            </a:r>
            <a:endParaRPr lang="zh-CN" sz="2800">
              <a:solidFill>
                <a:schemeClr val="tx1"/>
              </a:solidFill>
              <a:latin typeface="方正北魏楷书简体" pitchFamily="1" charset="-122"/>
              <a:ea typeface="方正北魏楷书简体" pitchFamily="1" charset="-122"/>
            </a:endParaRP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uxunguj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549275"/>
            <a:ext cx="4608512" cy="590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932363" y="836613"/>
            <a:ext cx="4032250" cy="48387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24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        </a:t>
            </a:r>
            <a:r>
              <a:rPr lang="zh-CN" sz="2400" b="1" dirty="0">
                <a:solidFill>
                  <a:srgbClr val="660033"/>
                </a:solidFill>
                <a:latin typeface="楷体_GB2312" pitchFamily="1" charset="-122"/>
                <a:ea typeface="楷体_GB2312" pitchFamily="1" charset="-122"/>
              </a:rPr>
              <a:t>关于鲁迅故居</a:t>
            </a:r>
          </a:p>
          <a:p>
            <a:pPr algn="l" eaLnBrk="1" hangingPunct="1"/>
            <a:r>
              <a:rPr lang="zh-CN" altLang="zh-CN" sz="2400" b="1" dirty="0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鲁迅先生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1927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10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月从广州来到上海，到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1936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10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月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19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日逝世，在上海整整生活了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9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年。大陆新村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9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号，是鲁迅在上海最后的寓所。鲁迅在民国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22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4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月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11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日以内山书店职员的名义迁入，在这里，鲁迅从事了大量创作，翻译、编辑工作、还组织了</a:t>
            </a:r>
            <a:r>
              <a:rPr lang="zh-CN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中国自由运动大同盟</a:t>
            </a:r>
            <a:r>
              <a:rPr lang="zh-CN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和</a:t>
            </a:r>
            <a:r>
              <a:rPr lang="zh-CN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左联</a:t>
            </a:r>
            <a:r>
              <a:rPr lang="zh-CN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活动，直至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1936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10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月</a:t>
            </a:r>
            <a:r>
              <a:rPr lang="zh-CN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19</a:t>
            </a:r>
            <a:r>
              <a:rPr 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日在这里逝世。</a:t>
            </a:r>
          </a:p>
        </p:txBody>
      </p:sp>
      <p:pic>
        <p:nvPicPr>
          <p:cNvPr id="8196" name="Picture 29" descr="未标题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7475063">
            <a:off x="326232" y="699294"/>
            <a:ext cx="67151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0" descr="未标题-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7492">
            <a:off x="395288" y="1035050"/>
            <a:ext cx="3508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31" descr="未标题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634938" flipH="1">
            <a:off x="908050" y="604838"/>
            <a:ext cx="320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32" descr="未标题-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454910" flipH="1">
            <a:off x="1474787" y="561976"/>
            <a:ext cx="2254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9" descr="未标题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7475063">
            <a:off x="542132" y="915194"/>
            <a:ext cx="671512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30" descr="未标题-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447492">
            <a:off x="611188" y="1250950"/>
            <a:ext cx="3508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31" descr="未标题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634938" flipH="1">
            <a:off x="1123950" y="820738"/>
            <a:ext cx="320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8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8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 tmFilter="0, 0; .2, .5; .8, .5; 1, 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500" autoRev="1" fill="hold"/>
                                        <p:tgtEl>
                                          <p:spTgt spid="82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82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 tmFilter="0, 0; .2, .5; .8, .5; 1, 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0" autoRev="1" fill="hold"/>
                                        <p:tgtEl>
                                          <p:spTgt spid="8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288" y="1870075"/>
            <a:ext cx="8497887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/>
            <a:r>
              <a:rPr lang="zh-CN" alt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    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提起鲁迅，总会想起很多词语：深邃、沉重、严厉、倔强、勇毅、果敢</a:t>
            </a:r>
            <a:r>
              <a:rPr lang="zh-CN" altLang="zh-CN" sz="3200" b="1" dirty="0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……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浓黑的一字须，根根向上的头发，吸着烟斗、面目严肃冷峻，这是鲁迅通常留给我们的印象，他似乎</a:t>
            </a:r>
            <a:r>
              <a:rPr lang="zh-CN" sz="3200" b="1" dirty="0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对一切人都怀有忧虑和敌意</a:t>
            </a:r>
            <a:r>
              <a:rPr lang="zh-CN" sz="3200" b="1" dirty="0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”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，但那却不是他的全部，他活着的时候，周围有许多文学青年愿意</a:t>
            </a:r>
            <a:r>
              <a:rPr lang="zh-CN" sz="3200" b="1" dirty="0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“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亲近</a:t>
            </a:r>
            <a:r>
              <a:rPr lang="zh-CN" sz="3200" b="1" dirty="0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”</a:t>
            </a:r>
            <a:r>
              <a:rPr lang="zh-CN" sz="32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他，萧红就是其中的一个。</a:t>
            </a:r>
          </a:p>
        </p:txBody>
      </p:sp>
      <p:pic>
        <p:nvPicPr>
          <p:cNvPr id="8195" name="Picture 3" descr="情景导入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896938"/>
            <a:ext cx="208756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2205038"/>
            <a:ext cx="7489825" cy="3024187"/>
          </a:xfrm>
          <a:solidFill>
            <a:schemeClr val="accent1">
              <a:alpha val="18039"/>
            </a:schemeClr>
          </a:solid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1</a:t>
            </a:r>
            <a:r>
              <a:rPr 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、体会鲁迅日常生活中平易温和的一面。 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2</a:t>
            </a:r>
            <a:r>
              <a:rPr 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、学习本文善于从撷取生活琐事中去展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   </a:t>
            </a:r>
            <a:r>
              <a:rPr 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现人物的写作方法。</a:t>
            </a:r>
          </a:p>
          <a:p>
            <a:pPr eaLnBrk="1" hangingPunct="1">
              <a:buFontTx/>
              <a:buNone/>
            </a:pPr>
            <a:r>
              <a:rPr lang="zh-CN" alt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3</a:t>
            </a:r>
            <a:r>
              <a:rPr lang="zh-CN" b="1" dirty="0" smtClean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、学会对人物，尤其是性格的写作方法。 </a:t>
            </a:r>
          </a:p>
        </p:txBody>
      </p:sp>
      <p:pic>
        <p:nvPicPr>
          <p:cNvPr id="9219" name="Picture 4" descr="童趣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7313" y="889000"/>
            <a:ext cx="3887787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025" y="836613"/>
            <a:ext cx="2006600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468313" y="1868488"/>
            <a:ext cx="6408737" cy="465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萧红：原名张乃莹，</a:t>
            </a:r>
            <a:r>
              <a:rPr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萧红</a:t>
            </a:r>
            <a:r>
              <a:rPr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是她发表</a:t>
            </a:r>
            <a:r>
              <a:rPr lang="en-US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《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生死场</a:t>
            </a:r>
            <a:r>
              <a:rPr lang="en-US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》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时使用的笔名，另有悄吟</a:t>
            </a:r>
            <a:r>
              <a:rPr lang="en-US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,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玲玲，田娣等笔名。被誉为</a:t>
            </a:r>
            <a:r>
              <a:rPr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en-US" altLang="zh-CN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30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年代的文学洛神</a:t>
            </a:r>
            <a:r>
              <a:rPr lang="zh-CN" altLang="en-US" sz="2400" b="1" dirty="0">
                <a:solidFill>
                  <a:srgbClr val="0000CC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的萧红，是民国四大才女中命运最为悲苦的女性，也是一位传奇性人物。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en-US" sz="2400" b="1" dirty="0">
                <a:latin typeface="楷体_GB2312" pitchFamily="1" charset="-122"/>
                <a:ea typeface="楷体_GB2312" pitchFamily="1" charset="-122"/>
              </a:rPr>
              <a:t>萧红小说的特点：</a:t>
            </a:r>
            <a:endParaRPr lang="en-US" sz="2400" b="1" dirty="0">
              <a:latin typeface="楷体_GB2312" pitchFamily="1" charset="-122"/>
              <a:ea typeface="楷体_GB2312" pitchFamily="1" charset="-122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  以抒情笔调写自我主观感受；散文化的小说结构；重文化风俗和自然景物的描写，不重人物性格的刻画；无完整的故事情节，然而韵味深长。</a:t>
            </a:r>
            <a:endParaRPr lang="en-US" sz="2400" b="1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  <a:p>
            <a:pPr algn="l" eaLnBrk="1" hangingPunct="1">
              <a:spcBef>
                <a:spcPct val="50000"/>
              </a:spcBef>
            </a:pPr>
            <a:endParaRPr lang="en-US" sz="2400" b="1" dirty="0">
              <a:solidFill>
                <a:srgbClr val="0000CC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7019925" y="4149725"/>
            <a:ext cx="17653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1pPr>
            <a:lvl2pPr marL="742950" indent="-28575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2pPr>
            <a:lvl3pPr marL="11430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3pPr>
            <a:lvl4pPr marL="16002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4pPr>
            <a:lvl5pPr marL="2057400" indent="-228600" eaLnBrk="0" hangingPunct="0"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4000">
                <a:solidFill>
                  <a:srgbClr val="FF0000"/>
                </a:solidFill>
                <a:latin typeface="经典趣体简" pitchFamily="1" charset="-122"/>
                <a:ea typeface="经典趣体简" pitchFamily="1" charset="-122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zh-CN" altLang="zh-CN" sz="24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  </a:t>
            </a:r>
            <a:r>
              <a:rPr lang="zh-CN" sz="24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萧   红</a:t>
            </a:r>
          </a:p>
          <a:p>
            <a:pPr algn="l" eaLnBrk="1" hangingPunct="1">
              <a:spcBef>
                <a:spcPct val="50000"/>
              </a:spcBef>
            </a:pPr>
            <a:r>
              <a:rPr lang="zh-CN" altLang="zh-CN" sz="16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 </a:t>
            </a:r>
            <a:r>
              <a:rPr lang="zh-CN" sz="16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（</a:t>
            </a:r>
            <a:r>
              <a:rPr lang="zh-CN" altLang="zh-CN" sz="16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1911</a:t>
            </a:r>
            <a:r>
              <a:rPr lang="zh-CN" altLang="zh-CN" sz="1600" b="1">
                <a:solidFill>
                  <a:srgbClr val="0000CC"/>
                </a:solidFill>
                <a:latin typeface="Times New Roman" pitchFamily="18" charset="0"/>
                <a:ea typeface="华文楷体" pitchFamily="2" charset="-122"/>
              </a:rPr>
              <a:t>—</a:t>
            </a:r>
            <a:r>
              <a:rPr lang="zh-CN" altLang="zh-CN" sz="16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1942</a:t>
            </a:r>
            <a:r>
              <a:rPr lang="zh-CN" sz="1600" b="1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）</a:t>
            </a:r>
          </a:p>
        </p:txBody>
      </p:sp>
      <p:pic>
        <p:nvPicPr>
          <p:cNvPr id="10245" name="Picture 4" descr="走近作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5650" y="911225"/>
            <a:ext cx="19621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40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经典趣体简" pitchFamily="1" charset="-122"/>
            <a:ea typeface="经典趣体简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40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经典趣体简" pitchFamily="1" charset="-122"/>
            <a:ea typeface="经典趣体简" pitchFamily="1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Pages>0</Pages>
  <Words>2992</Words>
  <Characters>0</Characters>
  <Application>Microsoft Office PowerPoint</Application>
  <DocSecurity>0</DocSecurity>
  <PresentationFormat>全屏显示(4:3)</PresentationFormat>
  <Lines>0</Lines>
  <Paragraphs>158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第一PPT模板网-WWW.1PPT.COM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  鲁迅先生对青年人写信草率深恶痛绝，但是仍然认真阅读每封来信，这说明了什么？</vt:lpstr>
      <vt:lpstr>幻灯片 22</vt:lpstr>
      <vt:lpstr>鲁迅先生是一位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Administrator</cp:lastModifiedBy>
  <cp:revision>1</cp:revision>
  <dcterms:created xsi:type="dcterms:W3CDTF">2013-09-29T06:31:35Z</dcterms:created>
  <dcterms:modified xsi:type="dcterms:W3CDTF">2019-11-15T06:24:28Z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2052-9.1.0.4468</vt:lpwstr>
  </property>
</Properties>
</file>