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81" userDrawn="1">
          <p15:clr>
            <a:srgbClr val="A4A3A4"/>
          </p15:clr>
        </p15:guide>
        <p15:guide id="2" pos="2797" userDrawn="1">
          <p15:clr>
            <a:srgbClr val="A4A3A4"/>
          </p15:clr>
        </p15:guide>
        <p15:guide id="4" pos="7083" userDrawn="1">
          <p15:clr>
            <a:srgbClr val="A4A3A4"/>
          </p15:clr>
        </p15:guide>
        <p15:guide id="5" orient="horz" pos="3543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BB"/>
    <a:srgbClr val="009AA2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33" d="100"/>
          <a:sy n="33" d="100"/>
        </p:scale>
        <p:origin x="-1062" y="-2118"/>
      </p:cViewPr>
      <p:guideLst>
        <p:guide orient="horz" pos="981"/>
        <p:guide orient="horz" pos="3543"/>
        <p:guide pos="2797"/>
        <p:guide pos="7083"/>
        <p:guide pos="3840"/>
        <p:guide pos="59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2EFF5-AA32-430A-AC14-2EC99A3A19AC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6143E-18CD-46C0-8CDB-CB9D199F2F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688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5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582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964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6942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93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017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999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95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3932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3669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76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7600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6042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195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785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96444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66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26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57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281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16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CE551-B955-4E71-804B-1BA94F086A6D}" type="datetimeFigureOut">
              <a:rPr lang="zh-CN" altLang="en-US" smtClean="0"/>
              <a:t>2018/8/25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6EDD9-08E0-4D16-9E22-2953CA719F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07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6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914400"/>
            <a:ext cx="12192000" cy="592931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-14287"/>
            <a:ext cx="12192000" cy="68580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12192000" cy="1352550"/>
          </a:xfrm>
          <a:prstGeom prst="rect">
            <a:avLst/>
          </a:prstGeom>
          <a:solidFill>
            <a:srgbClr val="009A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66800" y="3420070"/>
            <a:ext cx="10058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60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老</a:t>
            </a:r>
            <a:r>
              <a:rPr lang="en-US" altLang="zh-CN" sz="60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HR</a:t>
            </a:r>
            <a:r>
              <a:rPr lang="zh-CN" altLang="en-US" sz="6000" b="1" dirty="0" smtClean="0">
                <a:latin typeface="造字工房悦圆演示版常规体" pitchFamily="50" charset="-122"/>
                <a:ea typeface="造字工房悦圆演示版常规体" pitchFamily="50" charset="-122"/>
              </a:rPr>
              <a:t>手把手教你</a:t>
            </a:r>
            <a:r>
              <a:rPr lang="zh-CN" altLang="en-US" sz="6000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搞定</a:t>
            </a:r>
            <a:r>
              <a:rPr lang="en-US" altLang="zh-CN" sz="6000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HR</a:t>
            </a:r>
            <a:r>
              <a:rPr lang="zh-CN" altLang="en-US" sz="6000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管理</a:t>
            </a:r>
            <a:endParaRPr lang="zh-CN" altLang="en-US" sz="6000" b="1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9" name="燕尾形 8"/>
          <p:cNvSpPr/>
          <p:nvPr/>
        </p:nvSpPr>
        <p:spPr>
          <a:xfrm rot="5400000">
            <a:off x="5950120" y="5311191"/>
            <a:ext cx="291760" cy="671350"/>
          </a:xfrm>
          <a:prstGeom prst="chevron">
            <a:avLst>
              <a:gd name="adj" fmla="val 100000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56292" y="445442"/>
            <a:ext cx="8484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作者：应秋月</a:t>
            </a:r>
            <a:r>
              <a:rPr lang="en-US" altLang="zh-CN" sz="20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  </a:t>
            </a:r>
            <a:r>
              <a:rPr lang="en-US" altLang="zh-CN" sz="2000" b="1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		</a:t>
            </a:r>
            <a:r>
              <a:rPr lang="zh-CN" altLang="en-US" sz="2000" b="1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出版社</a:t>
            </a:r>
            <a:r>
              <a:rPr lang="zh-CN" altLang="en-US" sz="2000" b="1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：</a:t>
            </a:r>
            <a:r>
              <a:rPr lang="zh-CN" altLang="en-US" sz="2000" b="1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北京大学</a:t>
            </a:r>
            <a:r>
              <a:rPr lang="en-US" altLang="zh-CN" sz="2000" b="1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	 </a:t>
            </a:r>
            <a:endParaRPr lang="en-US" altLang="zh-CN" sz="2000" b="1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564914" y="353110"/>
            <a:ext cx="239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读书笔记 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08378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496291" y="-14514"/>
            <a:ext cx="3006447" cy="6986814"/>
          </a:xfrm>
          <a:prstGeom prst="line">
            <a:avLst/>
          </a:prstGeom>
          <a:ln>
            <a:solidFill>
              <a:srgbClr val="00B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>
            <a:off x="711199" y="2728685"/>
            <a:ext cx="2751216" cy="1843315"/>
          </a:xfrm>
          <a:prstGeom prst="wedgeRectCallout">
            <a:avLst>
              <a:gd name="adj1" fmla="val -8172"/>
              <a:gd name="adj2" fmla="val 73524"/>
            </a:avLst>
          </a:prstGeom>
          <a:solidFill>
            <a:schemeClr val="bg1"/>
          </a:solidFill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 flipH="1">
            <a:off x="2823787" y="3091543"/>
            <a:ext cx="1733698" cy="1146629"/>
          </a:xfrm>
          <a:prstGeom prst="wedgeRectCallout">
            <a:avLst>
              <a:gd name="adj1" fmla="val -8275"/>
              <a:gd name="adj2" fmla="val 72626"/>
            </a:avLst>
          </a:prstGeom>
          <a:noFill/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99936" y="3055425"/>
            <a:ext cx="2775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PART </a:t>
            </a:r>
            <a:r>
              <a:rPr lang="en-US" altLang="zh-CN" sz="6000" dirty="0" smtClean="0">
                <a:solidFill>
                  <a:srgbClr val="00B0B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</a:p>
          <a:p>
            <a:pPr algn="r"/>
            <a:r>
              <a:rPr lang="en-US" altLang="zh-CN" sz="28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contents</a:t>
            </a:r>
            <a:endParaRPr lang="zh-CN" altLang="en-US" sz="6000" dirty="0">
              <a:solidFill>
                <a:srgbClr val="00B0B9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21944" y="1550299"/>
            <a:ext cx="7170056" cy="295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考勤管理</a:t>
            </a:r>
            <a:endParaRPr lang="en-US" altLang="zh-CN" sz="60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sz="12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员工出勤进行考察管理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考勤管理工作的流程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考勤管理的途径</a:t>
            </a:r>
            <a:endParaRPr lang="zh-CN" altLang="en-US" sz="48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2042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950" y="17"/>
            <a:ext cx="10296096" cy="6857967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38100" y="-19050"/>
            <a:ext cx="7467600" cy="6896100"/>
          </a:xfrm>
          <a:custGeom>
            <a:avLst/>
            <a:gdLst>
              <a:gd name="connsiteX0" fmla="*/ 0 w 7467600"/>
              <a:gd name="connsiteY0" fmla="*/ 0 h 6877050"/>
              <a:gd name="connsiteX1" fmla="*/ 0 w 7467600"/>
              <a:gd name="connsiteY1" fmla="*/ 6877050 h 6877050"/>
              <a:gd name="connsiteX2" fmla="*/ 7467600 w 7467600"/>
              <a:gd name="connsiteY2" fmla="*/ 6877050 h 6877050"/>
              <a:gd name="connsiteX3" fmla="*/ 4495800 w 7467600"/>
              <a:gd name="connsiteY3" fmla="*/ 0 h 6877050"/>
              <a:gd name="connsiteX4" fmla="*/ 0 w 7467600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7600" h="6877050">
                <a:moveTo>
                  <a:pt x="0" y="0"/>
                </a:moveTo>
                <a:lnTo>
                  <a:pt x="0" y="6877050"/>
                </a:lnTo>
                <a:lnTo>
                  <a:pt x="7467600" y="6877050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73149" y="696061"/>
            <a:ext cx="7053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考勤管理的</a:t>
            </a:r>
            <a:r>
              <a:rPr lang="zh-CN" altLang="en-US" sz="60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11199" y="2857500"/>
            <a:ext cx="10727344" cy="2665446"/>
            <a:chOff x="711199" y="2857500"/>
            <a:chExt cx="10727344" cy="2665446"/>
          </a:xfrm>
        </p:grpSpPr>
        <p:sp>
          <p:nvSpPr>
            <p:cNvPr id="7" name="椭圆 6"/>
            <p:cNvSpPr/>
            <p:nvPr/>
          </p:nvSpPr>
          <p:spPr>
            <a:xfrm>
              <a:off x="711199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314310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17421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520531" y="34290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975692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631649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0287606" y="4370387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>
              <a:stCxn id="7" idx="6"/>
              <a:endCxn id="9" idx="6"/>
            </p:cNvCxnSpPr>
            <p:nvPr/>
          </p:nvCxnSpPr>
          <p:spPr>
            <a:xfrm>
              <a:off x="1862136" y="3432969"/>
              <a:ext cx="3206222" cy="0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9" idx="6"/>
              <a:endCxn id="11" idx="1"/>
            </p:cNvCxnSpPr>
            <p:nvPr/>
          </p:nvCxnSpPr>
          <p:spPr>
            <a:xfrm>
              <a:off x="5068358" y="3432969"/>
              <a:ext cx="2075885" cy="1107591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1" idx="6"/>
              <a:endCxn id="13" idx="2"/>
            </p:cNvCxnSpPr>
            <p:nvPr/>
          </p:nvCxnSpPr>
          <p:spPr>
            <a:xfrm flipV="1">
              <a:off x="8126629" y="4945856"/>
              <a:ext cx="2160977" cy="1622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927099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准备工作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8847549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资料存档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7191592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汇总核实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5736431" y="36837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休假安排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133321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请假审批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2530210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出勤记录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10503506" y="4625180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结束工作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451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2324100"/>
            <a:ext cx="12192000" cy="45339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880294" y="2697822"/>
            <a:ext cx="66422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考勤管理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的途径</a:t>
            </a:r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0805374" y="3573123"/>
            <a:ext cx="2159635" cy="1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12496" rIns="412496" bIns="412496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15089719" y="3573123"/>
            <a:ext cx="2159635" cy="17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12496" rIns="412496" bIns="412496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auto">
          <a:xfrm>
            <a:off x="6402494" y="3987234"/>
            <a:ext cx="1713865" cy="1713407"/>
          </a:xfrm>
          <a:prstGeom prst="ellips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6653319" y="4309728"/>
            <a:ext cx="1212215" cy="121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r>
              <a:rPr lang="zh-CN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考勤表</a:t>
            </a: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8116358" y="4272983"/>
            <a:ext cx="3542241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  <a:spcBef>
                <a:spcPts val="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对于时间不固定的、经常不能准时上下班的员工，企业也可以用弹性工作时间进行考勤。</a:t>
            </a:r>
          </a:p>
        </p:txBody>
      </p:sp>
      <p:sp>
        <p:nvSpPr>
          <p:cNvPr id="33" name="Oval 12"/>
          <p:cNvSpPr>
            <a:spLocks noChangeArrowheads="1"/>
          </p:cNvSpPr>
          <p:nvPr/>
        </p:nvSpPr>
        <p:spPr bwMode="auto">
          <a:xfrm>
            <a:off x="996740" y="4025799"/>
            <a:ext cx="1713865" cy="1713407"/>
          </a:xfrm>
          <a:prstGeom prst="ellips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1248200" y="4348293"/>
            <a:ext cx="1211580" cy="1211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r>
              <a:rPr lang="zh-CN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打卡式</a:t>
            </a:r>
          </a:p>
        </p:txBody>
      </p:sp>
      <p:sp>
        <p:nvSpPr>
          <p:cNvPr id="36" name="Text Box 15"/>
          <p:cNvSpPr txBox="1">
            <a:spLocks noChangeArrowheads="1"/>
          </p:cNvSpPr>
          <p:nvPr/>
        </p:nvSpPr>
        <p:spPr bwMode="auto">
          <a:xfrm>
            <a:off x="2710604" y="4236280"/>
            <a:ext cx="3032021" cy="1295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ts val="0"/>
              </a:spcBef>
              <a:buFontTx/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每个员工各使用一张ID卡来完成考勤的一种半自动化的考勤方式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2936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496291" y="-14514"/>
            <a:ext cx="8853054" cy="20574000"/>
          </a:xfrm>
          <a:prstGeom prst="line">
            <a:avLst/>
          </a:prstGeom>
          <a:ln>
            <a:solidFill>
              <a:srgbClr val="00B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 flipH="1">
            <a:off x="8507325" y="2500082"/>
            <a:ext cx="2751216" cy="1843315"/>
          </a:xfrm>
          <a:prstGeom prst="wedgeRectCallout">
            <a:avLst>
              <a:gd name="adj1" fmla="val -8172"/>
              <a:gd name="adj2" fmla="val 73524"/>
            </a:avLst>
          </a:prstGeom>
          <a:solidFill>
            <a:schemeClr val="bg1"/>
          </a:solidFill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>
            <a:off x="7412255" y="2862940"/>
            <a:ext cx="1733698" cy="1146629"/>
          </a:xfrm>
          <a:prstGeom prst="wedgeRectCallout">
            <a:avLst>
              <a:gd name="adj1" fmla="val -8275"/>
              <a:gd name="adj2" fmla="val 72626"/>
            </a:avLst>
          </a:prstGeom>
          <a:noFill/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flipH="1">
            <a:off x="8094424" y="2826822"/>
            <a:ext cx="2775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PART </a:t>
            </a:r>
            <a:r>
              <a:rPr lang="en-US" altLang="zh-CN" sz="6000" dirty="0" smtClean="0">
                <a:solidFill>
                  <a:srgbClr val="00B0B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</a:p>
          <a:p>
            <a:r>
              <a:rPr lang="en-US" altLang="zh-CN" sz="28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contents</a:t>
            </a:r>
            <a:endParaRPr lang="zh-CN" altLang="en-US" sz="6000" dirty="0">
              <a:solidFill>
                <a:srgbClr val="00B0B9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205915" y="2193243"/>
            <a:ext cx="6865256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5000"/>
              </a:lnSpc>
            </a:pPr>
            <a:r>
              <a:rPr lang="zh-CN" altLang="en-US" sz="48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</a:t>
            </a:r>
            <a:r>
              <a:rPr lang="zh-CN" altLang="en-US" sz="48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48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循序渐进、重复进行、螺旋式上升的一种管理方式，有着自成体系的流程</a:t>
            </a:r>
          </a:p>
          <a:p>
            <a:pPr algn="r">
              <a:lnSpc>
                <a:spcPct val="135000"/>
              </a:lnSpc>
            </a:pP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绩效管理的流程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绩效管理结果应用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绩效考核与绩效管理</a:t>
            </a:r>
            <a:endParaRPr lang="zh-CN" altLang="en-US" sz="48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1258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7"/>
            <a:ext cx="12153900" cy="6854385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4419600" y="0"/>
            <a:ext cx="7791450" cy="6858000"/>
          </a:xfrm>
          <a:custGeom>
            <a:avLst/>
            <a:gdLst>
              <a:gd name="connsiteX0" fmla="*/ 0 w 7791450"/>
              <a:gd name="connsiteY0" fmla="*/ 6877050 h 6877050"/>
              <a:gd name="connsiteX1" fmla="*/ 7791450 w 7791450"/>
              <a:gd name="connsiteY1" fmla="*/ 6877050 h 6877050"/>
              <a:gd name="connsiteX2" fmla="*/ 7791450 w 7791450"/>
              <a:gd name="connsiteY2" fmla="*/ 0 h 6877050"/>
              <a:gd name="connsiteX3" fmla="*/ 3009900 w 7791450"/>
              <a:gd name="connsiteY3" fmla="*/ 0 h 6877050"/>
              <a:gd name="connsiteX4" fmla="*/ 0 w 7791450"/>
              <a:gd name="connsiteY4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450" h="6877050">
                <a:moveTo>
                  <a:pt x="0" y="6877050"/>
                </a:moveTo>
                <a:lnTo>
                  <a:pt x="7791450" y="6877050"/>
                </a:lnTo>
                <a:lnTo>
                  <a:pt x="7791450" y="0"/>
                </a:lnTo>
                <a:lnTo>
                  <a:pt x="3009900" y="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478972" y="2552702"/>
            <a:ext cx="10727344" cy="2665446"/>
            <a:chOff x="711199" y="2857500"/>
            <a:chExt cx="10727344" cy="2665446"/>
          </a:xfrm>
        </p:grpSpPr>
        <p:sp>
          <p:nvSpPr>
            <p:cNvPr id="6" name="椭圆 5"/>
            <p:cNvSpPr/>
            <p:nvPr/>
          </p:nvSpPr>
          <p:spPr>
            <a:xfrm>
              <a:off x="711199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314310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17421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520531" y="34290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975692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631649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0287606" y="4370387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直接连接符 12"/>
            <p:cNvCxnSpPr>
              <a:stCxn id="6" idx="6"/>
              <a:endCxn id="8" idx="6"/>
            </p:cNvCxnSpPr>
            <p:nvPr/>
          </p:nvCxnSpPr>
          <p:spPr>
            <a:xfrm>
              <a:off x="1862136" y="3432969"/>
              <a:ext cx="3206222" cy="0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8" idx="6"/>
              <a:endCxn id="10" idx="1"/>
            </p:cNvCxnSpPr>
            <p:nvPr/>
          </p:nvCxnSpPr>
          <p:spPr>
            <a:xfrm>
              <a:off x="5068358" y="3432969"/>
              <a:ext cx="2075885" cy="1107591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6"/>
              <a:endCxn id="12" idx="2"/>
            </p:cNvCxnSpPr>
            <p:nvPr/>
          </p:nvCxnSpPr>
          <p:spPr>
            <a:xfrm flipV="1">
              <a:off x="8126629" y="4945856"/>
              <a:ext cx="2160977" cy="1622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927099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</a:t>
              </a: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8847549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绩效计划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7191592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绩效实施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5736431" y="36837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绩效考核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133321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绩效反馈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2530210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绩效改进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 Box 23"/>
            <p:cNvSpPr txBox="1">
              <a:spLocks noChangeArrowheads="1"/>
            </p:cNvSpPr>
            <p:nvPr/>
          </p:nvSpPr>
          <p:spPr bwMode="auto">
            <a:xfrm>
              <a:off x="10503506" y="4625180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</a:t>
              </a: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82238" y="694954"/>
            <a:ext cx="5651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</a:t>
            </a: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管理流程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389508" y="4214764"/>
            <a:ext cx="2698175" cy="21698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  <a:spcBef>
                <a:spcPct val="0"/>
              </a:spcBef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绩效管理三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5000"/>
              </a:lnSpc>
              <a:spcBef>
                <a:spcPct val="0"/>
              </a:spcBef>
              <a:buFont typeface="Wingdings 2" panose="05020102010507070707" pitchFamily="18" charset="2"/>
              <a:buChar char=""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期望原则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5000"/>
              </a:lnSpc>
              <a:spcBef>
                <a:spcPct val="0"/>
              </a:spcBef>
              <a:buFont typeface="Wingdings 2" panose="05020102010507070707" pitchFamily="18" charset="2"/>
              <a:buChar char=""/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参与原则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5000"/>
              </a:lnSpc>
              <a:spcBef>
                <a:spcPct val="0"/>
              </a:spcBef>
              <a:buFont typeface="Wingdings 2" panose="05020102010507070707" pitchFamily="18" charset="2"/>
              <a:buChar char=""/>
            </a:pP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SMART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原则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任意多边形 69"/>
          <p:cNvSpPr/>
          <p:nvPr/>
        </p:nvSpPr>
        <p:spPr>
          <a:xfrm rot="155063">
            <a:off x="6291997" y="4191696"/>
            <a:ext cx="5738215" cy="2343150"/>
          </a:xfrm>
          <a:custGeom>
            <a:avLst/>
            <a:gdLst>
              <a:gd name="connsiteX0" fmla="*/ 0 w 4057650"/>
              <a:gd name="connsiteY0" fmla="*/ 171450 h 2343150"/>
              <a:gd name="connsiteX1" fmla="*/ 285750 w 4057650"/>
              <a:gd name="connsiteY1" fmla="*/ 2343150 h 2343150"/>
              <a:gd name="connsiteX2" fmla="*/ 2438400 w 4057650"/>
              <a:gd name="connsiteY2" fmla="*/ 2076450 h 2343150"/>
              <a:gd name="connsiteX3" fmla="*/ 4057650 w 4057650"/>
              <a:gd name="connsiteY3" fmla="*/ 1104900 h 2343150"/>
              <a:gd name="connsiteX4" fmla="*/ 3505200 w 4057650"/>
              <a:gd name="connsiteY4" fmla="*/ 0 h 2343150"/>
              <a:gd name="connsiteX5" fmla="*/ 0 w 4057650"/>
              <a:gd name="connsiteY5" fmla="*/ 171450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7650" h="2343150">
                <a:moveTo>
                  <a:pt x="0" y="171450"/>
                </a:moveTo>
                <a:lnTo>
                  <a:pt x="285750" y="2343150"/>
                </a:lnTo>
                <a:lnTo>
                  <a:pt x="2438400" y="2076450"/>
                </a:lnTo>
                <a:lnTo>
                  <a:pt x="4057650" y="1104900"/>
                </a:lnTo>
                <a:lnTo>
                  <a:pt x="3505200" y="0"/>
                </a:lnTo>
                <a:lnTo>
                  <a:pt x="0" y="171450"/>
                </a:lnTo>
                <a:close/>
              </a:path>
            </a:pathLst>
          </a:custGeom>
          <a:noFill/>
          <a:ln>
            <a:solidFill>
              <a:srgbClr val="00B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>
            <a:off x="9079315" y="4079463"/>
            <a:ext cx="213940" cy="184431"/>
          </a:xfrm>
          <a:prstGeom prst="triangle">
            <a:avLst/>
          </a:prstGeom>
          <a:solidFill>
            <a:srgbClr val="00B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0522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图片 51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1429" y="1"/>
            <a:ext cx="10740571" cy="6858000"/>
          </a:xfrm>
          <a:prstGeom prst="rect">
            <a:avLst/>
          </a:prstGeom>
        </p:spPr>
      </p:pic>
      <p:sp>
        <p:nvSpPr>
          <p:cNvPr id="2" name="任意多边形 1"/>
          <p:cNvSpPr/>
          <p:nvPr/>
        </p:nvSpPr>
        <p:spPr>
          <a:xfrm>
            <a:off x="-43543" y="-21771"/>
            <a:ext cx="4484914" cy="6899921"/>
          </a:xfrm>
          <a:custGeom>
            <a:avLst/>
            <a:gdLst>
              <a:gd name="connsiteX0" fmla="*/ 1524000 w 4484914"/>
              <a:gd name="connsiteY0" fmla="*/ 6865257 h 6879771"/>
              <a:gd name="connsiteX1" fmla="*/ 4484914 w 4484914"/>
              <a:gd name="connsiteY1" fmla="*/ 0 h 6879771"/>
              <a:gd name="connsiteX2" fmla="*/ 0 w 4484914"/>
              <a:gd name="connsiteY2" fmla="*/ 0 h 6879771"/>
              <a:gd name="connsiteX3" fmla="*/ 0 w 4484914"/>
              <a:gd name="connsiteY3" fmla="*/ 6879771 h 6879771"/>
              <a:gd name="connsiteX4" fmla="*/ 1524000 w 4484914"/>
              <a:gd name="connsiteY4" fmla="*/ 6865257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4914" h="6879771">
                <a:moveTo>
                  <a:pt x="1524000" y="6865257"/>
                </a:moveTo>
                <a:lnTo>
                  <a:pt x="4484914" y="0"/>
                </a:lnTo>
                <a:lnTo>
                  <a:pt x="0" y="0"/>
                </a:lnTo>
                <a:lnTo>
                  <a:pt x="0" y="6879771"/>
                </a:lnTo>
                <a:lnTo>
                  <a:pt x="1524000" y="68652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63638" y="0"/>
            <a:ext cx="11028362" cy="68926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29179" y="694954"/>
            <a:ext cx="6327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绩效管理结果应用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881468" y="3532190"/>
            <a:ext cx="1726675" cy="1475222"/>
            <a:chOff x="3089843" y="1433254"/>
            <a:chExt cx="1167174" cy="997200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5400000">
              <a:off x="3155165" y="1433627"/>
              <a:ext cx="997200" cy="996454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3089843" y="1713558"/>
              <a:ext cx="1167174" cy="52574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招聘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75918" y="3532190"/>
            <a:ext cx="1726675" cy="1475222"/>
            <a:chOff x="2535523" y="2591806"/>
            <a:chExt cx="1167174" cy="997200"/>
          </a:xfrm>
        </p:grpSpPr>
        <p:sp>
          <p:nvSpPr>
            <p:cNvPr id="19" name="AutoShape 6"/>
            <p:cNvSpPr>
              <a:spLocks noChangeArrowheads="1"/>
            </p:cNvSpPr>
            <p:nvPr/>
          </p:nvSpPr>
          <p:spPr bwMode="auto">
            <a:xfrm rot="5400000">
              <a:off x="2589269" y="2592179"/>
              <a:ext cx="997200" cy="996454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2535523" y="2962442"/>
              <a:ext cx="1167174" cy="29405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薪酬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70368" y="3532190"/>
            <a:ext cx="1726675" cy="1475222"/>
            <a:chOff x="1964510" y="3750358"/>
            <a:chExt cx="1167174" cy="997200"/>
          </a:xfrm>
        </p:grpSpPr>
        <p:sp>
          <p:nvSpPr>
            <p:cNvPr id="20" name="AutoShape 6"/>
            <p:cNvSpPr>
              <a:spLocks noChangeArrowheads="1"/>
            </p:cNvSpPr>
            <p:nvPr/>
          </p:nvSpPr>
          <p:spPr bwMode="auto">
            <a:xfrm rot="5400000">
              <a:off x="2038828" y="3750731"/>
              <a:ext cx="997200" cy="996454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964510" y="3908235"/>
              <a:ext cx="1167174" cy="74484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劳动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关系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659270" y="3532190"/>
            <a:ext cx="1801096" cy="1475222"/>
            <a:chOff x="1468569" y="4908911"/>
            <a:chExt cx="1217480" cy="997200"/>
          </a:xfrm>
        </p:grpSpPr>
        <p:sp>
          <p:nvSpPr>
            <p:cNvPr id="21" name="AutoShape 6"/>
            <p:cNvSpPr>
              <a:spLocks noChangeArrowheads="1"/>
            </p:cNvSpPr>
            <p:nvPr/>
          </p:nvSpPr>
          <p:spPr bwMode="auto">
            <a:xfrm rot="5400000">
              <a:off x="1553556" y="4909284"/>
              <a:ext cx="997200" cy="996454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1468569" y="5286169"/>
              <a:ext cx="1217480" cy="29405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</a:t>
              </a:r>
              <a:endPara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Rectangle 19"/>
          <p:cNvSpPr>
            <a:spLocks noChangeArrowheads="1"/>
          </p:cNvSpPr>
          <p:nvPr/>
        </p:nvSpPr>
        <p:spPr bwMode="auto">
          <a:xfrm>
            <a:off x="6985005" y="2833270"/>
            <a:ext cx="2505103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algn="ctr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专业知识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ctr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操作熟练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度</a:t>
            </a:r>
            <a:endParaRPr lang="zh-CN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20"/>
          <p:cNvSpPr>
            <a:spLocks noChangeArrowheads="1"/>
          </p:cNvSpPr>
          <p:nvPr/>
        </p:nvSpPr>
        <p:spPr bwMode="auto">
          <a:xfrm>
            <a:off x="4539867" y="5148217"/>
            <a:ext cx="3153404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algn="ctr"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对工作绩效低下的劳动者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ctr"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或者无法胜任工作劳动者</a:t>
            </a:r>
          </a:p>
        </p:txBody>
      </p:sp>
      <p:sp>
        <p:nvSpPr>
          <p:cNvPr id="31" name="Rectangle 21"/>
          <p:cNvSpPr>
            <a:spLocks noChangeArrowheads="1"/>
          </p:cNvSpPr>
          <p:nvPr/>
        </p:nvSpPr>
        <p:spPr bwMode="auto">
          <a:xfrm>
            <a:off x="1807670" y="2817709"/>
            <a:ext cx="4170737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algn="ctr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工资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年终奖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ctr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涨工资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留住</a:t>
            </a: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核心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人才</a:t>
            </a:r>
            <a:endParaRPr lang="zh-CN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26"/>
          <p:cNvSpPr>
            <a:spLocks noChangeArrowheads="1"/>
          </p:cNvSpPr>
          <p:nvPr/>
        </p:nvSpPr>
        <p:spPr bwMode="auto">
          <a:xfrm>
            <a:off x="9309103" y="5148217"/>
            <a:ext cx="2597147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algn="ctr" eaLnBrk="1" hangingPunct="1">
              <a:lnSpc>
                <a:spcPct val="135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试用转正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岗位调整</a:t>
            </a:r>
            <a:endParaRPr lang="en-US" altLang="zh-CN" sz="20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ctr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表彰员工</a:t>
            </a:r>
            <a:endParaRPr lang="zh-CN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Rectangle 27"/>
          <p:cNvSpPr>
            <a:spLocks noChangeArrowheads="1"/>
          </p:cNvSpPr>
          <p:nvPr/>
        </p:nvSpPr>
        <p:spPr bwMode="auto">
          <a:xfrm>
            <a:off x="706381" y="5148217"/>
            <a:ext cx="1828165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algn="ctr"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工作业绩指标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indent="0" algn="ctr"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工作能力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7464818" y="3532190"/>
            <a:ext cx="1726675" cy="1475222"/>
            <a:chOff x="3089843" y="1433254"/>
            <a:chExt cx="1167174" cy="997200"/>
          </a:xfrm>
        </p:grpSpPr>
        <p:sp>
          <p:nvSpPr>
            <p:cNvPr id="41" name="AutoShape 6"/>
            <p:cNvSpPr>
              <a:spLocks noChangeArrowheads="1"/>
            </p:cNvSpPr>
            <p:nvPr/>
          </p:nvSpPr>
          <p:spPr bwMode="auto">
            <a:xfrm rot="5400000">
              <a:off x="3155165" y="1433627"/>
              <a:ext cx="997200" cy="996454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2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3089843" y="1713558"/>
              <a:ext cx="1167174" cy="52574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人事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4" name="直接连接符 43"/>
          <p:cNvCxnSpPr>
            <a:stCxn id="7" idx="7"/>
            <a:endCxn id="19" idx="3"/>
          </p:cNvCxnSpPr>
          <p:nvPr/>
        </p:nvCxnSpPr>
        <p:spPr>
          <a:xfrm flipV="1">
            <a:off x="2236893" y="3748231"/>
            <a:ext cx="1134967" cy="1043140"/>
          </a:xfrm>
          <a:prstGeom prst="line">
            <a:avLst/>
          </a:prstGeom>
          <a:ln w="952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19" idx="1"/>
            <a:endCxn id="20" idx="5"/>
          </p:cNvCxnSpPr>
          <p:nvPr/>
        </p:nvCxnSpPr>
        <p:spPr>
          <a:xfrm>
            <a:off x="4414218" y="3748231"/>
            <a:ext cx="1182525" cy="1043140"/>
          </a:xfrm>
          <a:prstGeom prst="line">
            <a:avLst/>
          </a:prstGeom>
          <a:ln w="952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20" idx="7"/>
            <a:endCxn id="41" idx="3"/>
          </p:cNvCxnSpPr>
          <p:nvPr/>
        </p:nvCxnSpPr>
        <p:spPr>
          <a:xfrm flipV="1">
            <a:off x="6639101" y="3748231"/>
            <a:ext cx="1138784" cy="1043140"/>
          </a:xfrm>
          <a:prstGeom prst="line">
            <a:avLst/>
          </a:prstGeom>
          <a:ln w="952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41" idx="1"/>
            <a:endCxn id="21" idx="5"/>
          </p:cNvCxnSpPr>
          <p:nvPr/>
        </p:nvCxnSpPr>
        <p:spPr>
          <a:xfrm>
            <a:off x="8820243" y="3748231"/>
            <a:ext cx="1181186" cy="1043140"/>
          </a:xfrm>
          <a:prstGeom prst="line">
            <a:avLst/>
          </a:prstGeom>
          <a:ln w="952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5175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7338"/>
            <a:ext cx="12192000" cy="689457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2324100"/>
            <a:ext cx="12192000" cy="45339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1063003" y="2678863"/>
            <a:ext cx="8879281" cy="1018227"/>
          </a:xfrm>
          <a:prstGeom prst="rect">
            <a:avLst/>
          </a:prstGeom>
          <a:noFill/>
          <a:ln>
            <a:noFill/>
          </a:ln>
        </p:spPr>
        <p:txBody>
          <a:bodyPr wrap="square" lIns="90170" tIns="46990" rIns="90170" bIns="4699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绩效考核与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绩效管理</a:t>
            </a:r>
          </a:p>
        </p:txBody>
      </p:sp>
      <p:graphicFrame>
        <p:nvGraphicFramePr>
          <p:cNvPr id="58" name="Group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6565929"/>
              </p:ext>
            </p:extLst>
          </p:nvPr>
        </p:nvGraphicFramePr>
        <p:xfrm>
          <a:off x="466724" y="3838574"/>
          <a:ext cx="11258552" cy="2569528"/>
        </p:xfrm>
        <a:graphic>
          <a:graphicData uri="http://schemas.openxmlformats.org/drawingml/2006/table">
            <a:tbl>
              <a:tblPr/>
              <a:tblGrid>
                <a:gridCol w="1200150"/>
                <a:gridCol w="2314575"/>
                <a:gridCol w="2471737"/>
                <a:gridCol w="2928939"/>
                <a:gridCol w="2343151"/>
              </a:tblGrid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过程完整性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管理侧重点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主题和对象的地位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出现的阶段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绩效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管理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一个完整的管理过程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侧重于事先沟通与绩效提高，强调事先沟通、承诺与促进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评估人与被评估人共同努力以期达到预定目标，被评估人处于主动地位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伴随着管理的全过程（事前、事中、事后）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7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绩效</a:t>
                      </a:r>
                      <a:endParaRPr kumimoji="0" lang="en-US" altLang="zh-CN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评估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管理过程中的局部（第三个）环节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侧重于判断和评估，强调时候的评价与威胁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评估人对被评估人做出评价，被评估人处于被动地位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只出现在特定的时期（事后）</a:t>
                      </a:r>
                    </a:p>
                  </a:txBody>
                  <a:tcPr marL="90170" marR="90170" marT="46990" marB="469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7409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496291" y="-14514"/>
            <a:ext cx="3049483" cy="7086827"/>
          </a:xfrm>
          <a:prstGeom prst="line">
            <a:avLst/>
          </a:prstGeom>
          <a:ln>
            <a:solidFill>
              <a:srgbClr val="00B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>
            <a:off x="711199" y="2728685"/>
            <a:ext cx="2751216" cy="1843315"/>
          </a:xfrm>
          <a:prstGeom prst="wedgeRectCallout">
            <a:avLst>
              <a:gd name="adj1" fmla="val -8172"/>
              <a:gd name="adj2" fmla="val 73524"/>
            </a:avLst>
          </a:prstGeom>
          <a:solidFill>
            <a:schemeClr val="bg1"/>
          </a:solidFill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 flipH="1">
            <a:off x="2823787" y="3091543"/>
            <a:ext cx="1733698" cy="1146629"/>
          </a:xfrm>
          <a:prstGeom prst="wedgeRectCallout">
            <a:avLst>
              <a:gd name="adj1" fmla="val -8275"/>
              <a:gd name="adj2" fmla="val 72626"/>
            </a:avLst>
          </a:prstGeom>
          <a:noFill/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99936" y="3055425"/>
            <a:ext cx="2775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PART </a:t>
            </a:r>
            <a:r>
              <a:rPr lang="en-US" altLang="zh-CN" sz="6000" dirty="0" smtClean="0">
                <a:solidFill>
                  <a:srgbClr val="00B0B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</a:t>
            </a:r>
          </a:p>
          <a:p>
            <a:pPr algn="r"/>
            <a:r>
              <a:rPr lang="en-US" altLang="zh-CN" sz="28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contents</a:t>
            </a:r>
            <a:endParaRPr lang="zh-CN" altLang="en-US" sz="6000" dirty="0">
              <a:solidFill>
                <a:srgbClr val="00B0B9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21944" y="1550299"/>
            <a:ext cx="7170056" cy="354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离职管理</a:t>
            </a:r>
            <a:endParaRPr lang="en-US" altLang="zh-CN" sz="60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sz="12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员工离职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企业避免发生劳动争议纠纷的最后操作</a:t>
            </a: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环节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离职管理的流程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交接内容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准备工作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赔偿金的支付</a:t>
            </a:r>
            <a:endParaRPr lang="zh-CN" altLang="en-US" sz="48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3450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840" y="-21429"/>
            <a:ext cx="10319143" cy="6879429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38100" y="-19050"/>
            <a:ext cx="7467600" cy="6896100"/>
          </a:xfrm>
          <a:custGeom>
            <a:avLst/>
            <a:gdLst>
              <a:gd name="connsiteX0" fmla="*/ 0 w 7467600"/>
              <a:gd name="connsiteY0" fmla="*/ 0 h 6877050"/>
              <a:gd name="connsiteX1" fmla="*/ 0 w 7467600"/>
              <a:gd name="connsiteY1" fmla="*/ 6877050 h 6877050"/>
              <a:gd name="connsiteX2" fmla="*/ 7467600 w 7467600"/>
              <a:gd name="connsiteY2" fmla="*/ 6877050 h 6877050"/>
              <a:gd name="connsiteX3" fmla="*/ 4495800 w 7467600"/>
              <a:gd name="connsiteY3" fmla="*/ 0 h 6877050"/>
              <a:gd name="connsiteX4" fmla="*/ 0 w 7467600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7600" h="6877050">
                <a:moveTo>
                  <a:pt x="0" y="0"/>
                </a:moveTo>
                <a:lnTo>
                  <a:pt x="0" y="6877050"/>
                </a:lnTo>
                <a:lnTo>
                  <a:pt x="7467600" y="6877050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73149" y="696061"/>
            <a:ext cx="5651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离职管理流程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11199" y="2857500"/>
            <a:ext cx="10727344" cy="2665446"/>
            <a:chOff x="711199" y="2857500"/>
            <a:chExt cx="10727344" cy="2665446"/>
          </a:xfrm>
        </p:grpSpPr>
        <p:sp>
          <p:nvSpPr>
            <p:cNvPr id="7" name="椭圆 6"/>
            <p:cNvSpPr/>
            <p:nvPr/>
          </p:nvSpPr>
          <p:spPr>
            <a:xfrm>
              <a:off x="711199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314310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17421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520531" y="34290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975692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631649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0287606" y="4370387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>
              <a:stCxn id="7" idx="6"/>
              <a:endCxn id="9" idx="6"/>
            </p:cNvCxnSpPr>
            <p:nvPr/>
          </p:nvCxnSpPr>
          <p:spPr>
            <a:xfrm>
              <a:off x="1862136" y="3432969"/>
              <a:ext cx="3206222" cy="0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9" idx="6"/>
              <a:endCxn id="11" idx="1"/>
            </p:cNvCxnSpPr>
            <p:nvPr/>
          </p:nvCxnSpPr>
          <p:spPr>
            <a:xfrm>
              <a:off x="5068358" y="3432969"/>
              <a:ext cx="2075885" cy="1107591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1" idx="6"/>
              <a:endCxn id="13" idx="2"/>
            </p:cNvCxnSpPr>
            <p:nvPr/>
          </p:nvCxnSpPr>
          <p:spPr>
            <a:xfrm flipV="1">
              <a:off x="8126629" y="4945856"/>
              <a:ext cx="2160977" cy="1622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927099" y="3226597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8847549" y="4755393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存档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7191592" y="4755392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清算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5736431" y="3826671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交谈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133321" y="3240883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面谈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2530210" y="3226596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告知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10503506" y="4739483"/>
              <a:ext cx="719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任意多边形 39"/>
          <p:cNvSpPr/>
          <p:nvPr/>
        </p:nvSpPr>
        <p:spPr>
          <a:xfrm rot="155063">
            <a:off x="1260995" y="4288967"/>
            <a:ext cx="4698142" cy="2571657"/>
          </a:xfrm>
          <a:custGeom>
            <a:avLst/>
            <a:gdLst>
              <a:gd name="connsiteX0" fmla="*/ 0 w 4057650"/>
              <a:gd name="connsiteY0" fmla="*/ 171450 h 2343150"/>
              <a:gd name="connsiteX1" fmla="*/ 285750 w 4057650"/>
              <a:gd name="connsiteY1" fmla="*/ 2343150 h 2343150"/>
              <a:gd name="connsiteX2" fmla="*/ 2438400 w 4057650"/>
              <a:gd name="connsiteY2" fmla="*/ 2076450 h 2343150"/>
              <a:gd name="connsiteX3" fmla="*/ 4057650 w 4057650"/>
              <a:gd name="connsiteY3" fmla="*/ 1104900 h 2343150"/>
              <a:gd name="connsiteX4" fmla="*/ 3505200 w 4057650"/>
              <a:gd name="connsiteY4" fmla="*/ 0 h 2343150"/>
              <a:gd name="connsiteX5" fmla="*/ 0 w 4057650"/>
              <a:gd name="connsiteY5" fmla="*/ 171450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7650" h="2343150">
                <a:moveTo>
                  <a:pt x="0" y="171450"/>
                </a:moveTo>
                <a:lnTo>
                  <a:pt x="285750" y="2343150"/>
                </a:lnTo>
                <a:lnTo>
                  <a:pt x="2438400" y="2076450"/>
                </a:lnTo>
                <a:lnTo>
                  <a:pt x="4057650" y="1104900"/>
                </a:lnTo>
                <a:lnTo>
                  <a:pt x="3505200" y="0"/>
                </a:lnTo>
                <a:lnTo>
                  <a:pt x="0" y="171450"/>
                </a:lnTo>
                <a:close/>
              </a:path>
            </a:pathLst>
          </a:custGeom>
          <a:noFill/>
          <a:ln>
            <a:solidFill>
              <a:srgbClr val="00B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74841" y="4739483"/>
            <a:ext cx="4492890" cy="158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  <a:spcBef>
                <a:spcPct val="0"/>
              </a:spcBef>
            </a:pPr>
            <a:r>
              <a:rPr lang="zh-CN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人力资源</a:t>
            </a:r>
            <a:r>
              <a:rPr lang="zh-CN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管理者应该及时纠正企业不合法的做法，别让离职员工带着怨恨离开企业。</a:t>
            </a:r>
          </a:p>
        </p:txBody>
      </p:sp>
    </p:spTree>
    <p:extLst>
      <p:ext uri="{BB962C8B-B14F-4D97-AF65-F5344CB8AC3E}">
        <p14:creationId xmlns:p14="http://schemas.microsoft.com/office/powerpoint/2010/main" val="4287301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0"/>
            <a:ext cx="11430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-14514"/>
            <a:ext cx="10349344" cy="68926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402286" y="-14514"/>
            <a:ext cx="4818743" cy="6892664"/>
          </a:xfrm>
          <a:custGeom>
            <a:avLst/>
            <a:gdLst>
              <a:gd name="connsiteX0" fmla="*/ 0 w 4818743"/>
              <a:gd name="connsiteY0" fmla="*/ 0 h 6865257"/>
              <a:gd name="connsiteX1" fmla="*/ 2960914 w 4818743"/>
              <a:gd name="connsiteY1" fmla="*/ 6865257 h 6865257"/>
              <a:gd name="connsiteX2" fmla="*/ 4818743 w 4818743"/>
              <a:gd name="connsiteY2" fmla="*/ 6865257 h 6865257"/>
              <a:gd name="connsiteX3" fmla="*/ 4818743 w 4818743"/>
              <a:gd name="connsiteY3" fmla="*/ 14514 h 6865257"/>
              <a:gd name="connsiteX4" fmla="*/ 0 w 4818743"/>
              <a:gd name="connsiteY4" fmla="*/ 0 h 686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743" h="6865257">
                <a:moveTo>
                  <a:pt x="0" y="0"/>
                </a:moveTo>
                <a:lnTo>
                  <a:pt x="2960914" y="6865257"/>
                </a:lnTo>
                <a:lnTo>
                  <a:pt x="4818743" y="6865257"/>
                </a:lnTo>
                <a:lnTo>
                  <a:pt x="4818743" y="1451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61677" y="701936"/>
            <a:ext cx="943484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赔偿金的支付</a:t>
            </a:r>
            <a:endParaRPr lang="en-US" altLang="zh-CN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627313" y="1977917"/>
            <a:ext cx="576262" cy="3118068"/>
          </a:xfrm>
          <a:prstGeom prst="rightArrow">
            <a:avLst>
              <a:gd name="adj1" fmla="val 50000"/>
              <a:gd name="adj2" fmla="val 40155"/>
            </a:avLst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9600"/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4338046" y="5845163"/>
            <a:ext cx="204383" cy="601742"/>
          </a:xfrm>
          <a:prstGeom prst="flowChartAlternateProcess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9302595" y="4795114"/>
            <a:ext cx="204382" cy="601742"/>
          </a:xfrm>
          <a:prstGeom prst="flowChartAlternateProcess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Group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8404286"/>
              </p:ext>
            </p:extLst>
          </p:nvPr>
        </p:nvGraphicFramePr>
        <p:xfrm>
          <a:off x="977770" y="2573352"/>
          <a:ext cx="10266493" cy="3225801"/>
        </p:xfrm>
        <a:graphic>
          <a:graphicData uri="http://schemas.openxmlformats.org/drawingml/2006/table">
            <a:tbl>
              <a:tblPr/>
              <a:tblGrid>
                <a:gridCol w="3422837"/>
                <a:gridCol w="3514668"/>
                <a:gridCol w="3328988"/>
              </a:tblGrid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1BB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解除或终止的情形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1BB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企业支付经济补偿金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1BB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企业不支付经济补偿金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劳动者单方解除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企业有违法活过错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企业无过错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用人单位单方解除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劳动者无过错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劳动者过错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劳动合同的终止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法定的企业方原因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法定的劳动者原因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非全日制用功的终止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双方随时通知对方终止，企业不支付经济补偿金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242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1496291" y="-14514"/>
            <a:ext cx="3037187" cy="7058252"/>
          </a:xfrm>
          <a:prstGeom prst="line">
            <a:avLst/>
          </a:prstGeom>
          <a:ln>
            <a:solidFill>
              <a:srgbClr val="00B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>
            <a:off x="711199" y="2728685"/>
            <a:ext cx="2751216" cy="1843315"/>
          </a:xfrm>
          <a:prstGeom prst="wedgeRectCallout">
            <a:avLst>
              <a:gd name="adj1" fmla="val -8172"/>
              <a:gd name="adj2" fmla="val 73524"/>
            </a:avLst>
          </a:prstGeom>
          <a:solidFill>
            <a:schemeClr val="bg1"/>
          </a:solidFill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 flipH="1">
            <a:off x="2823787" y="3091543"/>
            <a:ext cx="1733698" cy="1146629"/>
          </a:xfrm>
          <a:prstGeom prst="wedgeRectCallout">
            <a:avLst>
              <a:gd name="adj1" fmla="val -8275"/>
              <a:gd name="adj2" fmla="val 72626"/>
            </a:avLst>
          </a:prstGeom>
          <a:noFill/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99936" y="3055425"/>
            <a:ext cx="2775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PART </a:t>
            </a:r>
            <a:r>
              <a:rPr lang="en-US" altLang="zh-CN" sz="6000" dirty="0" smtClean="0">
                <a:solidFill>
                  <a:srgbClr val="00B0B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</a:p>
          <a:p>
            <a:pPr algn="r"/>
            <a:r>
              <a:rPr lang="en-US" altLang="zh-CN" sz="28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contents</a:t>
            </a:r>
            <a:endParaRPr lang="zh-CN" altLang="en-US" sz="6000" dirty="0">
              <a:solidFill>
                <a:srgbClr val="00B0B9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21944" y="1550299"/>
            <a:ext cx="7170056" cy="457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招聘工作</a:t>
            </a:r>
            <a:endParaRPr lang="en-US" altLang="zh-CN" sz="60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sz="12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就是把“合适的人”招募进来，匹配至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合适的岗位</a:t>
            </a:r>
            <a:endParaRPr lang="en-US" altLang="zh-CN" sz="2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招聘工作的流程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招聘需求的确认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简历筛选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面试测试</a:t>
            </a:r>
            <a:endParaRPr lang="zh-CN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</a:pPr>
            <a:endParaRPr lang="zh-CN" altLang="en-US" sz="48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576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 flipH="1" flipV="1">
            <a:off x="10358438" y="-2"/>
            <a:ext cx="1833562" cy="4229101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1008818" y="1832676"/>
            <a:ext cx="1167042" cy="1171765"/>
            <a:chOff x="1118671" y="1693112"/>
            <a:chExt cx="1167042" cy="1171765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5400000">
              <a:off x="1116309" y="1695791"/>
              <a:ext cx="1171765" cy="1166407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118671" y="2217996"/>
              <a:ext cx="1167042" cy="29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所在部门</a:t>
              </a:r>
            </a:p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290192" y="2714167"/>
            <a:ext cx="1187959" cy="1171765"/>
            <a:chOff x="2304480" y="2885623"/>
            <a:chExt cx="1187959" cy="1171765"/>
          </a:xfrm>
        </p:grpSpPr>
        <p:sp>
          <p:nvSpPr>
            <p:cNvPr id="9" name="AutoShape 9"/>
            <p:cNvSpPr>
              <a:spLocks noChangeArrowheads="1"/>
            </p:cNvSpPr>
            <p:nvPr/>
          </p:nvSpPr>
          <p:spPr bwMode="auto">
            <a:xfrm rot="5400000">
              <a:off x="2323035" y="2887985"/>
              <a:ext cx="1171765" cy="1167042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304480" y="3324493"/>
              <a:ext cx="1167042" cy="29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行政部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08818" y="3650754"/>
            <a:ext cx="1184136" cy="1171765"/>
            <a:chOff x="1118672" y="3419486"/>
            <a:chExt cx="1184136" cy="1171765"/>
          </a:xfrm>
        </p:grpSpPr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 rot="5400000">
              <a:off x="1116310" y="3421848"/>
              <a:ext cx="1171765" cy="1167042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zh-CN" altLang="en-US" sz="2000" b="1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135766" y="3858356"/>
              <a:ext cx="1167042" cy="29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财务部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90192" y="4579619"/>
            <a:ext cx="1170219" cy="1171765"/>
            <a:chOff x="1075811" y="4246633"/>
            <a:chExt cx="1170219" cy="1171765"/>
          </a:xfrm>
        </p:grpSpPr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5400000">
              <a:off x="1073767" y="4248677"/>
              <a:ext cx="1171765" cy="1167677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zh-CN" altLang="en-US" sz="8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078988" y="4651790"/>
              <a:ext cx="1167042" cy="29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人力资源</a:t>
              </a:r>
            </a:p>
          </p:txBody>
        </p:sp>
      </p:grp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4244393" y="4979843"/>
            <a:ext cx="7271332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>
              <a:lnSpc>
                <a:spcPct val="135000"/>
              </a:lnSpc>
              <a:spcBef>
                <a:spcPct val="0"/>
              </a:spcBef>
              <a:spcAft>
                <a:spcPct val="15000"/>
              </a:spcAft>
              <a:buFont typeface="Wingdings 2" panose="05020102010507070707" pitchFamily="18" charset="2"/>
              <a:buChar char=""/>
            </a:pPr>
            <a:r>
              <a:rPr lang="zh-CN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是否有危机处理项及需要承担经济责任尚未履行的，培训服务期限协议是否履行完成，是否有保密协议需履行，是否签订竞业协议等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4244393" y="4059859"/>
            <a:ext cx="6177450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 2" panose="05020102010507070707" pitchFamily="18" charset="2"/>
              <a:buChar char=""/>
            </a:pPr>
            <a:r>
              <a:rPr lang="zh-CN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账务是否清理完毕等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4244393" y="3034826"/>
            <a:ext cx="6177450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 2" panose="05020102010507070707" pitchFamily="18" charset="2"/>
              <a:buChar char=""/>
            </a:pPr>
            <a:r>
              <a:rPr lang="zh-CN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领用物品的归还确认，损坏物品的确认及赔偿等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008818" y="5468833"/>
            <a:ext cx="1178948" cy="1171765"/>
            <a:chOff x="1008818" y="5219485"/>
            <a:chExt cx="1178948" cy="1171765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auto">
            <a:xfrm rot="5400000">
              <a:off x="1006774" y="5221529"/>
              <a:ext cx="1171765" cy="1167677"/>
            </a:xfrm>
            <a:prstGeom prst="ellipse">
              <a:avLst/>
            </a:prstGeom>
            <a:solidFill>
              <a:srgbClr val="00B1BB"/>
            </a:solidFill>
            <a:ln w="25400">
              <a:noFill/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endParaRPr lang="zh-CN" altLang="en-US" sz="800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22"/>
            <p:cNvSpPr>
              <a:spLocks noChangeArrowheads="1"/>
            </p:cNvSpPr>
            <p:nvPr/>
          </p:nvSpPr>
          <p:spPr bwMode="auto">
            <a:xfrm>
              <a:off x="1020724" y="5709971"/>
              <a:ext cx="1167042" cy="294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工资、补偿金清算</a:t>
              </a:r>
            </a:p>
          </p:txBody>
        </p:sp>
      </p:grp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4277094" y="6045046"/>
            <a:ext cx="7098131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135000"/>
              </a:lnSpc>
              <a:spcBef>
                <a:spcPct val="0"/>
              </a:spcBef>
              <a:buFont typeface="Wingdings 2" panose="05020102010507070707" pitchFamily="18" charset="2"/>
              <a:buChar char=""/>
            </a:pPr>
            <a:r>
              <a:rPr lang="zh-CN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包括：离职月的工资清算，经济补偿金的核算内容，培训服务期协议违约责任清算，竞业限制协议中的补偿金履行的确认</a:t>
            </a:r>
          </a:p>
        </p:txBody>
      </p:sp>
      <p:sp>
        <p:nvSpPr>
          <p:cNvPr id="21" name="Rectangle 25"/>
          <p:cNvSpPr>
            <a:spLocks noChangeArrowheads="1"/>
          </p:cNvSpPr>
          <p:nvPr/>
        </p:nvSpPr>
        <p:spPr bwMode="auto">
          <a:xfrm>
            <a:off x="4244393" y="2027134"/>
            <a:ext cx="7030826" cy="574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 2" panose="05020102010507070707" pitchFamily="18" charset="2"/>
              <a:buChar char=""/>
            </a:pPr>
            <a:r>
              <a:rPr lang="zh-CN" altLang="zh-CN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未完成的工作及相关事项，与工作相关的信息内容，岗位工作工具的交接等</a:t>
            </a:r>
          </a:p>
        </p:txBody>
      </p:sp>
      <p:sp>
        <p:nvSpPr>
          <p:cNvPr id="22" name="矩形 21"/>
          <p:cNvSpPr/>
          <p:nvPr/>
        </p:nvSpPr>
        <p:spPr>
          <a:xfrm>
            <a:off x="858325" y="677448"/>
            <a:ext cx="86534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离职员工办理交接的</a:t>
            </a: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>
            <a:stCxn id="9" idx="3"/>
            <a:endCxn id="7" idx="7"/>
          </p:cNvCxnSpPr>
          <p:nvPr/>
        </p:nvCxnSpPr>
        <p:spPr>
          <a:xfrm flipH="1" flipV="1">
            <a:off x="2004726" y="2832840"/>
            <a:ext cx="477292" cy="52929"/>
          </a:xfrm>
          <a:prstGeom prst="line">
            <a:avLst/>
          </a:prstGeom>
          <a:ln w="2857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9" idx="5"/>
            <a:endCxn id="11" idx="1"/>
          </p:cNvCxnSpPr>
          <p:nvPr/>
        </p:nvCxnSpPr>
        <p:spPr>
          <a:xfrm flipH="1">
            <a:off x="2004951" y="3714332"/>
            <a:ext cx="477067" cy="108024"/>
          </a:xfrm>
          <a:prstGeom prst="line">
            <a:avLst/>
          </a:prstGeom>
          <a:ln w="2857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11" idx="7"/>
            <a:endCxn id="13" idx="3"/>
          </p:cNvCxnSpPr>
          <p:nvPr/>
        </p:nvCxnSpPr>
        <p:spPr>
          <a:xfrm>
            <a:off x="2004951" y="4650919"/>
            <a:ext cx="456243" cy="100301"/>
          </a:xfrm>
          <a:prstGeom prst="line">
            <a:avLst/>
          </a:prstGeom>
          <a:ln w="2857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3" idx="5"/>
            <a:endCxn id="18" idx="1"/>
          </p:cNvCxnSpPr>
          <p:nvPr/>
        </p:nvCxnSpPr>
        <p:spPr>
          <a:xfrm flipH="1">
            <a:off x="2005493" y="5579783"/>
            <a:ext cx="455701" cy="60651"/>
          </a:xfrm>
          <a:prstGeom prst="line">
            <a:avLst/>
          </a:prstGeom>
          <a:ln w="28575"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1728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26"/>
            <a:ext cx="12218868" cy="6856274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2324100"/>
            <a:ext cx="12192000" cy="45339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880294" y="2697822"/>
            <a:ext cx="774935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离职管理的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准备工作</a:t>
            </a:r>
          </a:p>
        </p:txBody>
      </p:sp>
      <p:sp>
        <p:nvSpPr>
          <p:cNvPr id="35" name="AutoShape 13"/>
          <p:cNvSpPr>
            <a:spLocks noChangeArrowheads="1"/>
          </p:cNvSpPr>
          <p:nvPr/>
        </p:nvSpPr>
        <p:spPr bwMode="auto">
          <a:xfrm>
            <a:off x="927360" y="4325016"/>
            <a:ext cx="1494509" cy="1496031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ectangle 14"/>
          <p:cNvSpPr>
            <a:spLocks noChangeArrowheads="1"/>
          </p:cNvSpPr>
          <p:nvPr/>
        </p:nvSpPr>
        <p:spPr bwMode="auto">
          <a:xfrm>
            <a:off x="1151846" y="4686962"/>
            <a:ext cx="1105006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一份离职管理规章制度</a:t>
            </a:r>
          </a:p>
        </p:txBody>
      </p:sp>
      <p:sp>
        <p:nvSpPr>
          <p:cNvPr id="37" name="AutoShape 15"/>
          <p:cNvSpPr>
            <a:spLocks noChangeArrowheads="1"/>
          </p:cNvSpPr>
          <p:nvPr/>
        </p:nvSpPr>
        <p:spPr bwMode="auto">
          <a:xfrm>
            <a:off x="2688383" y="4308506"/>
            <a:ext cx="1494509" cy="1496031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ectangle 16"/>
          <p:cNvSpPr>
            <a:spLocks noChangeArrowheads="1"/>
          </p:cNvSpPr>
          <p:nvPr/>
        </p:nvSpPr>
        <p:spPr bwMode="auto">
          <a:xfrm>
            <a:off x="2734629" y="4714905"/>
            <a:ext cx="1419687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有关离职管理的工作表单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AutoShape 17"/>
          <p:cNvSpPr>
            <a:spLocks noChangeArrowheads="1"/>
          </p:cNvSpPr>
          <p:nvPr/>
        </p:nvSpPr>
        <p:spPr bwMode="auto">
          <a:xfrm>
            <a:off x="4444326" y="4330096"/>
            <a:ext cx="1494509" cy="1496031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Rectangle 18"/>
          <p:cNvSpPr>
            <a:spLocks noChangeArrowheads="1"/>
          </p:cNvSpPr>
          <p:nvPr/>
        </p:nvSpPr>
        <p:spPr bwMode="auto">
          <a:xfrm>
            <a:off x="4538514" y="4667441"/>
            <a:ext cx="1341035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整理员工在职期间的各种工作记录</a:t>
            </a:r>
          </a:p>
        </p:txBody>
      </p:sp>
      <p:sp>
        <p:nvSpPr>
          <p:cNvPr id="41" name="AutoShape 19"/>
          <p:cNvSpPr>
            <a:spLocks noChangeArrowheads="1"/>
          </p:cNvSpPr>
          <p:nvPr/>
        </p:nvSpPr>
        <p:spPr bwMode="auto">
          <a:xfrm>
            <a:off x="6221226" y="4342796"/>
            <a:ext cx="1494509" cy="1496031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Rectangle 20"/>
          <p:cNvSpPr>
            <a:spLocks noChangeArrowheads="1"/>
          </p:cNvSpPr>
          <p:nvPr/>
        </p:nvSpPr>
        <p:spPr bwMode="auto">
          <a:xfrm>
            <a:off x="6419683" y="4937156"/>
            <a:ext cx="122461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离职面谈</a:t>
            </a:r>
          </a:p>
        </p:txBody>
      </p:sp>
      <p:sp>
        <p:nvSpPr>
          <p:cNvPr id="43" name="Text Box 24"/>
          <p:cNvSpPr txBox="1">
            <a:spLocks noChangeArrowheads="1"/>
          </p:cNvSpPr>
          <p:nvPr/>
        </p:nvSpPr>
        <p:spPr bwMode="auto">
          <a:xfrm>
            <a:off x="8495473" y="4591050"/>
            <a:ext cx="372339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5000"/>
              </a:lnSpc>
              <a:spcBef>
                <a:spcPts val="0"/>
              </a:spcBef>
              <a:buFontTx/>
              <a:buNone/>
            </a:pPr>
            <a:r>
              <a: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当员工执意要离职时，请员工填写书面的员工离职申请表，需要员工将口头的申请落实到书面上。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7938544" y="4143544"/>
            <a:ext cx="1139555" cy="11395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302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>
            <a:off x="0" y="1941735"/>
            <a:ext cx="4322762" cy="4488217"/>
          </a:xfrm>
          <a:prstGeom prst="line">
            <a:avLst/>
          </a:prstGeom>
          <a:ln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096000" y="-28579"/>
            <a:ext cx="0" cy="3086100"/>
          </a:xfrm>
          <a:prstGeom prst="line">
            <a:avLst/>
          </a:prstGeom>
          <a:ln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0" y="6343650"/>
            <a:ext cx="12192000" cy="514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497388" y="3648652"/>
            <a:ext cx="3371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00B1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END</a:t>
            </a:r>
            <a:endParaRPr lang="zh-CN" altLang="en-US" sz="5400" b="1" dirty="0">
              <a:solidFill>
                <a:srgbClr val="00B1B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01332" y="4459638"/>
            <a:ext cx="3589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张海山锐线体2.0" panose="02000000000000000000" pitchFamily="2" charset="-122"/>
                <a:ea typeface="张海山锐线体2.0" panose="02000000000000000000" pitchFamily="2" charset="-122"/>
              </a:rPr>
              <a:t>Careful for whatever I do. </a:t>
            </a:r>
            <a:endParaRPr lang="zh-CN" altLang="en-US" sz="2400" b="1" dirty="0">
              <a:latin typeface="张海山锐线体2.0" panose="02000000000000000000" pitchFamily="2" charset="-122"/>
              <a:ea typeface="张海山锐线体2.0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869238" y="-28579"/>
            <a:ext cx="4322762" cy="4488217"/>
          </a:xfrm>
          <a:prstGeom prst="line">
            <a:avLst/>
          </a:prstGeom>
          <a:ln>
            <a:solidFill>
              <a:srgbClr val="00B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5876924" y="2843202"/>
            <a:ext cx="438152" cy="438152"/>
            <a:chOff x="5876924" y="2843202"/>
            <a:chExt cx="438152" cy="438152"/>
          </a:xfrm>
        </p:grpSpPr>
        <p:sp>
          <p:nvSpPr>
            <p:cNvPr id="6" name="椭圆 5"/>
            <p:cNvSpPr/>
            <p:nvPr/>
          </p:nvSpPr>
          <p:spPr>
            <a:xfrm>
              <a:off x="5876924" y="2843202"/>
              <a:ext cx="438152" cy="438152"/>
            </a:xfrm>
            <a:prstGeom prst="ellipse">
              <a:avLst/>
            </a:prstGeom>
            <a:noFill/>
            <a:ln>
              <a:solidFill>
                <a:srgbClr val="00B1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椭圆 1"/>
            <p:cNvSpPr/>
            <p:nvPr/>
          </p:nvSpPr>
          <p:spPr>
            <a:xfrm>
              <a:off x="6011069" y="2977347"/>
              <a:ext cx="169862" cy="169862"/>
            </a:xfrm>
            <a:prstGeom prst="ellipse">
              <a:avLst/>
            </a:prstGeom>
            <a:solidFill>
              <a:srgbClr val="00B1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3014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9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33821" y="-11112"/>
            <a:ext cx="10258179" cy="6869112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>
            <a:off x="-38100" y="-19050"/>
            <a:ext cx="7467600" cy="6896100"/>
          </a:xfrm>
          <a:custGeom>
            <a:avLst/>
            <a:gdLst>
              <a:gd name="connsiteX0" fmla="*/ 0 w 7467600"/>
              <a:gd name="connsiteY0" fmla="*/ 0 h 6877050"/>
              <a:gd name="connsiteX1" fmla="*/ 0 w 7467600"/>
              <a:gd name="connsiteY1" fmla="*/ 6877050 h 6877050"/>
              <a:gd name="connsiteX2" fmla="*/ 7467600 w 7467600"/>
              <a:gd name="connsiteY2" fmla="*/ 6877050 h 6877050"/>
              <a:gd name="connsiteX3" fmla="*/ 4495800 w 7467600"/>
              <a:gd name="connsiteY3" fmla="*/ 0 h 6877050"/>
              <a:gd name="connsiteX4" fmla="*/ 0 w 7467600"/>
              <a:gd name="connsiteY4" fmla="*/ 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7600" h="6877050">
                <a:moveTo>
                  <a:pt x="0" y="0"/>
                </a:moveTo>
                <a:lnTo>
                  <a:pt x="0" y="6877050"/>
                </a:lnTo>
                <a:lnTo>
                  <a:pt x="7467600" y="6877050"/>
                </a:lnTo>
                <a:lnTo>
                  <a:pt x="44958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73149" y="696061"/>
            <a:ext cx="5651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招聘的</a:t>
            </a:r>
            <a:r>
              <a:rPr lang="zh-CN" altLang="en-US" sz="60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711199" y="2857500"/>
            <a:ext cx="10727344" cy="2665446"/>
            <a:chOff x="711199" y="2857500"/>
            <a:chExt cx="10727344" cy="2665446"/>
          </a:xfrm>
        </p:grpSpPr>
        <p:sp>
          <p:nvSpPr>
            <p:cNvPr id="7" name="椭圆 6"/>
            <p:cNvSpPr/>
            <p:nvPr/>
          </p:nvSpPr>
          <p:spPr>
            <a:xfrm>
              <a:off x="711199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314310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917421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520531" y="34290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975692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8631649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10287606" y="4370387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4" name="直接连接符 13"/>
            <p:cNvCxnSpPr>
              <a:stCxn id="7" idx="6"/>
              <a:endCxn id="9" idx="6"/>
            </p:cNvCxnSpPr>
            <p:nvPr/>
          </p:nvCxnSpPr>
          <p:spPr>
            <a:xfrm>
              <a:off x="1862136" y="3432969"/>
              <a:ext cx="3206222" cy="0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9" idx="6"/>
              <a:endCxn id="11" idx="1"/>
            </p:cNvCxnSpPr>
            <p:nvPr/>
          </p:nvCxnSpPr>
          <p:spPr>
            <a:xfrm>
              <a:off x="5068358" y="3432969"/>
              <a:ext cx="2075885" cy="1107591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1" idx="6"/>
              <a:endCxn id="13" idx="2"/>
            </p:cNvCxnSpPr>
            <p:nvPr/>
          </p:nvCxnSpPr>
          <p:spPr>
            <a:xfrm flipV="1">
              <a:off x="8126629" y="4945856"/>
              <a:ext cx="2160977" cy="1622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927099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准备工作</a:t>
              </a:r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8847549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录用通知</a:t>
              </a:r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7191592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评估决定</a:t>
              </a: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5736431" y="36837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面试测试</a:t>
              </a: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133321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简历筛选</a:t>
              </a:r>
            </a:p>
          </p:txBody>
        </p:sp>
        <p:sp>
          <p:nvSpPr>
            <p:cNvPr id="22" name="Text Box 22"/>
            <p:cNvSpPr txBox="1">
              <a:spLocks noChangeArrowheads="1"/>
            </p:cNvSpPr>
            <p:nvPr/>
          </p:nvSpPr>
          <p:spPr bwMode="auto">
            <a:xfrm>
              <a:off x="2530210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信息发布</a:t>
              </a:r>
            </a:p>
          </p:txBody>
        </p:sp>
        <p:sp>
          <p:nvSpPr>
            <p:cNvPr id="23" name="Text Box 23"/>
            <p:cNvSpPr txBox="1">
              <a:spLocks noChangeArrowheads="1"/>
            </p:cNvSpPr>
            <p:nvPr/>
          </p:nvSpPr>
          <p:spPr bwMode="auto">
            <a:xfrm>
              <a:off x="10503506" y="4625180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结束工作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9250" y="4091780"/>
            <a:ext cx="4057650" cy="2550320"/>
            <a:chOff x="1619250" y="4091780"/>
            <a:chExt cx="4057650" cy="2550320"/>
          </a:xfrm>
        </p:grpSpPr>
        <p:sp>
          <p:nvSpPr>
            <p:cNvPr id="38" name="等腰三角形 37"/>
            <p:cNvSpPr/>
            <p:nvPr/>
          </p:nvSpPr>
          <p:spPr>
            <a:xfrm>
              <a:off x="4324350" y="4091780"/>
              <a:ext cx="304800" cy="277330"/>
            </a:xfrm>
            <a:prstGeom prst="triangle">
              <a:avLst/>
            </a:prstGeom>
            <a:solidFill>
              <a:srgbClr val="00B1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1906325" y="4626440"/>
              <a:ext cx="331696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“一看”</a:t>
              </a:r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应聘者的基本信息</a:t>
              </a: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1906325" y="5354310"/>
              <a:ext cx="333969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“二看”</a:t>
              </a:r>
              <a:r>
                <a:rPr lang="zh-CN" altLang="en-US" sz="1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应聘者的外在条件</a:t>
              </a:r>
            </a:p>
          </p:txBody>
        </p:sp>
        <p:sp>
          <p:nvSpPr>
            <p:cNvPr id="32" name="Text Box 16"/>
            <p:cNvSpPr txBox="1">
              <a:spLocks noChangeArrowheads="1"/>
            </p:cNvSpPr>
            <p:nvPr/>
          </p:nvSpPr>
          <p:spPr bwMode="auto">
            <a:xfrm>
              <a:off x="1906325" y="6082180"/>
              <a:ext cx="1548918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zh-CN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简历分类</a:t>
              </a:r>
            </a:p>
          </p:txBody>
        </p:sp>
        <p:sp>
          <p:nvSpPr>
            <p:cNvPr id="40" name="任意多边形 39"/>
            <p:cNvSpPr/>
            <p:nvPr/>
          </p:nvSpPr>
          <p:spPr>
            <a:xfrm rot="155063">
              <a:off x="1619250" y="4298950"/>
              <a:ext cx="4057650" cy="2343150"/>
            </a:xfrm>
            <a:custGeom>
              <a:avLst/>
              <a:gdLst>
                <a:gd name="connsiteX0" fmla="*/ 0 w 4057650"/>
                <a:gd name="connsiteY0" fmla="*/ 171450 h 2343150"/>
                <a:gd name="connsiteX1" fmla="*/ 285750 w 4057650"/>
                <a:gd name="connsiteY1" fmla="*/ 2343150 h 2343150"/>
                <a:gd name="connsiteX2" fmla="*/ 2438400 w 4057650"/>
                <a:gd name="connsiteY2" fmla="*/ 2076450 h 2343150"/>
                <a:gd name="connsiteX3" fmla="*/ 4057650 w 4057650"/>
                <a:gd name="connsiteY3" fmla="*/ 1104900 h 2343150"/>
                <a:gd name="connsiteX4" fmla="*/ 3505200 w 4057650"/>
                <a:gd name="connsiteY4" fmla="*/ 0 h 2343150"/>
                <a:gd name="connsiteX5" fmla="*/ 0 w 4057650"/>
                <a:gd name="connsiteY5" fmla="*/ 171450 h 2343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7650" h="2343150">
                  <a:moveTo>
                    <a:pt x="0" y="171450"/>
                  </a:moveTo>
                  <a:lnTo>
                    <a:pt x="285750" y="2343150"/>
                  </a:lnTo>
                  <a:lnTo>
                    <a:pt x="2438400" y="2076450"/>
                  </a:lnTo>
                  <a:lnTo>
                    <a:pt x="4057650" y="1104900"/>
                  </a:lnTo>
                  <a:lnTo>
                    <a:pt x="3505200" y="0"/>
                  </a:lnTo>
                  <a:lnTo>
                    <a:pt x="0" y="171450"/>
                  </a:lnTo>
                  <a:close/>
                </a:path>
              </a:pathLst>
            </a:custGeom>
            <a:noFill/>
            <a:ln>
              <a:solidFill>
                <a:srgbClr val="00B1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617952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-1" y="-14514"/>
            <a:ext cx="10349345" cy="6892664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-14514"/>
            <a:ext cx="10349344" cy="68926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402286" y="-14514"/>
            <a:ext cx="4818743" cy="6892664"/>
          </a:xfrm>
          <a:custGeom>
            <a:avLst/>
            <a:gdLst>
              <a:gd name="connsiteX0" fmla="*/ 0 w 4818743"/>
              <a:gd name="connsiteY0" fmla="*/ 0 h 6865257"/>
              <a:gd name="connsiteX1" fmla="*/ 2960914 w 4818743"/>
              <a:gd name="connsiteY1" fmla="*/ 6865257 h 6865257"/>
              <a:gd name="connsiteX2" fmla="*/ 4818743 w 4818743"/>
              <a:gd name="connsiteY2" fmla="*/ 6865257 h 6865257"/>
              <a:gd name="connsiteX3" fmla="*/ 4818743 w 4818743"/>
              <a:gd name="connsiteY3" fmla="*/ 14514 h 6865257"/>
              <a:gd name="connsiteX4" fmla="*/ 0 w 4818743"/>
              <a:gd name="connsiteY4" fmla="*/ 0 h 686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18743" h="6865257">
                <a:moveTo>
                  <a:pt x="0" y="0"/>
                </a:moveTo>
                <a:lnTo>
                  <a:pt x="2960914" y="6865257"/>
                </a:lnTo>
                <a:lnTo>
                  <a:pt x="4818743" y="6865257"/>
                </a:lnTo>
                <a:lnTo>
                  <a:pt x="4818743" y="1451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61708" y="701936"/>
            <a:ext cx="9434842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</a:t>
            </a:r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的需求的确认</a:t>
            </a:r>
            <a:endParaRPr lang="en-US" altLang="zh-CN" sz="60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zh-CN" sz="28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r>
              <a:rPr lang="zh-CN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提出招聘需求</a:t>
            </a:r>
            <a:endParaRPr lang="en-US" altLang="zh-CN" sz="28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zh-CN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</a:t>
            </a:r>
            <a:endParaRPr lang="en-US" altLang="zh-CN" sz="28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spcBef>
                <a:spcPct val="50000"/>
              </a:spcBef>
            </a:pPr>
            <a:r>
              <a:rPr lang="zh-CN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定岗</a:t>
            </a:r>
            <a:r>
              <a:rPr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 </a:t>
            </a:r>
            <a:r>
              <a:rPr lang="zh-CN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定员</a:t>
            </a:r>
            <a:r>
              <a:rPr lang="en-US" altLang="zh-CN" sz="28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 </a:t>
            </a:r>
            <a:r>
              <a:rPr lang="zh-CN" altLang="zh-CN" sz="28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标准</a:t>
            </a:r>
            <a:endParaRPr lang="en-US" altLang="zh-CN" sz="28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在标准内实施招聘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超出标准重新</a:t>
            </a:r>
            <a:r>
              <a:rPr lang="zh-CN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报批</a:t>
            </a:r>
            <a:endParaRPr lang="zh-CN" altLang="zh-CN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627313" y="1977917"/>
            <a:ext cx="576262" cy="3118068"/>
          </a:xfrm>
          <a:prstGeom prst="rightArrow">
            <a:avLst>
              <a:gd name="adj1" fmla="val 50000"/>
              <a:gd name="adj2" fmla="val 40155"/>
            </a:avLst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9600"/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>
            <a:off x="4338046" y="5845163"/>
            <a:ext cx="204383" cy="601742"/>
          </a:xfrm>
          <a:prstGeom prst="flowChartAlternateProcess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9302595" y="4795114"/>
            <a:ext cx="204382" cy="601742"/>
          </a:xfrm>
          <a:prstGeom prst="flowChartAlternateProcess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5492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0" y="2324100"/>
            <a:ext cx="12192000" cy="45339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 Box 19"/>
          <p:cNvSpPr txBox="1">
            <a:spLocks noChangeArrowheads="1"/>
          </p:cNvSpPr>
          <p:nvPr/>
        </p:nvSpPr>
        <p:spPr bwMode="auto">
          <a:xfrm>
            <a:off x="880294" y="2697822"/>
            <a:ext cx="664223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zh-CN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</a:t>
            </a:r>
            <a:r>
              <a:rPr lang="zh-CN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</a:t>
            </a:r>
            <a:r>
              <a:rPr lang="zh-CN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相关工作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994594" y="4982550"/>
            <a:ext cx="14286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zh-CN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面试计划</a:t>
            </a: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 Box 30"/>
          <p:cNvSpPr txBox="1">
            <a:spLocks noChangeArrowheads="1"/>
          </p:cNvSpPr>
          <p:nvPr/>
        </p:nvSpPr>
        <p:spPr bwMode="auto">
          <a:xfrm>
            <a:off x="3344311" y="4982550"/>
            <a:ext cx="13619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    通知</a:t>
            </a:r>
          </a:p>
        </p:txBody>
      </p:sp>
      <p:sp>
        <p:nvSpPr>
          <p:cNvPr id="23" name="Text Box 33"/>
          <p:cNvSpPr txBox="1">
            <a:spLocks noChangeArrowheads="1"/>
          </p:cNvSpPr>
          <p:nvPr/>
        </p:nvSpPr>
        <p:spPr bwMode="auto">
          <a:xfrm>
            <a:off x="5588676" y="4982550"/>
            <a:ext cx="12785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安排     面试官</a:t>
            </a:r>
          </a:p>
        </p:txBody>
      </p:sp>
      <p:sp>
        <p:nvSpPr>
          <p:cNvPr id="21" name="Text Box 36"/>
          <p:cNvSpPr txBox="1">
            <a:spLocks noChangeArrowheads="1"/>
          </p:cNvSpPr>
          <p:nvPr/>
        </p:nvSpPr>
        <p:spPr bwMode="auto">
          <a:xfrm>
            <a:off x="7615596" y="4982550"/>
            <a:ext cx="16617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测试内容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10031189" y="4982550"/>
            <a:ext cx="127911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试   接待</a:t>
            </a:r>
          </a:p>
        </p:txBody>
      </p:sp>
      <p:sp>
        <p:nvSpPr>
          <p:cNvPr id="28" name="椭圆 27"/>
          <p:cNvSpPr/>
          <p:nvPr/>
        </p:nvSpPr>
        <p:spPr>
          <a:xfrm>
            <a:off x="944142" y="4599326"/>
            <a:ext cx="1554313" cy="15543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3229676" y="4599326"/>
            <a:ext cx="1554313" cy="15543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451363" y="4599326"/>
            <a:ext cx="1554313" cy="15543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673050" y="4599326"/>
            <a:ext cx="1554313" cy="15543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9894737" y="4599326"/>
            <a:ext cx="1554313" cy="15543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702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H="1">
            <a:off x="1496291" y="-14514"/>
            <a:ext cx="8853054" cy="20574000"/>
          </a:xfrm>
          <a:prstGeom prst="line">
            <a:avLst/>
          </a:prstGeom>
          <a:ln>
            <a:solidFill>
              <a:srgbClr val="00B0B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标注 4"/>
          <p:cNvSpPr/>
          <p:nvPr/>
        </p:nvSpPr>
        <p:spPr>
          <a:xfrm flipH="1">
            <a:off x="8507325" y="2500082"/>
            <a:ext cx="2751216" cy="1843315"/>
          </a:xfrm>
          <a:prstGeom prst="wedgeRectCallout">
            <a:avLst>
              <a:gd name="adj1" fmla="val -8172"/>
              <a:gd name="adj2" fmla="val 73524"/>
            </a:avLst>
          </a:prstGeom>
          <a:solidFill>
            <a:schemeClr val="bg1"/>
          </a:solidFill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标注 5"/>
          <p:cNvSpPr/>
          <p:nvPr/>
        </p:nvSpPr>
        <p:spPr>
          <a:xfrm>
            <a:off x="7412255" y="2862940"/>
            <a:ext cx="1733698" cy="1146629"/>
          </a:xfrm>
          <a:prstGeom prst="wedgeRectCallout">
            <a:avLst>
              <a:gd name="adj1" fmla="val -8275"/>
              <a:gd name="adj2" fmla="val 72626"/>
            </a:avLst>
          </a:prstGeom>
          <a:noFill/>
          <a:ln>
            <a:solidFill>
              <a:srgbClr val="00B0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flipH="1">
            <a:off x="8094424" y="2826822"/>
            <a:ext cx="2775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PART </a:t>
            </a:r>
            <a:r>
              <a:rPr lang="en-US" altLang="zh-CN" sz="6000" dirty="0" smtClean="0">
                <a:solidFill>
                  <a:srgbClr val="00B0B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</a:p>
          <a:p>
            <a:r>
              <a:rPr lang="en-US" altLang="zh-CN" sz="2800" dirty="0" smtClean="0">
                <a:solidFill>
                  <a:srgbClr val="00B0B9"/>
                </a:solidFill>
                <a:latin typeface="造字工房悦圆演示版常规体" pitchFamily="50" charset="-122"/>
                <a:ea typeface="造字工房悦圆演示版常规体" pitchFamily="50" charset="-122"/>
              </a:rPr>
              <a:t>contents</a:t>
            </a:r>
            <a:endParaRPr lang="zh-CN" altLang="en-US" sz="6000" dirty="0">
              <a:solidFill>
                <a:srgbClr val="00B0B9"/>
              </a:solidFill>
              <a:latin typeface="造字工房悦圆演示版常规体" pitchFamily="50" charset="-122"/>
              <a:ea typeface="造字工房悦圆演示版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 flipH="1">
            <a:off x="205915" y="2193243"/>
            <a:ext cx="6865256" cy="349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5000"/>
              </a:lnSpc>
            </a:pPr>
            <a:r>
              <a:rPr lang="zh-CN" altLang="en-US" sz="4800" b="1" dirty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sz="48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职管理</a:t>
            </a:r>
            <a:endParaRPr lang="en-US" altLang="zh-CN" sz="4800" b="1" dirty="0" smtClean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找到企业利益与员工利益的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平衡点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入职管理的流程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入职管理准备工作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新员工需上交的材料</a:t>
            </a:r>
            <a:endParaRPr lang="zh-CN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35000"/>
              </a:lnSpc>
            </a:pPr>
            <a:endParaRPr lang="zh-CN" altLang="en-US" sz="48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73196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514" cy="6858000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4419600" y="0"/>
            <a:ext cx="7791450" cy="6858000"/>
          </a:xfrm>
          <a:custGeom>
            <a:avLst/>
            <a:gdLst>
              <a:gd name="connsiteX0" fmla="*/ 0 w 7791450"/>
              <a:gd name="connsiteY0" fmla="*/ 6877050 h 6877050"/>
              <a:gd name="connsiteX1" fmla="*/ 7791450 w 7791450"/>
              <a:gd name="connsiteY1" fmla="*/ 6877050 h 6877050"/>
              <a:gd name="connsiteX2" fmla="*/ 7791450 w 7791450"/>
              <a:gd name="connsiteY2" fmla="*/ 0 h 6877050"/>
              <a:gd name="connsiteX3" fmla="*/ 3009900 w 7791450"/>
              <a:gd name="connsiteY3" fmla="*/ 0 h 6877050"/>
              <a:gd name="connsiteX4" fmla="*/ 0 w 7791450"/>
              <a:gd name="connsiteY4" fmla="*/ 6877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450" h="6877050">
                <a:moveTo>
                  <a:pt x="0" y="6877050"/>
                </a:moveTo>
                <a:lnTo>
                  <a:pt x="7791450" y="6877050"/>
                </a:lnTo>
                <a:lnTo>
                  <a:pt x="7791450" y="0"/>
                </a:lnTo>
                <a:lnTo>
                  <a:pt x="3009900" y="0"/>
                </a:lnTo>
                <a:lnTo>
                  <a:pt x="0" y="68770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任意多边形 65"/>
          <p:cNvSpPr/>
          <p:nvPr/>
        </p:nvSpPr>
        <p:spPr>
          <a:xfrm rot="155063">
            <a:off x="6291997" y="4191696"/>
            <a:ext cx="5738215" cy="2343150"/>
          </a:xfrm>
          <a:custGeom>
            <a:avLst/>
            <a:gdLst>
              <a:gd name="connsiteX0" fmla="*/ 0 w 4057650"/>
              <a:gd name="connsiteY0" fmla="*/ 171450 h 2343150"/>
              <a:gd name="connsiteX1" fmla="*/ 285750 w 4057650"/>
              <a:gd name="connsiteY1" fmla="*/ 2343150 h 2343150"/>
              <a:gd name="connsiteX2" fmla="*/ 2438400 w 4057650"/>
              <a:gd name="connsiteY2" fmla="*/ 2076450 h 2343150"/>
              <a:gd name="connsiteX3" fmla="*/ 4057650 w 4057650"/>
              <a:gd name="connsiteY3" fmla="*/ 1104900 h 2343150"/>
              <a:gd name="connsiteX4" fmla="*/ 3505200 w 4057650"/>
              <a:gd name="connsiteY4" fmla="*/ 0 h 2343150"/>
              <a:gd name="connsiteX5" fmla="*/ 0 w 4057650"/>
              <a:gd name="connsiteY5" fmla="*/ 171450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7650" h="2343150">
                <a:moveTo>
                  <a:pt x="0" y="171450"/>
                </a:moveTo>
                <a:lnTo>
                  <a:pt x="285750" y="2343150"/>
                </a:lnTo>
                <a:lnTo>
                  <a:pt x="2438400" y="2076450"/>
                </a:lnTo>
                <a:lnTo>
                  <a:pt x="4057650" y="1104900"/>
                </a:lnTo>
                <a:lnTo>
                  <a:pt x="3505200" y="0"/>
                </a:lnTo>
                <a:lnTo>
                  <a:pt x="0" y="171450"/>
                </a:lnTo>
                <a:close/>
              </a:path>
            </a:pathLst>
          </a:custGeom>
          <a:noFill/>
          <a:ln>
            <a:solidFill>
              <a:srgbClr val="00B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 rot="155063">
            <a:off x="6154111" y="4576325"/>
            <a:ext cx="5738215" cy="2343150"/>
          </a:xfrm>
          <a:custGeom>
            <a:avLst/>
            <a:gdLst>
              <a:gd name="connsiteX0" fmla="*/ 0 w 4057650"/>
              <a:gd name="connsiteY0" fmla="*/ 171450 h 2343150"/>
              <a:gd name="connsiteX1" fmla="*/ 285750 w 4057650"/>
              <a:gd name="connsiteY1" fmla="*/ 2343150 h 2343150"/>
              <a:gd name="connsiteX2" fmla="*/ 2438400 w 4057650"/>
              <a:gd name="connsiteY2" fmla="*/ 2076450 h 2343150"/>
              <a:gd name="connsiteX3" fmla="*/ 4057650 w 4057650"/>
              <a:gd name="connsiteY3" fmla="*/ 1104900 h 2343150"/>
              <a:gd name="connsiteX4" fmla="*/ 3505200 w 4057650"/>
              <a:gd name="connsiteY4" fmla="*/ 0 h 2343150"/>
              <a:gd name="connsiteX5" fmla="*/ 0 w 4057650"/>
              <a:gd name="connsiteY5" fmla="*/ 171450 h 234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57650" h="2343150">
                <a:moveTo>
                  <a:pt x="0" y="171450"/>
                </a:moveTo>
                <a:lnTo>
                  <a:pt x="285750" y="2343150"/>
                </a:lnTo>
                <a:lnTo>
                  <a:pt x="2438400" y="2076450"/>
                </a:lnTo>
                <a:lnTo>
                  <a:pt x="4057650" y="1104900"/>
                </a:lnTo>
                <a:lnTo>
                  <a:pt x="3505200" y="0"/>
                </a:lnTo>
                <a:lnTo>
                  <a:pt x="0" y="171450"/>
                </a:lnTo>
                <a:close/>
              </a:path>
            </a:pathLst>
          </a:custGeom>
          <a:noFill/>
          <a:ln>
            <a:solidFill>
              <a:srgbClr val="00B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 flipH="1">
            <a:off x="478972" y="2552702"/>
            <a:ext cx="10727344" cy="2665446"/>
            <a:chOff x="711199" y="2857500"/>
            <a:chExt cx="10727344" cy="2665446"/>
          </a:xfrm>
        </p:grpSpPr>
        <p:sp>
          <p:nvSpPr>
            <p:cNvPr id="6" name="椭圆 5"/>
            <p:cNvSpPr/>
            <p:nvPr/>
          </p:nvSpPr>
          <p:spPr>
            <a:xfrm>
              <a:off x="711199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2314310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3917421" y="28575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5520531" y="3429000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6975692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631649" y="4372009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0287606" y="4370387"/>
              <a:ext cx="1150937" cy="1150937"/>
            </a:xfrm>
            <a:prstGeom prst="ellipse">
              <a:avLst/>
            </a:prstGeom>
            <a:solidFill>
              <a:srgbClr val="00B0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3" name="直接连接符 12"/>
            <p:cNvCxnSpPr>
              <a:stCxn id="6" idx="6"/>
              <a:endCxn id="8" idx="6"/>
            </p:cNvCxnSpPr>
            <p:nvPr/>
          </p:nvCxnSpPr>
          <p:spPr>
            <a:xfrm>
              <a:off x="1862136" y="3432969"/>
              <a:ext cx="3206222" cy="0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8" idx="6"/>
              <a:endCxn id="10" idx="1"/>
            </p:cNvCxnSpPr>
            <p:nvPr/>
          </p:nvCxnSpPr>
          <p:spPr>
            <a:xfrm>
              <a:off x="5068358" y="3432969"/>
              <a:ext cx="2075885" cy="1107591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6"/>
              <a:endCxn id="12" idx="2"/>
            </p:cNvCxnSpPr>
            <p:nvPr/>
          </p:nvCxnSpPr>
          <p:spPr>
            <a:xfrm flipV="1">
              <a:off x="8126629" y="4945856"/>
              <a:ext cx="2160977" cy="1622"/>
            </a:xfrm>
            <a:prstGeom prst="line">
              <a:avLst/>
            </a:prstGeom>
            <a:ln w="19050">
              <a:solidFill>
                <a:srgbClr val="00B0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927099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</a:t>
              </a: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 Box 18"/>
            <p:cNvSpPr txBox="1">
              <a:spLocks noChangeArrowheads="1"/>
            </p:cNvSpPr>
            <p:nvPr/>
          </p:nvSpPr>
          <p:spPr bwMode="auto">
            <a:xfrm>
              <a:off x="8847549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收集资料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19"/>
            <p:cNvSpPr txBox="1">
              <a:spLocks noChangeArrowheads="1"/>
            </p:cNvSpPr>
            <p:nvPr/>
          </p:nvSpPr>
          <p:spPr bwMode="auto">
            <a:xfrm>
              <a:off x="7191592" y="4626802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入职培训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Text Box 20"/>
            <p:cNvSpPr txBox="1">
              <a:spLocks noChangeArrowheads="1"/>
            </p:cNvSpPr>
            <p:nvPr/>
          </p:nvSpPr>
          <p:spPr bwMode="auto">
            <a:xfrm>
              <a:off x="5736431" y="36837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领取物品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4133321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部门报到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Text Box 22"/>
            <p:cNvSpPr txBox="1">
              <a:spLocks noChangeArrowheads="1"/>
            </p:cNvSpPr>
            <p:nvPr/>
          </p:nvSpPr>
          <p:spPr bwMode="auto">
            <a:xfrm>
              <a:off x="2530210" y="3112293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资料存档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 Box 23"/>
            <p:cNvSpPr txBox="1">
              <a:spLocks noChangeArrowheads="1"/>
            </p:cNvSpPr>
            <p:nvPr/>
          </p:nvSpPr>
          <p:spPr bwMode="auto">
            <a:xfrm>
              <a:off x="10503506" y="4625180"/>
              <a:ext cx="719137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准备</a:t>
              </a:r>
              <a:r>
                <a:rPr lang="zh-CN" altLang="zh-CN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</a:t>
              </a:r>
              <a:endParaRPr lang="zh-CN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382238" y="694954"/>
            <a:ext cx="56512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入职管理流程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 Box 10"/>
          <p:cNvSpPr txBox="1">
            <a:spLocks noChangeArrowheads="1"/>
          </p:cNvSpPr>
          <p:nvPr/>
        </p:nvSpPr>
        <p:spPr bwMode="auto">
          <a:xfrm>
            <a:off x="6533958" y="4448145"/>
            <a:ext cx="5347794" cy="818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fontAlgn="base">
              <a:spcAft>
                <a:spcPct val="0"/>
              </a:spcAft>
              <a:buNone/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复印件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身份证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学历证书 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                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学位证书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职业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资格证书</a:t>
            </a:r>
          </a:p>
        </p:txBody>
      </p:sp>
      <p:sp>
        <p:nvSpPr>
          <p:cNvPr id="64" name="Text Box 13"/>
          <p:cNvSpPr txBox="1">
            <a:spLocks noChangeArrowheads="1"/>
          </p:cNvSpPr>
          <p:nvPr/>
        </p:nvSpPr>
        <p:spPr bwMode="auto">
          <a:xfrm>
            <a:off x="7304473" y="5216526"/>
            <a:ext cx="3901843" cy="140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fontAlgn="base">
              <a:spcAft>
                <a:spcPct val="0"/>
              </a:spcAft>
              <a:buNone/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离职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证明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劳动手册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体检报告 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原件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寸免冠彩色照片N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张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银行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储蓄卡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号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原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竞业限制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说明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/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原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培训服务期责任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说明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pPr lvl="0" fontAlgn="base">
              <a:spcAft>
                <a:spcPct val="0"/>
              </a:spcAft>
              <a:buNone/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社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保及公积金转出手续单</a:t>
            </a:r>
          </a:p>
        </p:txBody>
      </p:sp>
      <p:sp>
        <p:nvSpPr>
          <p:cNvPr id="68" name="等腰三角形 67"/>
          <p:cNvSpPr/>
          <p:nvPr/>
        </p:nvSpPr>
        <p:spPr>
          <a:xfrm>
            <a:off x="9079315" y="4079463"/>
            <a:ext cx="213940" cy="184431"/>
          </a:xfrm>
          <a:prstGeom prst="triangle">
            <a:avLst/>
          </a:prstGeom>
          <a:solidFill>
            <a:srgbClr val="00B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841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40"/>
          <a:stretch/>
        </p:blipFill>
        <p:spPr>
          <a:xfrm>
            <a:off x="14288" y="0"/>
            <a:ext cx="12177712" cy="6858000"/>
          </a:xfrm>
          <a:prstGeom prst="rect">
            <a:avLst/>
          </a:prstGeom>
        </p:spPr>
      </p:pic>
      <p:sp>
        <p:nvSpPr>
          <p:cNvPr id="2" name="任意多边形 1"/>
          <p:cNvSpPr/>
          <p:nvPr/>
        </p:nvSpPr>
        <p:spPr>
          <a:xfrm>
            <a:off x="-43543" y="-21771"/>
            <a:ext cx="4484914" cy="6879771"/>
          </a:xfrm>
          <a:custGeom>
            <a:avLst/>
            <a:gdLst>
              <a:gd name="connsiteX0" fmla="*/ 1524000 w 4484914"/>
              <a:gd name="connsiteY0" fmla="*/ 6865257 h 6879771"/>
              <a:gd name="connsiteX1" fmla="*/ 4484914 w 4484914"/>
              <a:gd name="connsiteY1" fmla="*/ 0 h 6879771"/>
              <a:gd name="connsiteX2" fmla="*/ 0 w 4484914"/>
              <a:gd name="connsiteY2" fmla="*/ 0 h 6879771"/>
              <a:gd name="connsiteX3" fmla="*/ 0 w 4484914"/>
              <a:gd name="connsiteY3" fmla="*/ 6879771 h 6879771"/>
              <a:gd name="connsiteX4" fmla="*/ 1524000 w 4484914"/>
              <a:gd name="connsiteY4" fmla="*/ 6865257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84914" h="6879771">
                <a:moveTo>
                  <a:pt x="1524000" y="6865257"/>
                </a:moveTo>
                <a:lnTo>
                  <a:pt x="4484914" y="0"/>
                </a:lnTo>
                <a:lnTo>
                  <a:pt x="0" y="0"/>
                </a:lnTo>
                <a:lnTo>
                  <a:pt x="0" y="6879771"/>
                </a:lnTo>
                <a:lnTo>
                  <a:pt x="1524000" y="68652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63638" y="-14514"/>
            <a:ext cx="11028362" cy="689266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29179" y="694954"/>
            <a:ext cx="6327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00B0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入职管理准备工作</a:t>
            </a:r>
            <a:endParaRPr lang="zh-CN" altLang="en-US" sz="6000" b="1" dirty="0">
              <a:solidFill>
                <a:srgbClr val="00B0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5400000">
            <a:off x="2926565" y="1967027"/>
            <a:ext cx="997200" cy="996454"/>
          </a:xfrm>
          <a:prstGeom prst="ellipse">
            <a:avLst/>
          </a:prstGeom>
          <a:solidFill>
            <a:srgbClr val="00B1BB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 rot="5400000">
            <a:off x="2360669" y="3125579"/>
            <a:ext cx="997200" cy="996454"/>
          </a:xfrm>
          <a:prstGeom prst="ellipse">
            <a:avLst/>
          </a:prstGeom>
          <a:solidFill>
            <a:srgbClr val="00B1BB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20" name="AutoShape 6"/>
          <p:cNvSpPr>
            <a:spLocks noChangeArrowheads="1"/>
          </p:cNvSpPr>
          <p:nvPr/>
        </p:nvSpPr>
        <p:spPr bwMode="auto">
          <a:xfrm rot="5400000">
            <a:off x="1810228" y="4284131"/>
            <a:ext cx="997200" cy="996454"/>
          </a:xfrm>
          <a:prstGeom prst="ellipse">
            <a:avLst/>
          </a:prstGeom>
          <a:solidFill>
            <a:srgbClr val="00B1BB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21" name="AutoShape 6"/>
          <p:cNvSpPr>
            <a:spLocks noChangeArrowheads="1"/>
          </p:cNvSpPr>
          <p:nvPr/>
        </p:nvSpPr>
        <p:spPr bwMode="auto">
          <a:xfrm rot="5400000">
            <a:off x="1324956" y="5442684"/>
            <a:ext cx="997200" cy="996454"/>
          </a:xfrm>
          <a:prstGeom prst="ellipse">
            <a:avLst/>
          </a:prstGeom>
          <a:solidFill>
            <a:srgbClr val="00B1BB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861243" y="2478648"/>
            <a:ext cx="1167174" cy="29405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人力资源部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zh-CN" altLang="en-US" sz="1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3909592" y="1781592"/>
            <a:ext cx="7849048" cy="153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再确认：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录用条件、任职岗位、工作内容、薪酬福利、合同期限、试用期限、考核标准等企业的每一项决定的落实情况（必须是书面的）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提前发放录用通知书；</a:t>
            </a:r>
            <a:endParaRPr lang="en-US" altLang="zh-CN" sz="20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5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劳动合同文本、员工手册、人事规章制度、入职培训等资料的准备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306923" y="3495842"/>
            <a:ext cx="1167174" cy="29405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行政部</a:t>
            </a:r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1759764" y="4702144"/>
            <a:ext cx="1167174" cy="29405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网络信息部</a:t>
            </a: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239969" y="5819569"/>
            <a:ext cx="1217480" cy="29405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050" tIns="19050" rIns="19050" bIns="1905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r>
              <a:rPr lang="zh-CN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用人部门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1863947" y="5824027"/>
            <a:ext cx="7396396" cy="8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做好接受新员工的岗前、安全培训、工作条件、工作环境的准备</a:t>
            </a:r>
          </a:p>
        </p:txBody>
      </p:sp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2401452" y="4634450"/>
            <a:ext cx="8230016" cy="8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准备开工公司局域网系统、ERP系统、OA系统的口令设置及密码等等</a:t>
            </a:r>
          </a:p>
        </p:txBody>
      </p:sp>
      <p:sp>
        <p:nvSpPr>
          <p:cNvPr id="18" name="Rectangle 21"/>
          <p:cNvSpPr>
            <a:spLocks noChangeArrowheads="1"/>
          </p:cNvSpPr>
          <p:nvPr/>
        </p:nvSpPr>
        <p:spPr bwMode="auto">
          <a:xfrm>
            <a:off x="2807055" y="3522520"/>
            <a:ext cx="7404690" cy="832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99136" tIns="17780" rIns="17780" bIns="17780" anchor="ctr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2857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1" indent="0" eaLnBrk="1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None/>
            </a:pPr>
            <a:r>
              <a:rPr lang="zh-CN" altLang="zh-CN" sz="20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做好接受新员工的岗前、安全培训、工作条件、工作环境的准备</a:t>
            </a:r>
          </a:p>
        </p:txBody>
      </p:sp>
    </p:spTree>
    <p:extLst>
      <p:ext uri="{BB962C8B-B14F-4D97-AF65-F5344CB8AC3E}">
        <p14:creationId xmlns:p14="http://schemas.microsoft.com/office/powerpoint/2010/main" val="20152595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5215"/>
            <a:ext cx="12192000" cy="691286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2324100"/>
            <a:ext cx="12192000" cy="4533900"/>
          </a:xfrm>
          <a:prstGeom prst="rect">
            <a:avLst/>
          </a:prstGeom>
          <a:solidFill>
            <a:srgbClr val="00B1BB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 rot="16200000">
            <a:off x="-458500" y="4467096"/>
            <a:ext cx="3095625" cy="1015826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2263322" y="3948996"/>
            <a:ext cx="6095703" cy="58846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237833" y="4681645"/>
            <a:ext cx="6121193" cy="58846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264072" y="5419939"/>
            <a:ext cx="6095703" cy="58846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8000">
              <a:solidFill>
                <a:srgbClr val="0066FF"/>
              </a:solidFill>
            </a:endParaRP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1163638" y="3992759"/>
            <a:ext cx="8189912" cy="285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385" tIns="32385" rIns="32385" bIns="32385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-342900" eaLnBrk="1" hangingPunct="1">
              <a:lnSpc>
                <a:spcPct val="135000"/>
              </a:lnSpc>
              <a:spcBef>
                <a:spcPct val="0"/>
              </a:spcBef>
              <a:spcAft>
                <a:spcPct val="35000"/>
              </a:spcAft>
              <a:buFont typeface="Wingdings 2" panose="05020102010507070707" pitchFamily="18" charset="2"/>
              <a:buChar char=""/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未报到入职之前</a:t>
            </a:r>
            <a:r>
              <a:rPr lang="zh-CN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订立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>
              <a:lnSpc>
                <a:spcPct val="135000"/>
              </a:lnSpc>
              <a:spcBef>
                <a:spcPct val="0"/>
              </a:spcBef>
              <a:spcAft>
                <a:spcPct val="35000"/>
              </a:spcAft>
              <a:buFont typeface="Wingdings 2" panose="05020102010507070707" pitchFamily="18" charset="2"/>
              <a:buChar char=""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办理入职手续的同时，未进入岗位工作前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订立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>
              <a:lnSpc>
                <a:spcPct val="135000"/>
              </a:lnSpc>
              <a:spcBef>
                <a:spcPts val="0"/>
              </a:spcBef>
              <a:buFont typeface="Wingdings 2" panose="05020102010507070707" pitchFamily="18" charset="2"/>
              <a:buChar char=""/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入职手续办理完毕，先上岗工作，在一个月的时间内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订立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-342900" eaLnBrk="1" hangingPunct="1">
              <a:lnSpc>
                <a:spcPct val="135000"/>
              </a:lnSpc>
              <a:spcBef>
                <a:spcPct val="0"/>
              </a:spcBef>
              <a:spcAft>
                <a:spcPct val="35000"/>
              </a:spcAft>
              <a:buFont typeface="Wingdings 2" panose="05020102010507070707" pitchFamily="18" charset="2"/>
              <a:buChar char=""/>
            </a:pPr>
            <a:endParaRPr lang="zh-CN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88217" y="4758735"/>
            <a:ext cx="6272000" cy="61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385" tIns="32385" rIns="32385" bIns="32385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1588217" y="5517404"/>
            <a:ext cx="6510754" cy="60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385" tIns="32385" rIns="32385" bIns="32385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None/>
            </a:pP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 Box 22"/>
          <p:cNvSpPr txBox="1">
            <a:spLocks noChangeArrowheads="1"/>
          </p:cNvSpPr>
          <p:nvPr/>
        </p:nvSpPr>
        <p:spPr bwMode="auto">
          <a:xfrm>
            <a:off x="1063003" y="2678863"/>
            <a:ext cx="8879281" cy="1295226"/>
          </a:xfrm>
          <a:prstGeom prst="rect">
            <a:avLst/>
          </a:prstGeom>
          <a:noFill/>
          <a:ln>
            <a:noFill/>
          </a:ln>
        </p:spPr>
        <p:txBody>
          <a:bodyPr wrap="square" lIns="90170" tIns="46990" rIns="90170" bIns="4699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与劳动者订立</a:t>
            </a:r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</a:t>
            </a: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的时间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2936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00B1BB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1996</Words>
  <Application>Microsoft Office PowerPoint</Application>
  <PresentationFormat>自定义</PresentationFormat>
  <Paragraphs>212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hr管理</dc:title>
  <dc:creator>第一PPT</dc:creator>
  <cp:keywords>www.1ppt.com</cp:keywords>
  <cp:lastModifiedBy>Windows User</cp:lastModifiedBy>
  <cp:revision>46</cp:revision>
  <dcterms:created xsi:type="dcterms:W3CDTF">2014-05-02T07:41:25Z</dcterms:created>
  <dcterms:modified xsi:type="dcterms:W3CDTF">2018-08-25T09:37:24Z</dcterms:modified>
</cp:coreProperties>
</file>