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4043" r:id="rId3"/>
  </p:sldMasterIdLst>
  <p:notesMasterIdLst>
    <p:notesMasterId r:id="rId29"/>
  </p:notesMasterIdLst>
  <p:sldIdLst>
    <p:sldId id="292" r:id="rId4"/>
    <p:sldId id="424" r:id="rId5"/>
    <p:sldId id="481" r:id="rId6"/>
    <p:sldId id="482" r:id="rId7"/>
    <p:sldId id="483" r:id="rId8"/>
    <p:sldId id="295" r:id="rId9"/>
    <p:sldId id="485" r:id="rId10"/>
    <p:sldId id="486" r:id="rId11"/>
    <p:sldId id="487" r:id="rId12"/>
    <p:sldId id="488" r:id="rId13"/>
    <p:sldId id="489" r:id="rId14"/>
    <p:sldId id="490" r:id="rId15"/>
    <p:sldId id="491" r:id="rId16"/>
    <p:sldId id="287" r:id="rId17"/>
    <p:sldId id="288" r:id="rId18"/>
    <p:sldId id="492" r:id="rId19"/>
    <p:sldId id="493" r:id="rId20"/>
    <p:sldId id="494" r:id="rId21"/>
    <p:sldId id="441" r:id="rId22"/>
    <p:sldId id="293" r:id="rId23"/>
    <p:sldId id="531" r:id="rId24"/>
    <p:sldId id="532" r:id="rId25"/>
    <p:sldId id="533" r:id="rId26"/>
    <p:sldId id="534" r:id="rId27"/>
    <p:sldId id="528" r:id="rId28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佳琪 刘" initials="" lastIdx="0" clrIdx="0"/>
  <p:cmAuthor id="1" name="作者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6" autoAdjust="0"/>
  </p:normalViewPr>
  <p:slideViewPr>
    <p:cSldViewPr snapToGrid="0">
      <p:cViewPr varScale="1">
        <p:scale>
          <a:sx n="44" d="100"/>
          <a:sy n="44" d="100"/>
        </p:scale>
        <p:origin x="-516" y="-102"/>
      </p:cViewPr>
      <p:guideLst>
        <p:guide orient="horz" pos="2191"/>
        <p:guide pos="29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17FAB1-4D9C-4C3C-8170-629DDBEC2A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8852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7FAB1-4D9C-4C3C-8170-629DDBEC2A1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1072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5005E28-9E4E-4E6A-9E5D-2CECB52BCF50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1FD2A-93C0-4446-B4D5-AF35385BDB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274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DD7C2-F74A-430F-8D37-F58B6BC0CF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271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3C48F-273C-43EC-8220-C160E32E48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2043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9AFE-DFF3-47D7-99B2-29DA2ACE82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2654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4D7EC-8CA3-4B05-A8FC-CA591C66D2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141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71BA0-1DD9-47D1-957C-4AA88AD360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90594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A8DD4-44F7-4C12-9FC2-3F19BEB068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6135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64A77-1A94-47A0-8631-D747DC0050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535808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747ED-7480-4FDD-A1D6-FED7E43609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6302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D3664-FF41-427E-8483-FEC62AD600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0125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/>
            </a:lvl1pPr>
          </a:lstStyle>
          <a:p>
            <a:fld id="{59D9C70D-B7C8-466D-B87C-22D855EF72C6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AC21-86D2-4367-B96B-73C43E5674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833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5C0CE-E065-44CB-A3C1-2829D69E45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9843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DECA3-1DA9-4A7E-8D89-A34B0C4BD0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859880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E5506-035F-4022-9875-A0F3CA0092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932467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/>
            </a:lvl1pPr>
          </a:lstStyle>
          <a:p>
            <a:pPr>
              <a:defRPr/>
            </a:pPr>
            <a:fld id="{EAAA3BE2-931F-45C6-AD3A-4898C6BD061E}" type="datetimeFigureOut">
              <a:rPr lang="zh-CN" altLang="en-US"/>
              <a:pPr>
                <a:defRPr/>
              </a:pPr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6A482-BC11-4486-90CD-59D9A77C84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61147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BB29B-BFCB-4173-BE0A-05A22BA401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28265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9DDE9-AEE9-428C-93E8-EF8AC6437D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84845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F8373-8E3A-4474-937E-D8F46B6585E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41967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5A20D-84A7-465D-8377-197771CC7B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91124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235896" y="216189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16E3E-9785-41D1-920F-6DDBBBF328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2264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F509D-3B3B-4F5D-B05A-5219978BCE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2809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2E9F3-9599-45A3-AF58-2BE2EAE9E5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131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C95DA-652D-43E7-B1DF-46D4133873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69767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A17E8-B90D-41CF-8E43-8183811A96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4323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F43DA-73C6-4810-A7DB-683EB453E1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8426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C2B05-F9EE-4A61-A14D-142FCAAFBC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81373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0030A-7391-482B-8C9F-ED24B77FA5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69766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F9A4F-A687-457A-AF3C-DE8A2774BE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93652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86875-6899-4DB4-A16B-722E1C1ACF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64755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DC84-8523-4160-94FB-7FE77C8DC3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74352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D742E-FDF9-4C90-BA53-FA49195352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37929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E6FD7-12A4-4CDD-A4C6-9E2A3C92AC0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993218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5D7C2-FDFC-48B6-AC74-0E5C3D7379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3858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33528-0327-4BB7-AB80-BE122B0F27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45500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57129-3EB5-4A1C-B34F-7F7B7E3CAA8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3991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8EB2E-8C53-4C3C-A5CC-BC1146EC61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3305763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ECFC-AFC5-4D21-A138-3EA2CC016F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071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477CB-E0A0-4BBE-8C46-7A998C677C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65968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90812-0D24-4100-9196-131E5BD8BD0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5774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D19CA-E225-4DB1-9896-7E8E9035ED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87551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E880A-CC22-45B5-898E-778611DEAB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91520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AAB92-B77C-461A-97B3-901B0B72CB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1683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F6FBF-3F44-4E5D-B6B2-C0F15DD47E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67110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EE2FE-692F-453B-BFA8-2023C3A6CA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2132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56FE0-03CA-476E-BCA2-78E5614862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9317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5B0CF-10A0-4CD5-93FF-160E175226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33682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2CC48-0CD0-4B60-9055-9AD924487E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5709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9BAF4-CB53-4A40-B4BB-47311259DB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76004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53AC8-E4C9-4A94-9D4D-A3B9A1F196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72679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B8D65-18AA-4CD2-A180-091173B728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72978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BE7A9-0C8F-48AC-A667-E91516E08C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29799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DA5DC-C7CC-4D50-B47D-26C6F669825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1468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FFBA0-F8A6-402A-8479-3B6E59EC4E2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09671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3B78C-6384-4616-9FA0-49C56B8B37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977588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51F55-1A19-417E-8A30-5FB434FB72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734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F9E98-DC6F-40CB-A68D-94E3AB61DF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49228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3F87B-BCB8-4562-B86D-A998B9188D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525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/>
            </a:lvl1pPr>
          </a:lstStyle>
          <a:p>
            <a:fld id="{59D9C70D-B7C8-466D-B87C-22D855EF72C6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93223-FC82-43E0-BCE9-5E381ACA16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78122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BE563-7106-4CE9-8668-3E600EDE74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0620131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E844C-629C-49DC-B6FE-9F50C4479A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2410800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/>
            </a:lvl1pPr>
          </a:lstStyle>
          <a:p>
            <a:pPr>
              <a:defRPr/>
            </a:pPr>
            <a:fld id="{EAAA3BE2-931F-45C6-AD3A-4898C6BD061E}" type="datetimeFigureOut">
              <a:rPr lang="zh-CN" altLang="en-US"/>
              <a:pPr>
                <a:defRPr/>
              </a:pPr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1683B-0FC9-4762-AB1E-9B50B8C918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35756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/>
            </a:lvl1pPr>
          </a:lstStyle>
          <a:p>
            <a:fld id="{760FBDFE-C587-4B4C-A407-44438C67B59E}" type="datetimeFigureOut">
              <a:rPr lang="zh-CN" altLang="en-US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 dirty="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24311-6A13-4004-AEDA-FB696587E04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165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311AF-2F16-447F-873E-5F09216038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199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89FE4-0FD8-4586-91B3-F8E392C4E6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6594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A8444-386F-4D78-A1CB-B87059B207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1102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9DD14DD-7E6A-40D2-ABC7-DE861871BE6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1" r:id="rId2"/>
    <p:sldLayoutId id="2147484120" r:id="rId3"/>
    <p:sldLayoutId id="2147484119" r:id="rId4"/>
    <p:sldLayoutId id="2147484118" r:id="rId5"/>
    <p:sldLayoutId id="2147484117" r:id="rId6"/>
    <p:sldLayoutId id="2147484116" r:id="rId7"/>
    <p:sldLayoutId id="2147484115" r:id="rId8"/>
    <p:sldLayoutId id="2147484114" r:id="rId9"/>
    <p:sldLayoutId id="2147484113" r:id="rId10"/>
    <p:sldLayoutId id="2147484112" r:id="rId11"/>
    <p:sldLayoutId id="2147484111" r:id="rId12"/>
    <p:sldLayoutId id="2147484152" r:id="rId13"/>
    <p:sldLayoutId id="2147484153" r:id="rId14"/>
    <p:sldLayoutId id="2147484154" r:id="rId15"/>
    <p:sldLayoutId id="2147484155" r:id="rId16"/>
    <p:sldLayoutId id="2147484110" r:id="rId17"/>
    <p:sldLayoutId id="2147484109" r:id="rId18"/>
    <p:sldLayoutId id="2147484156" r:id="rId19"/>
    <p:sldLayoutId id="2147484157" r:id="rId20"/>
    <p:sldLayoutId id="2147484158" r:id="rId21"/>
    <p:sldLayoutId id="2147484159" r:id="rId2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CF71B57-0170-44DF-9BDB-9B027387455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6" r:id="rId2"/>
    <p:sldLayoutId id="2147484135" r:id="rId3"/>
    <p:sldLayoutId id="2147484134" r:id="rId4"/>
    <p:sldLayoutId id="2147484133" r:id="rId5"/>
    <p:sldLayoutId id="2147484132" r:id="rId6"/>
    <p:sldLayoutId id="2147484131" r:id="rId7"/>
    <p:sldLayoutId id="2147484130" r:id="rId8"/>
    <p:sldLayoutId id="2147484129" r:id="rId9"/>
    <p:sldLayoutId id="2147484128" r:id="rId10"/>
    <p:sldLayoutId id="2147484127" r:id="rId11"/>
    <p:sldLayoutId id="2147484126" r:id="rId12"/>
    <p:sldLayoutId id="2147484160" r:id="rId13"/>
    <p:sldLayoutId id="2147484161" r:id="rId14"/>
    <p:sldLayoutId id="2147484162" r:id="rId15"/>
    <p:sldLayoutId id="2147484163" r:id="rId16"/>
    <p:sldLayoutId id="2147484125" r:id="rId17"/>
    <p:sldLayoutId id="2147484124" r:id="rId18"/>
    <p:sldLayoutId id="2147484164" r:id="rId19"/>
    <p:sldLayoutId id="2147484123" r:id="rId2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3075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97F3BA-B0E4-4204-9B6C-CF9677DE23D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0" r:id="rId2"/>
    <p:sldLayoutId id="2147484149" r:id="rId3"/>
    <p:sldLayoutId id="2147484148" r:id="rId4"/>
    <p:sldLayoutId id="2147484147" r:id="rId5"/>
    <p:sldLayoutId id="2147484146" r:id="rId6"/>
    <p:sldLayoutId id="2147484145" r:id="rId7"/>
    <p:sldLayoutId id="2147484144" r:id="rId8"/>
    <p:sldLayoutId id="2147484143" r:id="rId9"/>
    <p:sldLayoutId id="2147484142" r:id="rId10"/>
    <p:sldLayoutId id="2147484141" r:id="rId11"/>
    <p:sldLayoutId id="2147484140" r:id="rId12"/>
    <p:sldLayoutId id="2147484165" r:id="rId13"/>
    <p:sldLayoutId id="2147484166" r:id="rId14"/>
    <p:sldLayoutId id="2147484167" r:id="rId15"/>
    <p:sldLayoutId id="2147484168" r:id="rId16"/>
    <p:sldLayoutId id="2147484139" r:id="rId17"/>
    <p:sldLayoutId id="2147484138" r:id="rId18"/>
    <p:sldLayoutId id="2147484169" r:id="rId19"/>
    <p:sldLayoutId id="2147484170" r:id="rId20"/>
    <p:sldLayoutId id="2147484171" r:id="rId21"/>
    <p:sldLayoutId id="2147484172" r:id="rId22"/>
    <p:sldLayoutId id="2147484173" r:id="rId2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35"/>
          <p:cNvSpPr>
            <a:spLocks noChangeArrowheads="1"/>
          </p:cNvSpPr>
          <p:nvPr/>
        </p:nvSpPr>
        <p:spPr bwMode="auto">
          <a:xfrm>
            <a:off x="0" y="1183600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  <a:latin typeface="思源黑体 CN Bold" pitchFamily="34" charset="-122"/>
                <a:ea typeface="思源黑体 CN Bold" pitchFamily="34" charset="-122"/>
                <a:sym typeface="+mn-ea"/>
              </a:rPr>
              <a:t>7.</a:t>
            </a:r>
            <a:r>
              <a:rPr lang="zh-CN" altLang="en-US" sz="6000" b="1" dirty="0" smtClean="0">
                <a:solidFill>
                  <a:schemeClr val="bg2">
                    <a:lumMod val="25000"/>
                  </a:schemeClr>
                </a:solidFill>
                <a:latin typeface="思源黑体 CN Bold" pitchFamily="34" charset="-122"/>
                <a:ea typeface="思源黑体 CN Bold" pitchFamily="34" charset="-122"/>
                <a:sym typeface="+mn-ea"/>
              </a:rPr>
              <a:t>呼风唤雨的世纪</a:t>
            </a:r>
          </a:p>
        </p:txBody>
      </p:sp>
      <p:sp>
        <p:nvSpPr>
          <p:cNvPr id="37" name="文本占位符 5"/>
          <p:cNvSpPr txBox="1">
            <a:spLocks noChangeArrowheads="1"/>
          </p:cNvSpPr>
          <p:nvPr/>
        </p:nvSpPr>
        <p:spPr bwMode="auto">
          <a:xfrm>
            <a:off x="0" y="2292771"/>
            <a:ext cx="914400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00865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zh-CN" altLang="en-US" sz="2400" b="1" dirty="0">
                <a:solidFill>
                  <a:srgbClr val="00865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语文部编版    </a:t>
            </a:r>
            <a:r>
              <a:rPr lang="zh-CN" altLang="en-US" sz="2400" b="1" dirty="0" smtClean="0">
                <a:solidFill>
                  <a:srgbClr val="00865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四</a:t>
            </a:r>
            <a:r>
              <a:rPr lang="zh-CN" altLang="en-US" sz="2400" b="1" dirty="0">
                <a:solidFill>
                  <a:srgbClr val="00865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年级上</a:t>
            </a:r>
          </a:p>
        </p:txBody>
      </p:sp>
      <p:pic>
        <p:nvPicPr>
          <p:cNvPr id="28675" name="Picture 2" descr="https://ss0.bdstatic.com/70cFuHSh_Q1YnxGkpoWK1HF6hhy/it/u=3138508124,188061974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1564" y="3331154"/>
            <a:ext cx="2565797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奥妙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深奥</a:t>
            </a:r>
          </a:p>
        </p:txBody>
      </p:sp>
      <p:sp>
        <p:nvSpPr>
          <p:cNvPr id="20" name="矩形 19"/>
          <p:cNvSpPr/>
          <p:nvPr/>
        </p:nvSpPr>
        <p:spPr>
          <a:xfrm>
            <a:off x="754856" y="3081339"/>
            <a:ext cx="1344216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 ào</a:t>
            </a:r>
            <a:endParaRPr lang="en-US" altLang="zh-CN" sz="48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6868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益虫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受益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8"/>
            <a:ext cx="1298972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yì</a:t>
            </a:r>
            <a:endParaRPr lang="en-US" altLang="zh-CN" sz="4800" b="1" noProof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ctr"/>
            <a:endParaRPr lang="en-US" altLang="zh-CN" sz="4800" b="1" noProof="1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6872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7830787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奥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4251395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益</a:t>
            </a:r>
          </a:p>
        </p:txBody>
      </p:sp>
      <p:pic>
        <p:nvPicPr>
          <p:cNvPr id="36899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联系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联络</a:t>
            </a:r>
          </a:p>
        </p:txBody>
      </p:sp>
      <p:sp>
        <p:nvSpPr>
          <p:cNvPr id="20" name="矩形 19"/>
          <p:cNvSpPr/>
          <p:nvPr/>
        </p:nvSpPr>
        <p:spPr>
          <a:xfrm>
            <a:off x="913210" y="2151063"/>
            <a:ext cx="1344215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4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 lián</a:t>
            </a:r>
            <a:r>
              <a:rPr lang="en-US" altLang="zh-CN" sz="4400" b="1" noProof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 </a:t>
            </a:r>
            <a:endParaRPr lang="en-US" altLang="zh-CN" sz="44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7892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质量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质保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8"/>
            <a:ext cx="1298972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zhì</a:t>
            </a:r>
            <a:endParaRPr lang="en-US" altLang="zh-CN" sz="4800" b="1" noProof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ctr"/>
            <a:endParaRPr lang="en-US" altLang="zh-CN" sz="4800" b="1" noProof="1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7896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7010184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联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4955275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质</a:t>
            </a:r>
          </a:p>
        </p:txBody>
      </p:sp>
      <p:pic>
        <p:nvPicPr>
          <p:cNvPr id="37923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主任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任务</a:t>
            </a:r>
          </a:p>
        </p:txBody>
      </p:sp>
      <p:sp>
        <p:nvSpPr>
          <p:cNvPr id="20" name="矩形 19"/>
          <p:cNvSpPr/>
          <p:nvPr/>
        </p:nvSpPr>
        <p:spPr>
          <a:xfrm>
            <a:off x="913210" y="2151063"/>
            <a:ext cx="1344215" cy="230832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</a:p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rèn</a:t>
            </a:r>
            <a:endParaRPr lang="en-US" altLang="zh-CN" sz="4800" b="1" noProof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 </a:t>
            </a:r>
            <a:endParaRPr lang="en-US" altLang="zh-CN" sz="48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8916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善良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善心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8"/>
            <a:ext cx="1298972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shàn</a:t>
            </a:r>
            <a:endParaRPr lang="en-US" altLang="zh-CN" sz="4000" b="1" noProof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algn="ctr"/>
            <a:endParaRPr lang="en-US" altLang="zh-CN" sz="4000" b="1" noProof="1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8920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193977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任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1926362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善</a:t>
            </a:r>
          </a:p>
        </p:txBody>
      </p:sp>
      <p:pic>
        <p:nvPicPr>
          <p:cNvPr id="38947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8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723" y="2852738"/>
            <a:ext cx="208716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4" name="直线连接符 75"/>
          <p:cNvCxnSpPr/>
          <p:nvPr/>
        </p:nvCxnSpPr>
        <p:spPr>
          <a:xfrm flipV="1">
            <a:off x="6299597" y="4102101"/>
            <a:ext cx="1800225" cy="317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9" name="图片 8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542" y="2967038"/>
            <a:ext cx="2088356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8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2952751"/>
            <a:ext cx="2088356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文本框 64"/>
          <p:cNvSpPr txBox="1">
            <a:spLocks noChangeArrowheads="1"/>
          </p:cNvSpPr>
          <p:nvPr/>
        </p:nvSpPr>
        <p:spPr bwMode="auto">
          <a:xfrm>
            <a:off x="1115616" y="3525838"/>
            <a:ext cx="2015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C55A11"/>
                </a:solidFill>
                <a:latin typeface="楷体" pitchFamily="49" charset="-122"/>
                <a:ea typeface="楷体" pitchFamily="49" charset="-122"/>
              </a:rPr>
              <a:t>上下 结构</a:t>
            </a:r>
          </a:p>
        </p:txBody>
      </p:sp>
      <p:sp>
        <p:nvSpPr>
          <p:cNvPr id="39942" name="文本框 64"/>
          <p:cNvSpPr txBox="1">
            <a:spLocks noChangeArrowheads="1"/>
          </p:cNvSpPr>
          <p:nvPr/>
        </p:nvSpPr>
        <p:spPr bwMode="auto">
          <a:xfrm>
            <a:off x="3780235" y="3525838"/>
            <a:ext cx="17275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C55A11"/>
                </a:solidFill>
                <a:latin typeface="楷体" pitchFamily="49" charset="-122"/>
                <a:ea typeface="楷体" pitchFamily="49" charset="-122"/>
              </a:rPr>
              <a:t>左右  结构</a:t>
            </a:r>
          </a:p>
        </p:txBody>
      </p:sp>
      <p:sp>
        <p:nvSpPr>
          <p:cNvPr id="39943" name="文本框 64"/>
          <p:cNvSpPr txBox="1">
            <a:spLocks noChangeArrowheads="1"/>
          </p:cNvSpPr>
          <p:nvPr/>
        </p:nvSpPr>
        <p:spPr bwMode="auto">
          <a:xfrm>
            <a:off x="6299597" y="3516313"/>
            <a:ext cx="18728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C55A11"/>
                </a:solidFill>
                <a:latin typeface="楷体" pitchFamily="49" charset="-122"/>
                <a:ea typeface="楷体" pitchFamily="49" charset="-122"/>
              </a:rPr>
              <a:t>半包围 结构</a:t>
            </a:r>
          </a:p>
        </p:txBody>
      </p:sp>
      <p:sp>
        <p:nvSpPr>
          <p:cNvPr id="39944" name="TextBox 11"/>
          <p:cNvSpPr txBox="1">
            <a:spLocks noChangeArrowheads="1"/>
          </p:cNvSpPr>
          <p:nvPr/>
        </p:nvSpPr>
        <p:spPr bwMode="auto">
          <a:xfrm>
            <a:off x="3131344" y="549275"/>
            <a:ext cx="2714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生字归类</a:t>
            </a:r>
          </a:p>
        </p:txBody>
      </p:sp>
      <p:cxnSp>
        <p:nvCxnSpPr>
          <p:cNvPr id="135" name="直线连接符 5"/>
          <p:cNvCxnSpPr/>
          <p:nvPr/>
        </p:nvCxnSpPr>
        <p:spPr>
          <a:xfrm>
            <a:off x="1044178" y="4102100"/>
            <a:ext cx="172759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/>
          <p:cNvCxnSpPr/>
          <p:nvPr/>
        </p:nvCxnSpPr>
        <p:spPr>
          <a:xfrm>
            <a:off x="3780235" y="4102100"/>
            <a:ext cx="1656159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64"/>
          <p:cNvSpPr txBox="1"/>
          <p:nvPr/>
        </p:nvSpPr>
        <p:spPr>
          <a:xfrm>
            <a:off x="439342" y="1416051"/>
            <a:ext cx="669131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noProof="1">
                <a:latin typeface="华文楷体" pitchFamily="2" charset="-122"/>
                <a:ea typeface="华文楷体" pitchFamily="2" charset="-122"/>
              </a:rPr>
              <a:t>唤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39341" y="2281239"/>
            <a:ext cx="6131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华文楷体" pitchFamily="2" charset="-122"/>
                <a:ea typeface="华文楷体" pitchFamily="2" charset="-122"/>
                <a:sym typeface="宋体" pitchFamily="2" charset="-122"/>
              </a:rPr>
              <a:t>索</a:t>
            </a:r>
          </a:p>
        </p:txBody>
      </p:sp>
      <p:sp>
        <p:nvSpPr>
          <p:cNvPr id="88" name="文本框 64"/>
          <p:cNvSpPr txBox="1">
            <a:spLocks noChangeArrowheads="1"/>
          </p:cNvSpPr>
          <p:nvPr/>
        </p:nvSpPr>
        <p:spPr bwMode="auto">
          <a:xfrm>
            <a:off x="2739629" y="1416051"/>
            <a:ext cx="6084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程</a:t>
            </a:r>
          </a:p>
        </p:txBody>
      </p:sp>
      <p:sp>
        <p:nvSpPr>
          <p:cNvPr id="2" name="文本框 64"/>
          <p:cNvSpPr txBox="1">
            <a:spLocks noChangeArrowheads="1"/>
          </p:cNvSpPr>
          <p:nvPr/>
        </p:nvSpPr>
        <p:spPr bwMode="auto">
          <a:xfrm>
            <a:off x="1188244" y="1416051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纪</a:t>
            </a:r>
          </a:p>
        </p:txBody>
      </p:sp>
      <p:sp>
        <p:nvSpPr>
          <p:cNvPr id="3" name="文本框 64"/>
          <p:cNvSpPr txBox="1">
            <a:spLocks noChangeArrowheads="1"/>
          </p:cNvSpPr>
          <p:nvPr/>
        </p:nvSpPr>
        <p:spPr bwMode="auto">
          <a:xfrm>
            <a:off x="1188244" y="2281239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奥</a:t>
            </a:r>
          </a:p>
        </p:txBody>
      </p:sp>
      <p:sp>
        <p:nvSpPr>
          <p:cNvPr id="4" name="文本框 64"/>
          <p:cNvSpPr txBox="1">
            <a:spLocks noChangeArrowheads="1"/>
          </p:cNvSpPr>
          <p:nvPr/>
        </p:nvSpPr>
        <p:spPr bwMode="auto">
          <a:xfrm>
            <a:off x="1995488" y="1416051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技</a:t>
            </a:r>
          </a:p>
        </p:txBody>
      </p:sp>
      <p:sp>
        <p:nvSpPr>
          <p:cNvPr id="5" name="文本框 64"/>
          <p:cNvSpPr txBox="1">
            <a:spLocks noChangeArrowheads="1"/>
          </p:cNvSpPr>
          <p:nvPr/>
        </p:nvSpPr>
        <p:spPr bwMode="auto">
          <a:xfrm>
            <a:off x="2739629" y="2281239"/>
            <a:ext cx="6084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联</a:t>
            </a:r>
          </a:p>
        </p:txBody>
      </p:sp>
      <p:sp>
        <p:nvSpPr>
          <p:cNvPr id="93" name="文本框 64"/>
          <p:cNvSpPr txBox="1">
            <a:spLocks noChangeArrowheads="1"/>
          </p:cNvSpPr>
          <p:nvPr/>
        </p:nvSpPr>
        <p:spPr bwMode="auto">
          <a:xfrm>
            <a:off x="1995488" y="2281239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益</a:t>
            </a:r>
          </a:p>
        </p:txBody>
      </p:sp>
      <p:sp>
        <p:nvSpPr>
          <p:cNvPr id="8" name="文本框 64"/>
          <p:cNvSpPr txBox="1">
            <a:spLocks noChangeArrowheads="1"/>
          </p:cNvSpPr>
          <p:nvPr/>
        </p:nvSpPr>
        <p:spPr bwMode="auto">
          <a:xfrm>
            <a:off x="3446860" y="1403351"/>
            <a:ext cx="6084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超</a:t>
            </a:r>
          </a:p>
        </p:txBody>
      </p:sp>
      <p:sp>
        <p:nvSpPr>
          <p:cNvPr id="9" name="文本框 64"/>
          <p:cNvSpPr txBox="1">
            <a:spLocks noChangeArrowheads="1"/>
          </p:cNvSpPr>
          <p:nvPr/>
        </p:nvSpPr>
        <p:spPr bwMode="auto">
          <a:xfrm>
            <a:off x="3446860" y="2266951"/>
            <a:ext cx="6084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质</a:t>
            </a:r>
          </a:p>
        </p:txBody>
      </p:sp>
      <p:sp>
        <p:nvSpPr>
          <p:cNvPr id="10" name="文本框 64"/>
          <p:cNvSpPr txBox="1">
            <a:spLocks noChangeArrowheads="1"/>
          </p:cNvSpPr>
          <p:nvPr/>
        </p:nvSpPr>
        <p:spPr bwMode="auto">
          <a:xfrm>
            <a:off x="4255294" y="1403351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亿</a:t>
            </a:r>
          </a:p>
        </p:txBody>
      </p:sp>
      <p:sp>
        <p:nvSpPr>
          <p:cNvPr id="12" name="文本框 64"/>
          <p:cNvSpPr txBox="1">
            <a:spLocks noChangeArrowheads="1"/>
          </p:cNvSpPr>
          <p:nvPr/>
        </p:nvSpPr>
        <p:spPr bwMode="auto">
          <a:xfrm>
            <a:off x="4255294" y="2266951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任</a:t>
            </a:r>
          </a:p>
        </p:txBody>
      </p:sp>
      <p:sp>
        <p:nvSpPr>
          <p:cNvPr id="57" name="文本框 64"/>
          <p:cNvSpPr txBox="1">
            <a:spLocks noChangeArrowheads="1"/>
          </p:cNvSpPr>
          <p:nvPr/>
        </p:nvSpPr>
        <p:spPr bwMode="auto">
          <a:xfrm>
            <a:off x="5043488" y="2276476"/>
            <a:ext cx="6084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善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0.36823 0.406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400" y="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69136E-6 L 0.34479 0.400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72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69136E-6 L 0.31163 0.400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5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79306 0.455309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45679E-6 L 0.34184 0.430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70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45679E-6 L -0.06163 0.514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000" y="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0.16667 0.328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8300" y="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3457E-6 L -0.00955 0.4432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00" y="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23457E-6 L -0.04271 0.4432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100" y="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23457E-6 L 0.18299 0.3870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9100" y="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17284E-7 L 0.42049 0.3049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0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17284E-7 L 0.07222 0.3888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6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-0.321 0.4435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000" y="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506016" y="2081213"/>
            <a:ext cx="132040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将</a:t>
            </a:r>
            <a:endParaRPr lang="zh-CN" altLang="en-US" sz="8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524001" y="3033713"/>
            <a:ext cx="17752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jiāng</a:t>
            </a:r>
            <a:endParaRPr lang="en-US" altLang="zh-CN" sz="36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72828" y="2001838"/>
            <a:ext cx="90488" cy="1643062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94397" y="1522414"/>
            <a:ext cx="25848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（大将）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794398" y="3009901"/>
            <a:ext cx="283606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（将军）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524001" y="1522413"/>
            <a:ext cx="17752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ts val="1200"/>
              </a:spcBef>
            </a:pPr>
            <a:r>
              <a:rPr lang="en-US" altLang="zh-CN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jiàng  </a:t>
            </a:r>
            <a:endParaRPr lang="en-US" altLang="zh-CN" sz="360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pic>
        <p:nvPicPr>
          <p:cNvPr id="41991" name="Picture 2" descr="图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7153" y="2001838"/>
            <a:ext cx="289083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92" name="组合 22"/>
          <p:cNvGrpSpPr>
            <a:grpSpLocks/>
          </p:cNvGrpSpPr>
          <p:nvPr/>
        </p:nvGrpSpPr>
        <p:grpSpPr bwMode="auto">
          <a:xfrm>
            <a:off x="232172" y="695325"/>
            <a:ext cx="1684734" cy="679450"/>
            <a:chOff x="2197150" y="2511380"/>
            <a:chExt cx="2245758" cy="679269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2197150" y="2511380"/>
              <a:ext cx="1642657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197150" y="3190649"/>
              <a:ext cx="1653767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3"/>
            <p:cNvSpPr txBox="1">
              <a:spLocks noChangeArrowheads="1"/>
            </p:cNvSpPr>
            <p:nvPr/>
          </p:nvSpPr>
          <p:spPr bwMode="auto">
            <a:xfrm>
              <a:off x="2197150" y="2536773"/>
              <a:ext cx="2245758" cy="58404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/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多音字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831872" y="2511380"/>
              <a:ext cx="306311" cy="33487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849329" y="2828795"/>
              <a:ext cx="269808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6" grpId="0" bldLvl="0" animBg="1"/>
      <p:bldP spid="2" grpId="0" bldLvl="0" animBg="1"/>
      <p:bldP spid="4" grpId="0"/>
      <p:bldP spid="19" grpId="0"/>
      <p:bldP spid="1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506016" y="2081213"/>
            <a:ext cx="132040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便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524001" y="3033713"/>
            <a:ext cx="17752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3600">
                <a:latin typeface="微软雅黑" pitchFamily="34" charset="-122"/>
                <a:ea typeface="微软雅黑" pitchFamily="34" charset="-122"/>
              </a:rPr>
              <a:t>pián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672828" y="2001838"/>
            <a:ext cx="90488" cy="1643062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94397" y="1522414"/>
            <a:ext cx="25848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（方便）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794398" y="2981325"/>
            <a:ext cx="283606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（便宜）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527572" y="1522413"/>
            <a:ext cx="17752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ts val="1200"/>
              </a:spcBef>
            </a:pPr>
            <a:r>
              <a:rPr lang="en-US" altLang="zh-CN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biàn</a:t>
            </a:r>
          </a:p>
        </p:txBody>
      </p:sp>
      <p:pic>
        <p:nvPicPr>
          <p:cNvPr id="43015" name="Picture 2" descr="图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63816" y="1870076"/>
            <a:ext cx="2814638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6" grpId="0" bldLvl="0" animBg="1"/>
      <p:bldP spid="2" grpId="0" bldLvl="0" animBg="1"/>
      <p:bldP spid="4" grpId="0"/>
      <p:bldP spid="19" grpId="0"/>
      <p:bldP spid="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90562" y="1853617"/>
            <a:ext cx="5797154" cy="427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呼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唤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世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纪 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技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术　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改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变</a:t>
            </a:r>
          </a:p>
          <a:p>
            <a:pPr algn="just">
              <a:lnSpc>
                <a:spcPct val="20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程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度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超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过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亿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万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奥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秘 </a:t>
            </a:r>
          </a:p>
          <a:p>
            <a:pPr algn="just">
              <a:lnSpc>
                <a:spcPct val="20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益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联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      物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质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任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何  </a:t>
            </a:r>
          </a:p>
          <a:p>
            <a:pPr algn="just">
              <a:lnSpc>
                <a:spcPct val="20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改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善      哲</a:t>
            </a: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学家   原子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核</a:t>
            </a: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200000"/>
              </a:lnSpc>
            </a:pPr>
            <a:endParaRPr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69545" y="2732435"/>
            <a:ext cx="1982273" cy="2205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5" name="组合 26"/>
          <p:cNvGrpSpPr>
            <a:grpSpLocks/>
          </p:cNvGrpSpPr>
          <p:nvPr/>
        </p:nvGrpSpPr>
        <p:grpSpPr bwMode="auto">
          <a:xfrm>
            <a:off x="432197" y="552449"/>
            <a:ext cx="2180374" cy="1108968"/>
            <a:chOff x="1966053" y="2511380"/>
            <a:chExt cx="2172765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6053" y="2511380"/>
              <a:ext cx="1874169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3"/>
            <p:cNvSpPr txBox="1">
              <a:spLocks noChangeArrowheads="1"/>
            </p:cNvSpPr>
            <p:nvPr/>
          </p:nvSpPr>
          <p:spPr bwMode="auto">
            <a:xfrm>
              <a:off x="2058173" y="2543122"/>
              <a:ext cx="2063173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pc="1200" noProof="1" smtClean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词语表</a:t>
              </a:r>
              <a:endParaRPr lang="zh-CN" altLang="en-US" sz="3200" b="1" spc="1200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832280" y="2511380"/>
              <a:ext cx="306538" cy="33487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849751" y="2828795"/>
              <a:ext cx="270007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966053" y="3190649"/>
              <a:ext cx="1904345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66713" y="1706564"/>
            <a:ext cx="8490347" cy="332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呼风唤雨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使刮风下雨，原指神仙道士的法力，现在比喻能够支配自然或左右某种局面。有时也比喻进行煽动性的活动。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奇迹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想象不到的不平凡的事情。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千里眼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指能看到很远地方的人。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顺风耳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指能听到很远声音的人，也指消息灵通的人。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腾云驾雾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传说中利用法术乘云雾飞行。</a:t>
            </a:r>
          </a:p>
        </p:txBody>
      </p:sp>
      <p:grpSp>
        <p:nvGrpSpPr>
          <p:cNvPr id="45058" name="组合 34"/>
          <p:cNvGrpSpPr>
            <a:grpSpLocks/>
          </p:cNvGrpSpPr>
          <p:nvPr/>
        </p:nvGrpSpPr>
        <p:grpSpPr bwMode="auto">
          <a:xfrm>
            <a:off x="366713" y="557212"/>
            <a:ext cx="2245858" cy="1108968"/>
            <a:chOff x="1938544" y="2511380"/>
            <a:chExt cx="2245758" cy="110867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965525" y="2511380"/>
              <a:ext cx="1874374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975048" y="3190649"/>
              <a:ext cx="1875961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1938544" y="2543122"/>
              <a:ext cx="2245758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pc="500" noProof="1" smtClean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词语解释</a:t>
              </a:r>
              <a:endParaRPr lang="zh-CN" altLang="en-US" sz="3200" b="1" spc="500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831964" y="2511380"/>
              <a:ext cx="306311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3849422" y="2828795"/>
              <a:ext cx="269808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2425" y="1108076"/>
            <a:ext cx="8637985" cy="388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寄托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把理想、希望、感情等放在某人身上或某种事物上。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大概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表示不很准确的估计。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幻想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幻想出的情景。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洞察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很清楚地观察。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探索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多方寻求答案，解决疑问。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奥秘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深奥的尚未被认识的秘密。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改善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改变原有情况使好一些。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81213" y="1706564"/>
            <a:ext cx="42707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读课文，边读边想：</a:t>
            </a:r>
          </a:p>
        </p:txBody>
      </p:sp>
      <p:sp>
        <p:nvSpPr>
          <p:cNvPr id="3" name="文本框 6"/>
          <p:cNvSpPr txBox="1"/>
          <p:nvPr/>
        </p:nvSpPr>
        <p:spPr>
          <a:xfrm>
            <a:off x="1221582" y="2755901"/>
            <a:ext cx="6455569" cy="17279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en-US" altLang="zh-CN" sz="4400" noProof="1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4400" noProof="1">
                <a:latin typeface="黑体" panose="02010609060101010101" charset="-122"/>
                <a:ea typeface="黑体" panose="02010609060101010101" charset="-122"/>
              </a:rPr>
              <a:t>课文主要讲了什么内容？</a:t>
            </a:r>
          </a:p>
        </p:txBody>
      </p:sp>
      <p:grpSp>
        <p:nvGrpSpPr>
          <p:cNvPr id="47107" name="组合 10"/>
          <p:cNvGrpSpPr>
            <a:grpSpLocks/>
          </p:cNvGrpSpPr>
          <p:nvPr/>
        </p:nvGrpSpPr>
        <p:grpSpPr bwMode="auto">
          <a:xfrm>
            <a:off x="397669" y="609599"/>
            <a:ext cx="2298878" cy="1108968"/>
            <a:chOff x="1938544" y="2511380"/>
            <a:chExt cx="2245758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5544" y="2511380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975074" y="3190649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3"/>
            <p:cNvSpPr txBox="1">
              <a:spLocks noChangeArrowheads="1"/>
            </p:cNvSpPr>
            <p:nvPr/>
          </p:nvSpPr>
          <p:spPr bwMode="auto">
            <a:xfrm>
              <a:off x="1938544" y="2543122"/>
              <a:ext cx="2245758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整体感知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831715" y="2511380"/>
              <a:ext cx="306529" cy="33487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849186" y="2828795"/>
              <a:ext cx="269999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435" name="Picture 3" descr="https://timgsa.baidu.com/timg?image&amp;quality=80&amp;size=b10000_10000&amp;sec=1556405205&amp;di=a069f9839c7c02be3cc156c373d38d39&amp;src=http://pic43.photophoto.cn/20170413/1190119156150685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09913" y="4427539"/>
            <a:ext cx="2420541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133476" y="1733550"/>
            <a:ext cx="6965156" cy="334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古时候人们说神仙法力无边，可以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呼风唤雨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，那是人们的幻想。到了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世纪，由于科学技术的高速发展，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呼风唤雨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不是幻想。人们有了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千里眼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，不出门便知天下事；人们还有了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顺风耳、筋斗云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楷体" pitchFamily="49" charset="-122"/>
              </a:rPr>
              <a:t>这是个怎样的呼风唤雨的世纪呢？我们到文中去了解一下。</a:t>
            </a:r>
            <a:endParaRPr lang="en-US" altLang="zh-CN" sz="2400" b="1" dirty="0">
              <a:solidFill>
                <a:srgbClr val="FF0000"/>
              </a:solidFill>
              <a:latin typeface="Arial" pitchFamily="34" charset="0"/>
              <a:ea typeface="楷体" pitchFamily="49" charset="-122"/>
            </a:endParaRPr>
          </a:p>
        </p:txBody>
      </p:sp>
      <p:grpSp>
        <p:nvGrpSpPr>
          <p:cNvPr id="27650" name="组合 34"/>
          <p:cNvGrpSpPr>
            <a:grpSpLocks/>
          </p:cNvGrpSpPr>
          <p:nvPr/>
        </p:nvGrpSpPr>
        <p:grpSpPr bwMode="auto">
          <a:xfrm>
            <a:off x="247649" y="588963"/>
            <a:ext cx="2168979" cy="679450"/>
            <a:chOff x="1938543" y="2511380"/>
            <a:chExt cx="2389679" cy="67926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965544" y="2511380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975074" y="3190649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1938543" y="2543122"/>
              <a:ext cx="2389679" cy="58461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新课导入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831715" y="2511380"/>
              <a:ext cx="306529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849186" y="2828795"/>
              <a:ext cx="269999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闪电形 2"/>
          <p:cNvSpPr/>
          <p:nvPr/>
        </p:nvSpPr>
        <p:spPr>
          <a:xfrm rot="651204" flipH="1">
            <a:off x="7877176" y="4337051"/>
            <a:ext cx="1078706" cy="2193925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7669" y="1903413"/>
            <a:ext cx="8043863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noProof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本文向我们介绍了</a:t>
            </a:r>
            <a:r>
              <a:rPr lang="en-US" altLang="zh-CN" sz="3200" b="1" noProof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20</a:t>
            </a:r>
            <a:r>
              <a:rPr lang="zh-CN" altLang="en-US" sz="3200" b="1" noProof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世纪一百年间科学技术的发展历程，展示了科学技术的飞速发展给人类生活带来的巨大变化灿烂的前景。</a:t>
            </a:r>
            <a:endParaRPr lang="zh-CN" altLang="en-US" sz="3600" b="1" noProof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0" hangingPunct="0"/>
            <a:endParaRPr lang="zh-CN" altLang="en-US" sz="3600" b="1" noProof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8130" name="组合 10"/>
          <p:cNvGrpSpPr>
            <a:grpSpLocks/>
          </p:cNvGrpSpPr>
          <p:nvPr/>
        </p:nvGrpSpPr>
        <p:grpSpPr bwMode="auto">
          <a:xfrm>
            <a:off x="397669" y="609599"/>
            <a:ext cx="2177580" cy="1108968"/>
            <a:chOff x="1938544" y="2511380"/>
            <a:chExt cx="2245758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5544" y="2511380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975074" y="3190649"/>
              <a:ext cx="18757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3"/>
            <p:cNvSpPr txBox="1">
              <a:spLocks noChangeArrowheads="1"/>
            </p:cNvSpPr>
            <p:nvPr/>
          </p:nvSpPr>
          <p:spPr bwMode="auto">
            <a:xfrm>
              <a:off x="1938544" y="2543122"/>
              <a:ext cx="2245758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整体感知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831715" y="2511380"/>
              <a:ext cx="306529" cy="33487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849186" y="2828795"/>
              <a:ext cx="269999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435" name="Picture 3" descr="https://timgsa.baidu.com/timg?image&amp;quality=80&amp;size=b10000_10000&amp;sec=1556405205&amp;di=a069f9839c7c02be3cc156c373d38d39&amp;src=http://pic43.photophoto.cn/20170413/1190119156150685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84169" y="4500563"/>
            <a:ext cx="23336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1"/>
          <p:cNvSpPr txBox="1">
            <a:spLocks noChangeArrowheads="1"/>
          </p:cNvSpPr>
          <p:nvPr/>
        </p:nvSpPr>
        <p:spPr bwMode="auto">
          <a:xfrm>
            <a:off x="245269" y="1690509"/>
            <a:ext cx="8508206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自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由读第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自然段，想想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呼风唤雨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的世纪是哪个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世纪？</a:t>
            </a:r>
          </a:p>
        </p:txBody>
      </p:sp>
      <p:sp>
        <p:nvSpPr>
          <p:cNvPr id="4" name="椭圆 3"/>
          <p:cNvSpPr/>
          <p:nvPr/>
        </p:nvSpPr>
        <p:spPr>
          <a:xfrm>
            <a:off x="4812028" y="2914650"/>
            <a:ext cx="2035493" cy="1841500"/>
          </a:xfrm>
          <a:prstGeom prst="ellipse">
            <a:avLst/>
          </a:prstGeom>
          <a:solidFill>
            <a:srgbClr val="87FFB4"/>
          </a:solidFill>
          <a:ln>
            <a:solidFill>
              <a:srgbClr val="00B05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949429" y="3509963"/>
            <a:ext cx="1897856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20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世纪。</a:t>
            </a:r>
          </a:p>
        </p:txBody>
      </p:sp>
      <p:pic>
        <p:nvPicPr>
          <p:cNvPr id="49156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43013" y="3092451"/>
            <a:ext cx="2306241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157" name="组合 10"/>
          <p:cNvGrpSpPr>
            <a:grpSpLocks/>
          </p:cNvGrpSpPr>
          <p:nvPr/>
        </p:nvGrpSpPr>
        <p:grpSpPr bwMode="auto">
          <a:xfrm>
            <a:off x="372666" y="595312"/>
            <a:ext cx="2237184" cy="1108968"/>
            <a:chOff x="1938544" y="2511380"/>
            <a:chExt cx="2245758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5524" y="2511380"/>
              <a:ext cx="1874376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1975047" y="3190649"/>
              <a:ext cx="1875962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3"/>
            <p:cNvSpPr txBox="1">
              <a:spLocks noChangeArrowheads="1"/>
            </p:cNvSpPr>
            <p:nvPr/>
          </p:nvSpPr>
          <p:spPr bwMode="auto">
            <a:xfrm>
              <a:off x="1938544" y="2543122"/>
              <a:ext cx="2245758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课文解读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831964" y="2511380"/>
              <a:ext cx="306312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849423" y="2828795"/>
              <a:ext cx="269808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282304" y="3044826"/>
            <a:ext cx="5913834" cy="11525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  <p:sp>
        <p:nvSpPr>
          <p:cNvPr id="4" name="矩形 3"/>
          <p:cNvSpPr/>
          <p:nvPr/>
        </p:nvSpPr>
        <p:spPr>
          <a:xfrm>
            <a:off x="1282304" y="1419226"/>
            <a:ext cx="6434138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这句话在文中起什么作用？</a:t>
            </a:r>
          </a:p>
        </p:txBody>
      </p:sp>
      <p:sp>
        <p:nvSpPr>
          <p:cNvPr id="5" name="矩形 4"/>
          <p:cNvSpPr/>
          <p:nvPr/>
        </p:nvSpPr>
        <p:spPr>
          <a:xfrm>
            <a:off x="1404938" y="3232151"/>
            <a:ext cx="7883890" cy="748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265" b="1" noProof="1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4265" b="1" noProof="1">
                <a:latin typeface="楷体" panose="02010609060101010101" pitchFamily="49" charset="-122"/>
                <a:ea typeface="楷体" panose="02010609060101010101" pitchFamily="49" charset="-122"/>
              </a:rPr>
              <a:t>世纪是一个</a:t>
            </a:r>
            <a:r>
              <a:rPr lang="zh-CN" altLang="en-US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呼风唤雨</a:t>
            </a:r>
            <a:r>
              <a:rPr lang="zh-CN" altLang="en-US" sz="4265" b="1" noProof="1">
                <a:latin typeface="楷体" panose="02010609060101010101" pitchFamily="49" charset="-122"/>
                <a:ea typeface="楷体" panose="02010609060101010101" pitchFamily="49" charset="-122"/>
              </a:rPr>
              <a:t>的世纪。</a:t>
            </a:r>
          </a:p>
        </p:txBody>
      </p:sp>
      <p:sp>
        <p:nvSpPr>
          <p:cNvPr id="15" name="爆炸形 1 14"/>
          <p:cNvSpPr/>
          <p:nvPr/>
        </p:nvSpPr>
        <p:spPr>
          <a:xfrm>
            <a:off x="3844528" y="3979864"/>
            <a:ext cx="4842272" cy="2624137"/>
          </a:xfrm>
          <a:prstGeom prst="irregularSeal1">
            <a:avLst/>
          </a:prstGeom>
          <a:solidFill>
            <a:srgbClr val="FF0000">
              <a:alpha val="64000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735" b="1" noProof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中心句，总起句。点明文章主旨。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/>
      <p:bldP spid="5" grpId="0"/>
      <p:bldP spid="1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259681" y="2949575"/>
            <a:ext cx="6768704" cy="2014538"/>
          </a:xfrm>
          <a:prstGeom prst="round2DiagRect">
            <a:avLst/>
          </a:prstGeom>
          <a:solidFill>
            <a:srgbClr val="DCFD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  <p:sp>
        <p:nvSpPr>
          <p:cNvPr id="4" name="矩形 3"/>
          <p:cNvSpPr/>
          <p:nvPr/>
        </p:nvSpPr>
        <p:spPr>
          <a:xfrm>
            <a:off x="877078" y="1604963"/>
            <a:ext cx="7263226" cy="107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呼风唤雨</a:t>
            </a:r>
            <a:r>
              <a:rPr lang="en-US" altLang="zh-CN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的意思是什么</a:t>
            </a:r>
            <a:r>
              <a:rPr lang="en-US" altLang="zh-CN" sz="4265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76363" y="3167063"/>
            <a:ext cx="63912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呼风唤雨</a:t>
            </a:r>
            <a:r>
              <a:rPr lang="zh-CN" altLang="en-US" sz="2800" b="1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比喻人类在利用自然方面取得了重大突破，不再像从前那样受到自然条件的严格限制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 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1"/>
          <p:cNvSpPr txBox="1">
            <a:spLocks noChangeArrowheads="1"/>
          </p:cNvSpPr>
          <p:nvPr/>
        </p:nvSpPr>
        <p:spPr bwMode="auto">
          <a:xfrm>
            <a:off x="526159" y="1704280"/>
            <a:ext cx="8508206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  <a:sym typeface="宋体" pitchFamily="2" charset="-122"/>
              </a:rPr>
              <a:t> 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想想：是谁来呼唤雨呢？靠什么呼风唤雨呢？下节课学习。</a:t>
            </a:r>
          </a:p>
        </p:txBody>
      </p:sp>
      <p:pic>
        <p:nvPicPr>
          <p:cNvPr id="52226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59944" y="3271839"/>
            <a:ext cx="2306241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27" name="组合 10"/>
          <p:cNvGrpSpPr>
            <a:grpSpLocks/>
          </p:cNvGrpSpPr>
          <p:nvPr/>
        </p:nvGrpSpPr>
        <p:grpSpPr bwMode="auto">
          <a:xfrm>
            <a:off x="372665" y="595312"/>
            <a:ext cx="2473171" cy="1108968"/>
            <a:chOff x="1938544" y="2511380"/>
            <a:chExt cx="2245758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5524" y="2511380"/>
              <a:ext cx="1874376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1975047" y="3190649"/>
              <a:ext cx="1875962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3"/>
            <p:cNvSpPr txBox="1">
              <a:spLocks noChangeArrowheads="1"/>
            </p:cNvSpPr>
            <p:nvPr/>
          </p:nvSpPr>
          <p:spPr bwMode="auto">
            <a:xfrm>
              <a:off x="1938544" y="2543122"/>
              <a:ext cx="2245758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课文解读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831964" y="2511380"/>
              <a:ext cx="306312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849423" y="2828795"/>
              <a:ext cx="269808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1285874" y="1716921"/>
            <a:ext cx="7858125" cy="35702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121920" tIns="60960" rIns="121920" bIns="60960" anchor="ctr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cs typeface="宋体" panose="02010600030101010101" pitchFamily="2" charset="-122"/>
              </a:rPr>
              <a:t>一、读一读，连一连。</a:t>
            </a:r>
            <a:endParaRPr lang="en-US" altLang="zh-CN" sz="3200" b="1" noProof="1">
              <a:solidFill>
                <a:srgbClr val="000000"/>
              </a:solidFill>
              <a:cs typeface="宋体" panose="02010600030101010101" pitchFamily="2" charset="-122"/>
            </a:endParaRPr>
          </a:p>
          <a:p>
            <a:endParaRPr lang="zh-CN" sz="3200" noProof="1">
              <a:latin typeface="Arial" panose="020B0604020202020204" pitchFamily="34" charset="0"/>
              <a:cs typeface="宋体" panose="02010600030101010101" pitchFamily="2" charset="-122"/>
            </a:endParaRPr>
          </a:p>
          <a:p>
            <a:pPr eaLnBrk="0" hangingPunct="0"/>
            <a:r>
              <a:rPr lang="zh-CN" sz="3200" noProof="1">
                <a:solidFill>
                  <a:srgbClr val="000000"/>
                </a:solidFill>
                <a:cs typeface="宋体" panose="02010600030101010101" pitchFamily="2" charset="-122"/>
              </a:rPr>
              <a:t>呼风唤雨的</a:t>
            </a:r>
            <a:r>
              <a:rPr lang="zh-CN" altLang="en-US" sz="3200" noProof="1">
                <a:solidFill>
                  <a:srgbClr val="000000"/>
                </a:solidFill>
                <a:cs typeface="宋体" panose="02010600030101010101" pitchFamily="2" charset="-122"/>
              </a:rPr>
              <a:t>                            神仙</a:t>
            </a:r>
            <a:endParaRPr lang="en-US" altLang="zh-CN" sz="3200" noProof="1">
              <a:solidFill>
                <a:srgbClr val="000000"/>
              </a:solidFill>
              <a:cs typeface="宋体" panose="02010600030101010101" pitchFamily="2" charset="-122"/>
            </a:endParaRPr>
          </a:p>
          <a:p>
            <a:pPr eaLnBrk="0" hangingPunct="0"/>
            <a:endParaRPr lang="zh-CN" altLang="en-US" sz="3200" noProof="1">
              <a:latin typeface="Arial" panose="020B0604020202020204" pitchFamily="34" charset="0"/>
              <a:cs typeface="宋体" panose="02010600030101010101" pitchFamily="2" charset="-122"/>
            </a:endParaRPr>
          </a:p>
          <a:p>
            <a:pPr eaLnBrk="0" hangingPunct="0"/>
            <a:r>
              <a:rPr lang="zh-CN" altLang="en-US" sz="3200" noProof="1">
                <a:solidFill>
                  <a:srgbClr val="000000"/>
                </a:solidFill>
                <a:cs typeface="宋体" panose="02010600030101010101" pitchFamily="2" charset="-122"/>
              </a:rPr>
              <a:t>黑暗无光的                            世纪</a:t>
            </a:r>
            <a:endParaRPr lang="en-US" altLang="zh-CN" sz="3200" noProof="1">
              <a:solidFill>
                <a:srgbClr val="000000"/>
              </a:solidFill>
              <a:cs typeface="宋体" panose="02010600030101010101" pitchFamily="2" charset="-122"/>
            </a:endParaRPr>
          </a:p>
          <a:p>
            <a:pPr eaLnBrk="0" hangingPunct="0"/>
            <a:endParaRPr lang="zh-CN" altLang="en-US" sz="3200" noProof="1">
              <a:latin typeface="Arial" panose="020B0604020202020204" pitchFamily="34" charset="0"/>
              <a:cs typeface="宋体" panose="02010600030101010101" pitchFamily="2" charset="-122"/>
            </a:endParaRPr>
          </a:p>
          <a:p>
            <a:pPr eaLnBrk="0" hangingPunct="0"/>
            <a:r>
              <a:rPr lang="zh-CN" altLang="en-US" sz="3200" noProof="1">
                <a:solidFill>
                  <a:srgbClr val="000000"/>
                </a:solidFill>
                <a:cs typeface="宋体" panose="02010600030101010101" pitchFamily="2" charset="-122"/>
              </a:rPr>
              <a:t>腾云驾雾的                            世界</a:t>
            </a:r>
            <a:endParaRPr lang="zh-CN" altLang="en-US" sz="3200" noProof="1">
              <a:latin typeface="Arial" panose="020B0604020202020204" pitchFamily="34" charset="0"/>
              <a:cs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29000" y="2952750"/>
            <a:ext cx="2500313" cy="1047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286125" y="4191000"/>
            <a:ext cx="2500313" cy="1047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500437" y="2857500"/>
            <a:ext cx="2500313" cy="2476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253" name="组合 15"/>
          <p:cNvGrpSpPr>
            <a:grpSpLocks/>
          </p:cNvGrpSpPr>
          <p:nvPr/>
        </p:nvGrpSpPr>
        <p:grpSpPr bwMode="auto">
          <a:xfrm>
            <a:off x="279796" y="688975"/>
            <a:ext cx="2650015" cy="1108968"/>
            <a:chOff x="1938165" y="2511075"/>
            <a:chExt cx="2246137" cy="1105545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965150" y="2511075"/>
              <a:ext cx="1876279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974674" y="3190011"/>
              <a:ext cx="1874692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1938165" y="2542727"/>
              <a:ext cx="2246137" cy="107389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defRPr/>
              </a:pPr>
              <a:r>
                <a:rPr lang="zh-CN" altLang="en-US" sz="3200" b="1" spc="5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课堂演练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830318" y="2511075"/>
              <a:ext cx="309538" cy="333929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3849366" y="2827595"/>
              <a:ext cx="269854" cy="36241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2"/>
          <p:cNvGrpSpPr>
            <a:grpSpLocks/>
          </p:cNvGrpSpPr>
          <p:nvPr/>
        </p:nvGrpSpPr>
        <p:grpSpPr bwMode="auto">
          <a:xfrm>
            <a:off x="283368" y="655638"/>
            <a:ext cx="2851718" cy="1108968"/>
            <a:chOff x="2157183" y="2511380"/>
            <a:chExt cx="2248925" cy="112443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173607" y="2511380"/>
              <a:ext cx="1667044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3"/>
            <p:cNvSpPr txBox="1">
              <a:spLocks noChangeArrowheads="1"/>
            </p:cNvSpPr>
            <p:nvPr/>
          </p:nvSpPr>
          <p:spPr bwMode="auto">
            <a:xfrm>
              <a:off x="2231092" y="2543573"/>
              <a:ext cx="2175016" cy="109224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/>
              <a:r>
                <a:rPr lang="zh-CN" altLang="en-US" sz="3200" b="1" spc="1200" noProof="1" smtClean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作者简介</a:t>
              </a:r>
              <a:endParaRPr lang="zh-CN" altLang="en-US" sz="3200" b="1" spc="1200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3831266" y="2511380"/>
              <a:ext cx="307365" cy="33480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848862" y="2828479"/>
              <a:ext cx="269824" cy="36217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157183" y="3190649"/>
              <a:ext cx="1697545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94" name="Text Box 13"/>
          <p:cNvSpPr txBox="1"/>
          <p:nvPr/>
        </p:nvSpPr>
        <p:spPr>
          <a:xfrm>
            <a:off x="358379" y="2082476"/>
            <a:ext cx="5897165" cy="416017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800" b="1" u="sng" noProof="1">
                <a:solidFill>
                  <a:srgbClr val="1116D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路甬祥</a:t>
            </a:r>
            <a:r>
              <a:rPr lang="zh-CN" altLang="en-US" sz="2800" b="1" noProof="1">
                <a:solidFill>
                  <a:srgbClr val="1116D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浙江慈溪人，中国科学院院长，</a:t>
            </a:r>
            <a:r>
              <a:rPr lang="en-US" altLang="zh-CN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2004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</a:t>
            </a:r>
            <a:r>
              <a:rPr lang="en-US" altLang="zh-CN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月，获得“意大利总统科学与文化金质奖章”和“学校、文化和艺术功勋证书”。</a:t>
            </a:r>
            <a:endParaRPr lang="en-US" altLang="zh-CN" sz="28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代表作品：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主编了</a:t>
            </a:r>
            <a:r>
              <a:rPr lang="en-US" altLang="zh-CN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科学改变人类生活的</a:t>
            </a:r>
            <a:r>
              <a:rPr lang="en-US" altLang="zh-CN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100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个瞬间</a:t>
            </a:r>
            <a:r>
              <a:rPr lang="en-US" altLang="zh-CN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一书，书中介绍了</a:t>
            </a:r>
            <a:r>
              <a:rPr lang="en-US" altLang="zh-CN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世纪世界上最伟大的科学发明和技术发明。</a:t>
            </a:r>
            <a:endParaRPr lang="zh-CN" altLang="en-US" sz="2800" b="1" noProof="1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520621" y="1358051"/>
            <a:ext cx="2214843" cy="4142089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303864" y="1514417"/>
            <a:ext cx="138949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</a:t>
            </a:r>
            <a:r>
              <a:rPr lang="en-US" altLang="zh-CN" sz="36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à</a:t>
            </a:r>
            <a:r>
              <a:rPr lang="en-US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591991" y="2211389"/>
            <a:ext cx="803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唤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98211" y="1629721"/>
            <a:ext cx="1389488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jì</a:t>
            </a:r>
          </a:p>
        </p:txBody>
      </p:sp>
      <p:sp>
        <p:nvSpPr>
          <p:cNvPr id="37" name="TextBox 4"/>
          <p:cNvSpPr txBox="1">
            <a:spLocks noChangeArrowheads="1"/>
          </p:cNvSpPr>
          <p:nvPr/>
        </p:nvSpPr>
        <p:spPr bwMode="auto">
          <a:xfrm>
            <a:off x="4062413" y="2211389"/>
            <a:ext cx="803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技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250557" y="1614394"/>
            <a:ext cx="1389489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huò</a:t>
            </a:r>
          </a:p>
        </p:txBody>
      </p:sp>
      <p:sp>
        <p:nvSpPr>
          <p:cNvPr id="56" name="TextBox 4"/>
          <p:cNvSpPr txBox="1">
            <a:spLocks noChangeArrowheads="1"/>
          </p:cNvSpPr>
          <p:nvPr/>
        </p:nvSpPr>
        <p:spPr bwMode="auto">
          <a:xfrm>
            <a:off x="5532835" y="2211389"/>
            <a:ext cx="8048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获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844339" y="3813791"/>
            <a:ext cx="1389491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án</a:t>
            </a:r>
          </a:p>
        </p:txBody>
      </p:sp>
      <p:sp>
        <p:nvSpPr>
          <p:cNvPr id="68" name="TextBox 4"/>
          <p:cNvSpPr txBox="1">
            <a:spLocks noChangeArrowheads="1"/>
          </p:cNvSpPr>
          <p:nvPr/>
        </p:nvSpPr>
        <p:spPr bwMode="auto">
          <a:xfrm>
            <a:off x="4151710" y="4398964"/>
            <a:ext cx="803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潜</a:t>
            </a:r>
          </a:p>
        </p:txBody>
      </p:sp>
      <p:sp>
        <p:nvSpPr>
          <p:cNvPr id="77" name="TextBox 4"/>
          <p:cNvSpPr txBox="1">
            <a:spLocks noChangeArrowheads="1"/>
          </p:cNvSpPr>
          <p:nvPr/>
        </p:nvSpPr>
        <p:spPr bwMode="auto">
          <a:xfrm>
            <a:off x="5622131" y="4398964"/>
            <a:ext cx="8048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亿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2412695" y="3866995"/>
            <a:ext cx="138948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32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à</a:t>
            </a: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</a:p>
        </p:txBody>
      </p:sp>
      <p:sp>
        <p:nvSpPr>
          <p:cNvPr id="89" name="TextBox 4"/>
          <p:cNvSpPr txBox="1">
            <a:spLocks noChangeArrowheads="1"/>
          </p:cNvSpPr>
          <p:nvPr/>
        </p:nvSpPr>
        <p:spPr bwMode="auto">
          <a:xfrm>
            <a:off x="2681288" y="4398964"/>
            <a:ext cx="803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7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赖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330239" y="3850858"/>
            <a:ext cx="1389491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yì</a:t>
            </a:r>
            <a:endParaRPr lang="en-US" altLang="zh-CN" sz="3600" b="1" noProof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0733" name="组合 26"/>
          <p:cNvGrpSpPr>
            <a:grpSpLocks/>
          </p:cNvGrpSpPr>
          <p:nvPr/>
        </p:nvGrpSpPr>
        <p:grpSpPr bwMode="auto">
          <a:xfrm>
            <a:off x="361950" y="703262"/>
            <a:ext cx="2474556" cy="1108968"/>
            <a:chOff x="1966053" y="2511380"/>
            <a:chExt cx="2172765" cy="110867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966053" y="2511380"/>
              <a:ext cx="1874169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3"/>
            <p:cNvSpPr txBox="1">
              <a:spLocks noChangeArrowheads="1"/>
            </p:cNvSpPr>
            <p:nvPr/>
          </p:nvSpPr>
          <p:spPr bwMode="auto">
            <a:xfrm>
              <a:off x="2058173" y="2543122"/>
              <a:ext cx="2063174" cy="10769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pc="1200" noProof="1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rPr>
                <a:t>我会认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32281" y="2511380"/>
              <a:ext cx="306537" cy="33487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49751" y="2828795"/>
              <a:ext cx="270007" cy="361854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966053" y="3190649"/>
              <a:ext cx="1904346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5" grpId="0"/>
      <p:bldP spid="37" grpId="0"/>
      <p:bldP spid="55" grpId="0"/>
      <p:bldP spid="56" grpId="0"/>
      <p:bldP spid="67" grpId="0"/>
      <p:bldP spid="68" grpId="0"/>
      <p:bldP spid="77" grpId="0"/>
      <p:bldP spid="88" grpId="0"/>
      <p:bldP spid="89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285329" y="1670939"/>
            <a:ext cx="1389491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suǒ</a:t>
            </a: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591991" y="2211389"/>
            <a:ext cx="8036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索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92031" y="1539103"/>
            <a:ext cx="138949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à</a:t>
            </a: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</a:p>
        </p:txBody>
      </p:sp>
      <p:sp>
        <p:nvSpPr>
          <p:cNvPr id="37" name="TextBox 4"/>
          <p:cNvSpPr txBox="1">
            <a:spLocks noChangeArrowheads="1"/>
          </p:cNvSpPr>
          <p:nvPr/>
        </p:nvSpPr>
        <p:spPr bwMode="auto">
          <a:xfrm>
            <a:off x="4062413" y="2211389"/>
            <a:ext cx="8036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奥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299984" y="1630870"/>
            <a:ext cx="1389491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bó</a:t>
            </a:r>
          </a:p>
        </p:txBody>
      </p:sp>
      <p:sp>
        <p:nvSpPr>
          <p:cNvPr id="56" name="TextBox 4"/>
          <p:cNvSpPr txBox="1">
            <a:spLocks noChangeArrowheads="1"/>
          </p:cNvSpPr>
          <p:nvPr/>
        </p:nvSpPr>
        <p:spPr bwMode="auto">
          <a:xfrm>
            <a:off x="5532835" y="2211389"/>
            <a:ext cx="8048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舶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875232" y="3904408"/>
            <a:ext cx="138949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zhé</a:t>
            </a:r>
            <a:endParaRPr lang="en-US" altLang="zh-CN" sz="4000" b="1" noProof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8" name="TextBox 4"/>
          <p:cNvSpPr txBox="1">
            <a:spLocks noChangeArrowheads="1"/>
          </p:cNvSpPr>
          <p:nvPr/>
        </p:nvSpPr>
        <p:spPr bwMode="auto">
          <a:xfrm>
            <a:off x="4151710" y="4398964"/>
            <a:ext cx="8036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哲</a:t>
            </a:r>
          </a:p>
        </p:txBody>
      </p:sp>
      <p:sp>
        <p:nvSpPr>
          <p:cNvPr id="77" name="TextBox 4"/>
          <p:cNvSpPr txBox="1">
            <a:spLocks noChangeArrowheads="1"/>
          </p:cNvSpPr>
          <p:nvPr/>
        </p:nvSpPr>
        <p:spPr bwMode="auto">
          <a:xfrm>
            <a:off x="5622131" y="4398964"/>
            <a:ext cx="8048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兰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2425052" y="3924660"/>
            <a:ext cx="138949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zhì</a:t>
            </a:r>
          </a:p>
        </p:txBody>
      </p:sp>
      <p:sp>
        <p:nvSpPr>
          <p:cNvPr id="89" name="TextBox 4"/>
          <p:cNvSpPr txBox="1">
            <a:spLocks noChangeArrowheads="1"/>
          </p:cNvSpPr>
          <p:nvPr/>
        </p:nvSpPr>
        <p:spPr bwMode="auto">
          <a:xfrm>
            <a:off x="2681288" y="4398964"/>
            <a:ext cx="8036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质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324062" y="3817905"/>
            <a:ext cx="138949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4000" b="1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án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5" grpId="0"/>
      <p:bldP spid="37" grpId="0"/>
      <p:bldP spid="55" grpId="0"/>
      <p:bldP spid="56" grpId="0"/>
      <p:bldP spid="67" grpId="0"/>
      <p:bldP spid="68" grpId="0"/>
      <p:bldP spid="77" grpId="0"/>
      <p:bldP spid="88" grpId="0"/>
      <p:bldP spid="89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叫唤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呼唤</a:t>
            </a:r>
          </a:p>
        </p:txBody>
      </p:sp>
      <p:sp>
        <p:nvSpPr>
          <p:cNvPr id="20" name="矩形 19"/>
          <p:cNvSpPr/>
          <p:nvPr/>
        </p:nvSpPr>
        <p:spPr>
          <a:xfrm>
            <a:off x="754857" y="3081339"/>
            <a:ext cx="1585690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4800" b="1" noProof="1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huàn</a:t>
            </a:r>
          </a:p>
        </p:txBody>
      </p:sp>
      <p:sp>
        <p:nvSpPr>
          <p:cNvPr id="32772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年纪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纪律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9"/>
            <a:ext cx="1298972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jì</a:t>
            </a:r>
          </a:p>
        </p:txBody>
      </p:sp>
      <p:grpSp>
        <p:nvGrpSpPr>
          <p:cNvPr id="32776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9561684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唤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1544716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纪</a:t>
            </a:r>
          </a:p>
        </p:txBody>
      </p:sp>
      <p:pic>
        <p:nvPicPr>
          <p:cNvPr id="32803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科技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技术</a:t>
            </a:r>
          </a:p>
        </p:txBody>
      </p:sp>
      <p:sp>
        <p:nvSpPr>
          <p:cNvPr id="20" name="矩形 19"/>
          <p:cNvSpPr/>
          <p:nvPr/>
        </p:nvSpPr>
        <p:spPr>
          <a:xfrm>
            <a:off x="754856" y="3081339"/>
            <a:ext cx="963725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4800" b="1" noProof="1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jì</a:t>
            </a:r>
            <a:endParaRPr lang="en-US" altLang="zh-CN" sz="48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3796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改正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改变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9"/>
            <a:ext cx="1298972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0000FF"/>
                </a:solidFill>
                <a:latin typeface="宋体" pitchFamily="2" charset="-122"/>
              </a:rPr>
              <a:t>g</a:t>
            </a:r>
            <a:r>
              <a:rPr lang="en-US" altLang="zh-CN" sz="48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ă</a:t>
            </a:r>
            <a:r>
              <a:rPr lang="en-US" altLang="zh-CN" sz="4800" b="1">
                <a:solidFill>
                  <a:srgbClr val="0000FF"/>
                </a:solidFill>
                <a:latin typeface="宋体" pitchFamily="2" charset="-122"/>
              </a:rPr>
              <a:t>i</a:t>
            </a:r>
          </a:p>
        </p:txBody>
      </p:sp>
      <p:grpSp>
        <p:nvGrpSpPr>
          <p:cNvPr id="33800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7103990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技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401870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改</a:t>
            </a:r>
          </a:p>
        </p:txBody>
      </p:sp>
      <p:pic>
        <p:nvPicPr>
          <p:cNvPr id="33827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工程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路程</a:t>
            </a:r>
          </a:p>
        </p:txBody>
      </p:sp>
      <p:sp>
        <p:nvSpPr>
          <p:cNvPr id="20" name="矩形 19"/>
          <p:cNvSpPr/>
          <p:nvPr/>
        </p:nvSpPr>
        <p:spPr>
          <a:xfrm>
            <a:off x="754857" y="3081339"/>
            <a:ext cx="1739579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chén</a:t>
            </a:r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ɡ</a:t>
            </a:r>
            <a:endParaRPr lang="en-US" altLang="zh-CN" sz="48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4820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超越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超过</a:t>
            </a:r>
          </a:p>
        </p:txBody>
      </p:sp>
      <p:sp>
        <p:nvSpPr>
          <p:cNvPr id="26" name="矩形 25"/>
          <p:cNvSpPr/>
          <p:nvPr/>
        </p:nvSpPr>
        <p:spPr>
          <a:xfrm>
            <a:off x="4739951" y="3081339"/>
            <a:ext cx="1707284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4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chāo</a:t>
            </a:r>
            <a:endParaRPr lang="en-US" altLang="zh-CN" sz="4400" b="1" noProof="1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4824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7420165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程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0394471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超</a:t>
            </a:r>
          </a:p>
        </p:txBody>
      </p:sp>
      <p:pic>
        <p:nvPicPr>
          <p:cNvPr id="34851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63429" y="3916364"/>
            <a:ext cx="14370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十亿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39553" y="4894264"/>
            <a:ext cx="28241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亿万</a:t>
            </a:r>
          </a:p>
        </p:txBody>
      </p:sp>
      <p:sp>
        <p:nvSpPr>
          <p:cNvPr id="20" name="矩形 19"/>
          <p:cNvSpPr/>
          <p:nvPr/>
        </p:nvSpPr>
        <p:spPr>
          <a:xfrm>
            <a:off x="754856" y="3081339"/>
            <a:ext cx="1344216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 yì</a:t>
            </a:r>
            <a:endParaRPr lang="en-US" altLang="zh-CN" sz="4800" b="1" noProof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5844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44054" y="-192088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 sz="100"/>
          </a:p>
        </p:txBody>
      </p:sp>
      <p:sp>
        <p:nvSpPr>
          <p:cNvPr id="24" name="TextBox 23"/>
          <p:cNvSpPr txBox="1"/>
          <p:nvPr/>
        </p:nvSpPr>
        <p:spPr>
          <a:xfrm>
            <a:off x="6809185" y="3884614"/>
            <a:ext cx="143589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核心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3417" y="4916489"/>
            <a:ext cx="2669381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noProof="1">
                <a:latin typeface="楷体" panose="02010609060101010101" pitchFamily="49" charset="-122"/>
                <a:ea typeface="楷体" panose="02010609060101010101" pitchFamily="49" charset="-122"/>
              </a:rPr>
              <a:t>核能</a:t>
            </a:r>
          </a:p>
        </p:txBody>
      </p:sp>
      <p:sp>
        <p:nvSpPr>
          <p:cNvPr id="26" name="矩形 25"/>
          <p:cNvSpPr/>
          <p:nvPr/>
        </p:nvSpPr>
        <p:spPr>
          <a:xfrm>
            <a:off x="5148263" y="3081339"/>
            <a:ext cx="1298972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noProof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hé</a:t>
            </a:r>
          </a:p>
        </p:txBody>
      </p:sp>
      <p:grpSp>
        <p:nvGrpSpPr>
          <p:cNvPr id="35848" name="组合 4"/>
          <p:cNvGrpSpPr>
            <a:grpSpLocks/>
          </p:cNvGrpSpPr>
          <p:nvPr/>
        </p:nvGrpSpPr>
        <p:grpSpPr bwMode="auto">
          <a:xfrm>
            <a:off x="579835" y="1028700"/>
            <a:ext cx="1695995" cy="674511"/>
            <a:chOff x="579880" y="770997"/>
            <a:chExt cx="1696460" cy="506651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685790" cy="50665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735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28" name="直线连接符 21"/>
            <p:cNvSpPr>
              <a:spLocks noChangeShapeType="1"/>
            </p:cNvSpPr>
            <p:nvPr/>
          </p:nvSpPr>
          <p:spPr bwMode="auto">
            <a:xfrm flipV="1">
              <a:off x="579880" y="1244393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457200">
                <a:defRPr/>
              </a:pPr>
              <a:endParaRPr lang="zh-CN" altLang="en-US" sz="2400" b="1"/>
            </a:p>
          </p:txBody>
        </p:sp>
      </p:grpSp>
      <p:graphicFrame>
        <p:nvGraphicFramePr>
          <p:cNvPr id="18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468165"/>
              </p:ext>
            </p:extLst>
          </p:nvPr>
        </p:nvGraphicFramePr>
        <p:xfrm>
          <a:off x="913210" y="4152900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947738" y="4159250"/>
            <a:ext cx="11513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亿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3412475"/>
              </p:ext>
            </p:extLst>
          </p:nvPr>
        </p:nvGraphicFramePr>
        <p:xfrm>
          <a:off x="5148262" y="4170363"/>
          <a:ext cx="1225154" cy="1631950"/>
        </p:xfrm>
        <a:graphic>
          <a:graphicData uri="http://schemas.openxmlformats.org/drawingml/2006/table">
            <a:tbl>
              <a:tblPr/>
              <a:tblGrid>
                <a:gridCol w="612577"/>
                <a:gridCol w="612577"/>
              </a:tblGrid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41" marR="91641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5182791" y="4176713"/>
            <a:ext cx="11513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核</a:t>
            </a:r>
          </a:p>
        </p:txBody>
      </p:sp>
      <p:pic>
        <p:nvPicPr>
          <p:cNvPr id="35875" name="Picture 3" descr="https://timgsa.baidu.com/timg?image&amp;quality=80&amp;size=b9999_10000&amp;sec=1556414573837&amp;di=f7adf3a50154d5a08de07c3a5b7b2405&amp;imgtype=0&amp;src=http%3A%2F%2Fmmbiz.qpic.cn%2Fmmbiz_jpg%2FfcpFt5NubWuStiaww153fXbNicKcGhyx5BboMeMQfAQ9rlkiade2AvZD9iaaNXT5monlOr3vx9evvsZAxko5GUNsVw%2F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3416" y="488950"/>
            <a:ext cx="272057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24" grpId="0"/>
      <p:bldP spid="25" grpId="0"/>
      <p:bldP spid="26" grpId="0"/>
      <p:bldP spid="19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be661892-d780-4dbf-a925-888105e5047c}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1147</Words>
  <Application>Microsoft Office PowerPoint</Application>
  <PresentationFormat>全屏显示(4:3)</PresentationFormat>
  <Paragraphs>180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第一PPT模板网-WWW.1PPT.COM</vt:lpstr>
      <vt:lpstr>第一PPT模板网-WWW.1PPT.COM </vt:lpstr>
      <vt:lpstr>第一PPT模板网-WWW.1PPT.COM   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Administrator</cp:lastModifiedBy>
  <cp:revision>254</cp:revision>
  <dcterms:created xsi:type="dcterms:W3CDTF">2017-11-13T08:28:00Z</dcterms:created>
  <dcterms:modified xsi:type="dcterms:W3CDTF">2019-11-20T11:35:33Z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2052-11.1.0.8907</vt:lpwstr>
  </property>
</Properties>
</file>