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718" r:id="rId2"/>
  </p:sldMasterIdLst>
  <p:notesMasterIdLst>
    <p:notesMasterId r:id="rId23"/>
  </p:notesMasterIdLst>
  <p:sldIdLst>
    <p:sldId id="257" r:id="rId3"/>
    <p:sldId id="283" r:id="rId4"/>
    <p:sldId id="259" r:id="rId5"/>
    <p:sldId id="260" r:id="rId6"/>
    <p:sldId id="261" r:id="rId7"/>
    <p:sldId id="262" r:id="rId8"/>
    <p:sldId id="269" r:id="rId9"/>
    <p:sldId id="268" r:id="rId10"/>
    <p:sldId id="267" r:id="rId11"/>
    <p:sldId id="281" r:id="rId12"/>
    <p:sldId id="274" r:id="rId13"/>
    <p:sldId id="272" r:id="rId14"/>
    <p:sldId id="275" r:id="rId15"/>
    <p:sldId id="276" r:id="rId16"/>
    <p:sldId id="273" r:id="rId17"/>
    <p:sldId id="286" r:id="rId18"/>
    <p:sldId id="278" r:id="rId19"/>
    <p:sldId id="282" r:id="rId20"/>
    <p:sldId id="285" r:id="rId21"/>
    <p:sldId id="288" r:id="rId2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94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B53FEC-C5B0-4CF5-8F3A-079A3B216424}" type="datetimeFigureOut">
              <a:rPr lang="zh-CN" altLang="en-US" smtClean="0"/>
              <a:t>2019/1/31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EAD4B7-5A75-4253-9F4E-780EB73715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0924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C4DDB-F316-4707-863E-64F2BB39E6F0}" type="slidenum">
              <a:rPr lang="zh-CN" altLang="en-US" smtClean="0">
                <a:solidFill>
                  <a:prstClr val="black"/>
                </a:solidFill>
              </a:rPr>
              <a:pPr/>
              <a:t>20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096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0DB836F-A3AE-4D4B-A2FC-7A04E9902117}" type="datetime1">
              <a:rPr lang="zh-CN" altLang="en-US"/>
              <a:pPr>
                <a:defRPr/>
              </a:pPr>
              <a:t>2019/1/31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7946A88-74D3-45F5-AE05-680FC348274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755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A0AA974-0389-4835-A3EF-E29779495C83}" type="datetime1">
              <a:rPr lang="zh-CN" altLang="en-US"/>
              <a:pPr>
                <a:defRPr/>
              </a:pPr>
              <a:t>2019/1/31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216A2C6-B5AE-41D9-92E0-D1470419462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663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4ACFF2C-AC47-4D4E-BA0C-CF0F00FCD72F}" type="datetime1">
              <a:rPr lang="zh-CN" altLang="en-US"/>
              <a:pPr>
                <a:defRPr/>
              </a:pPr>
              <a:t>2019/1/31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BA69879-481E-495B-B280-99DD34052676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3586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2106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2778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0153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5225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1371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8162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7882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605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02A4F49-2C05-44A7-90E9-38F6361F9308}" type="datetime1">
              <a:rPr lang="zh-CN" altLang="en-US"/>
              <a:pPr>
                <a:defRPr/>
              </a:pPr>
              <a:t>2019/1/31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7957C31-DA64-40A0-ACF5-B82E3767A728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5552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7802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3565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775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B7DC600-7A7D-4596-9051-E57B1B71C181}" type="datetime1">
              <a:rPr lang="zh-CN" altLang="en-US"/>
              <a:pPr>
                <a:defRPr/>
              </a:pPr>
              <a:t>2019/1/31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AB0E52C-BE79-4081-8BF0-15FD7E4560C7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971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6A73D29-1848-4D78-A3D5-A1B918030F6F}" type="datetime1">
              <a:rPr lang="zh-CN" altLang="en-US"/>
              <a:pPr>
                <a:defRPr/>
              </a:pPr>
              <a:t>2019/1/31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5BAB387-F0DC-42C7-8CC0-B726FCE583DE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836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479D092-4CA8-4456-BD5B-A9070A4F4F71}" type="datetime1">
              <a:rPr lang="zh-CN" altLang="en-US"/>
              <a:pPr>
                <a:defRPr/>
              </a:pPr>
              <a:t>2019/1/31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F176FCF-4D46-44F7-8C27-44183F50F503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59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51B22AD-2ADB-45C0-9C8A-4BB1789E1553}" type="datetime1">
              <a:rPr lang="zh-CN" altLang="en-US"/>
              <a:pPr>
                <a:defRPr/>
              </a:pPr>
              <a:t>2019/1/31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5D6B896-4015-401A-9875-202A7CCD2772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082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CB4DFFB-194F-47FA-B45B-F73529FECE08}" type="datetime1">
              <a:rPr lang="zh-CN" altLang="en-US"/>
              <a:pPr>
                <a:defRPr/>
              </a:pPr>
              <a:t>2019/1/31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B758EB0-B457-46E2-8584-57B45D1B4099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381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42A81AC-DAFE-4EE3-A486-3927C7CED7C4}" type="datetime1">
              <a:rPr lang="zh-CN" altLang="en-US"/>
              <a:pPr>
                <a:defRPr/>
              </a:pPr>
              <a:t>2019/1/31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BBBC178-5EEF-4611-896D-39402105AE5A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680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40E5507-0212-4405-8D8B-1880478CD6E7}" type="datetime1">
              <a:rPr lang="zh-CN" altLang="en-US"/>
              <a:pPr>
                <a:defRPr/>
              </a:pPr>
              <a:t>2019/1/31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1CC8E6B-A249-4D30-93A8-A78C8F9C5FAE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158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FCBDC89-735A-459B-A1F8-CEC96B93C5CF}" type="datetime1">
              <a:rPr lang="zh-CN" altLang="en-US"/>
              <a:pPr>
                <a:defRPr/>
              </a:pPr>
              <a:t>2019/1/31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E61D8ED-A64A-4E0E-8F7B-1F55F5BE794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hf sldNum="0"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2019/1/31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30641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tubiao/" TargetMode="External"/><Relationship Id="rId13" Type="http://schemas.openxmlformats.org/officeDocument/2006/relationships/hyperlink" Target="http://www.1ppt.com/ziliao/" TargetMode="External"/><Relationship Id="rId18" Type="http://schemas.openxmlformats.org/officeDocument/2006/relationships/hyperlink" Target="http://www.1ppt.cn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image" Target="../media/image35.png"/><Relationship Id="rId7" Type="http://schemas.openxmlformats.org/officeDocument/2006/relationships/hyperlink" Target="http://www.1ppt.com/beijing/" TargetMode="External"/><Relationship Id="rId12" Type="http://schemas.openxmlformats.org/officeDocument/2006/relationships/hyperlink" Target="http://www.1ppt.com/excel/" TargetMode="External"/><Relationship Id="rId17" Type="http://schemas.openxmlformats.org/officeDocument/2006/relationships/hyperlink" Target="http://www.1ppt.com/jiaoan/" TargetMode="External"/><Relationship Id="rId2" Type="http://schemas.openxmlformats.org/officeDocument/2006/relationships/notesSlide" Target="../notesSlides/notesSlide1.xml"/><Relationship Id="rId16" Type="http://schemas.openxmlformats.org/officeDocument/2006/relationships/hyperlink" Target="http://www.1ppt.com/shiti/" TargetMode="External"/><Relationship Id="rId20" Type="http://schemas.openxmlformats.org/officeDocument/2006/relationships/image" Target="../media/image3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sucai/" TargetMode="External"/><Relationship Id="rId11" Type="http://schemas.openxmlformats.org/officeDocument/2006/relationships/hyperlink" Target="http://www.1ppt.com/word/" TargetMode="External"/><Relationship Id="rId5" Type="http://schemas.openxmlformats.org/officeDocument/2006/relationships/hyperlink" Target="http://www.1ppt.com/jieri/" TargetMode="External"/><Relationship Id="rId15" Type="http://schemas.openxmlformats.org/officeDocument/2006/relationships/hyperlink" Target="http://www.1ppt.com/fanwen/" TargetMode="External"/><Relationship Id="rId10" Type="http://schemas.openxmlformats.org/officeDocument/2006/relationships/hyperlink" Target="http://www.1ppt.com/powerpoint/" TargetMode="External"/><Relationship Id="rId19" Type="http://schemas.openxmlformats.org/officeDocument/2006/relationships/image" Target="../media/image33.png"/><Relationship Id="rId4" Type="http://schemas.openxmlformats.org/officeDocument/2006/relationships/hyperlink" Target="http://www.1ppt.com/hangye/" TargetMode="External"/><Relationship Id="rId9" Type="http://schemas.openxmlformats.org/officeDocument/2006/relationships/hyperlink" Target="http://www.1ppt.com/xiazai/" TargetMode="External"/><Relationship Id="rId14" Type="http://schemas.openxmlformats.org/officeDocument/2006/relationships/hyperlink" Target="http://www.1ppt.com/kejia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3" descr="07d5b865f97b387c396a3dc138_5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00688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extBox 5"/>
          <p:cNvSpPr>
            <a:spLocks noChangeArrowheads="1"/>
          </p:cNvSpPr>
          <p:nvPr/>
        </p:nvSpPr>
        <p:spPr bwMode="auto">
          <a:xfrm>
            <a:off x="957229" y="2132909"/>
            <a:ext cx="74295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6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节约粮食  从我做起  </a:t>
            </a:r>
          </a:p>
        </p:txBody>
      </p:sp>
      <p:sp>
        <p:nvSpPr>
          <p:cNvPr id="13316" name="TextBox 6"/>
          <p:cNvSpPr>
            <a:spLocks noChangeArrowheads="1"/>
          </p:cNvSpPr>
          <p:nvPr/>
        </p:nvSpPr>
        <p:spPr bwMode="auto">
          <a:xfrm>
            <a:off x="5724610" y="1268850"/>
            <a:ext cx="22445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E36C09"/>
                </a:solidFill>
                <a:latin typeface="Calibri" pitchFamily="34" charset="0"/>
                <a:sym typeface="宋体" pitchFamily="2" charset="-122"/>
              </a:rPr>
              <a:t>世界粮食日</a:t>
            </a:r>
            <a:endParaRPr lang="en-US" sz="3200" b="1" dirty="0">
              <a:solidFill>
                <a:srgbClr val="E36C09"/>
              </a:solidFill>
              <a:latin typeface="Calibri" pitchFamily="34" charset="0"/>
              <a:sym typeface="Calibri" pitchFamily="34" charset="0"/>
            </a:endParaRPr>
          </a:p>
        </p:txBody>
      </p:sp>
      <p:pic>
        <p:nvPicPr>
          <p:cNvPr id="13317" name="图片 5" descr="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4224" y="3525055"/>
            <a:ext cx="34544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图片 6" descr="8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88" y="3525055"/>
            <a:ext cx="2786063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1043755" y="6093185"/>
            <a:ext cx="4354077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3" descr="07d5b865f97b387c396a3dc138_5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00688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图片 4" descr="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8" y="4791075"/>
            <a:ext cx="5072062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Text Box 8"/>
          <p:cNvSpPr>
            <a:spLocks noChangeArrowheads="1"/>
          </p:cNvSpPr>
          <p:nvPr/>
        </p:nvSpPr>
        <p:spPr bwMode="auto">
          <a:xfrm>
            <a:off x="2714625" y="1357313"/>
            <a:ext cx="578643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FF0000"/>
                </a:solidFill>
                <a:latin typeface="Calibri" pitchFamily="34" charset="0"/>
                <a:sym typeface="宋体" pitchFamily="2" charset="-122"/>
              </a:rPr>
              <a:t>其实他们要的很简单</a:t>
            </a:r>
          </a:p>
        </p:txBody>
      </p:sp>
      <p:pic>
        <p:nvPicPr>
          <p:cNvPr id="12293" name="图片 11" descr="2988027_152138182094_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3" y="2286000"/>
            <a:ext cx="3641725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TextBox 12"/>
          <p:cNvSpPr>
            <a:spLocks noChangeArrowheads="1"/>
          </p:cNvSpPr>
          <p:nvPr/>
        </p:nvSpPr>
        <p:spPr bwMode="auto">
          <a:xfrm>
            <a:off x="3429000" y="4143375"/>
            <a:ext cx="6191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8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&amp;</a:t>
            </a:r>
            <a:endParaRPr lang="zh-CN" altLang="en-US" sz="4800" b="1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pic>
        <p:nvPicPr>
          <p:cNvPr id="12295" name="图片 13" descr="141355427500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5" y="3286125"/>
            <a:ext cx="2071688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2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bldLvl="0" autoUpdateAnimBg="0"/>
      <p:bldP spid="12294" grpId="0" bldLvl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图片 3" descr="07d5b865f97b387c396a3dc138_5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00688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图片 4" descr="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8" y="4791075"/>
            <a:ext cx="5072062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TextBox 5"/>
          <p:cNvSpPr>
            <a:spLocks noChangeArrowheads="1"/>
          </p:cNvSpPr>
          <p:nvPr/>
        </p:nvSpPr>
        <p:spPr bwMode="auto">
          <a:xfrm>
            <a:off x="357187" y="3573010"/>
            <a:ext cx="8643937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000" b="1" dirty="0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我们是怎样对待粮食的？</a:t>
            </a:r>
          </a:p>
        </p:txBody>
      </p:sp>
      <p:pic>
        <p:nvPicPr>
          <p:cNvPr id="13317" name="图片 6" descr="pp_130155331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046375">
            <a:off x="5224463" y="1504950"/>
            <a:ext cx="3252787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3" descr="07d5b865f97b387c396a3dc138_5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00688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图片 4" descr="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8" y="4791075"/>
            <a:ext cx="5072062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图片 11" descr="d59a1a01-d7a4-41db-94a4-b12820fb8d9b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4357688"/>
            <a:ext cx="3214688" cy="228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图片 12" descr="w_130759_51473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8450" y="2428875"/>
            <a:ext cx="3233738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图片 14" descr="200912100925526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0" y="357188"/>
            <a:ext cx="3527425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2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3" descr="07d5b865f97b387c396a3dc138_5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00688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图片 4" descr="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8" y="4791075"/>
            <a:ext cx="5072062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图片 6" descr="1112104_113448097_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857625"/>
            <a:ext cx="3471863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TextBox 8"/>
          <p:cNvSpPr>
            <a:spLocks noChangeArrowheads="1"/>
          </p:cNvSpPr>
          <p:nvPr/>
        </p:nvSpPr>
        <p:spPr bwMode="auto">
          <a:xfrm rot="21025602">
            <a:off x="3235600" y="1194087"/>
            <a:ext cx="5125832" cy="212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4400" b="1" dirty="0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我    们</a:t>
            </a:r>
            <a:endParaRPr lang="en-US" sz="4400" b="1" dirty="0">
              <a:solidFill>
                <a:srgbClr val="000000"/>
              </a:solidFill>
              <a:latin typeface="Calibri" pitchFamily="34" charset="0"/>
              <a:sym typeface="Calibri" pitchFamily="34" charset="0"/>
            </a:endParaRPr>
          </a:p>
          <a:p>
            <a:pPr algn="ctr"/>
            <a:r>
              <a:rPr lang="zh-CN" altLang="en-US" sz="4400" b="1" dirty="0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该</a:t>
            </a:r>
            <a:endParaRPr lang="en-US" sz="4400" b="1" dirty="0">
              <a:solidFill>
                <a:srgbClr val="000000"/>
              </a:solidFill>
              <a:latin typeface="Calibri" pitchFamily="34" charset="0"/>
              <a:sym typeface="Calibri" pitchFamily="34" charset="0"/>
            </a:endParaRPr>
          </a:p>
          <a:p>
            <a:pPr algn="ctr"/>
            <a:r>
              <a:rPr lang="zh-CN" altLang="en-US" sz="4400" b="1" dirty="0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怎 样 做 ？</a:t>
            </a:r>
          </a:p>
        </p:txBody>
      </p:sp>
      <p:pic>
        <p:nvPicPr>
          <p:cNvPr id="15367" name="图片 10" descr="C_138副本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622654">
            <a:off x="5857875" y="3214688"/>
            <a:ext cx="2790825" cy="163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图片 3" descr="07d5b865f97b387c396a3dc138_5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00688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图片 4" descr="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8" y="4791075"/>
            <a:ext cx="5072062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TextBox 5"/>
          <p:cNvSpPr>
            <a:spLocks noChangeArrowheads="1"/>
          </p:cNvSpPr>
          <p:nvPr/>
        </p:nvSpPr>
        <p:spPr bwMode="auto">
          <a:xfrm>
            <a:off x="4929188" y="571500"/>
            <a:ext cx="364331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600" b="1" dirty="0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节约行动</a:t>
            </a:r>
          </a:p>
        </p:txBody>
      </p:sp>
      <p:sp>
        <p:nvSpPr>
          <p:cNvPr id="16389" name="矩形 6"/>
          <p:cNvSpPr>
            <a:spLocks noChangeArrowheads="1"/>
          </p:cNvSpPr>
          <p:nvPr/>
        </p:nvSpPr>
        <p:spPr bwMode="auto">
          <a:xfrm>
            <a:off x="1071563" y="1785938"/>
            <a:ext cx="6500812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2000" dirty="0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适量定餐，避免剩餐</a:t>
            </a:r>
            <a:endParaRPr lang="en-US" sz="2000" dirty="0">
              <a:solidFill>
                <a:srgbClr val="000000"/>
              </a:solidFill>
              <a:latin typeface="Calibri" pitchFamily="34" charset="0"/>
              <a:sym typeface="Calibri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2000" dirty="0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不攀比，以节约为荣</a:t>
            </a:r>
            <a:r>
              <a:rPr lang="en-US" sz="2000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</a:t>
            </a:r>
            <a:endParaRPr lang="zh-CN" altLang="en-US" sz="2000" dirty="0">
              <a:solidFill>
                <a:srgbClr val="000000"/>
              </a:solidFill>
              <a:latin typeface="Calibri" pitchFamily="34" charset="0"/>
              <a:sym typeface="Calibri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2000" dirty="0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吃多少盛多少，不扔剩饭剩菜</a:t>
            </a:r>
            <a:endParaRPr lang="en-US" sz="2000" dirty="0">
              <a:solidFill>
                <a:srgbClr val="000000"/>
              </a:solidFill>
              <a:latin typeface="Calibri" pitchFamily="34" charset="0"/>
              <a:sym typeface="Calibri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2000" dirty="0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看到浪费现象勇敢制止</a:t>
            </a:r>
            <a:r>
              <a:rPr lang="en-US" sz="2000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</a:t>
            </a:r>
            <a:endParaRPr lang="zh-CN" altLang="en-US" sz="2000" dirty="0">
              <a:solidFill>
                <a:srgbClr val="000000"/>
              </a:solidFill>
              <a:latin typeface="Calibri" pitchFamily="34" charset="0"/>
              <a:sym typeface="Calibri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2000" dirty="0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剩米饭熬粥，剩馒头炸馒头片</a:t>
            </a:r>
            <a:endParaRPr lang="en-US" sz="2000" dirty="0">
              <a:solidFill>
                <a:srgbClr val="000000"/>
              </a:solidFill>
              <a:latin typeface="Calibri" pitchFamily="34" charset="0"/>
              <a:sym typeface="Calibri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2000" dirty="0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不偏食，不挑食</a:t>
            </a:r>
            <a:r>
              <a:rPr lang="en-US" sz="2000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</a:t>
            </a:r>
            <a:endParaRPr lang="zh-CN" altLang="en-US" sz="2000" dirty="0">
              <a:solidFill>
                <a:srgbClr val="000000"/>
              </a:solidFill>
              <a:latin typeface="Calibri" pitchFamily="34" charset="0"/>
              <a:sym typeface="Calibri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2000" dirty="0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在饭店点菜不浪费，剩余的带回家</a:t>
            </a:r>
            <a:r>
              <a:rPr lang="en-US" sz="2000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</a:t>
            </a:r>
            <a:endParaRPr lang="zh-CN" altLang="en-US" sz="2000" dirty="0">
              <a:solidFill>
                <a:srgbClr val="000000"/>
              </a:solidFill>
              <a:latin typeface="Calibri" pitchFamily="34" charset="0"/>
              <a:sym typeface="Calibri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2000" dirty="0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监督身边的亲人朋友，制止浪费现象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fmla" valueType="clr">
                                      <p:cBhvr override="childStyle">
                                        <p:cTn id="7" dur="80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fmla" valueType="clr">
                                      <p:cBhvr>
                                        <p:cTn id="8" dur="80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fmla" valueType="clr">
                                      <p:cBhvr override="childStyle">
                                        <p:cTn id="14" dur="80"/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fmla" valueType="clr">
                                      <p:cBhvr>
                                        <p:cTn id="15" dur="80"/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fmla" valueType="clr">
                                      <p:cBhvr override="childStyle">
                                        <p:cTn id="21" dur="80"/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fmla" valueType="clr">
                                      <p:cBhvr>
                                        <p:cTn id="22" dur="80"/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fmla" valueType="clr">
                                      <p:cBhvr override="childStyle">
                                        <p:cTn id="28" dur="80"/>
                                        <p:tgtEl>
                                          <p:spTgt spid="16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fmla" valueType="clr">
                                      <p:cBhvr>
                                        <p:cTn id="29" dur="80"/>
                                        <p:tgtEl>
                                          <p:spTgt spid="16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6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fmla" valueType="clr">
                                      <p:cBhvr override="childStyle">
                                        <p:cTn id="35" dur="80"/>
                                        <p:tgtEl>
                                          <p:spTgt spid="163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fmla" valueType="clr">
                                      <p:cBhvr>
                                        <p:cTn id="36" dur="80"/>
                                        <p:tgtEl>
                                          <p:spTgt spid="163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63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fmla" valueType="clr">
                                      <p:cBhvr override="childStyle">
                                        <p:cTn id="42" dur="80"/>
                                        <p:tgtEl>
                                          <p:spTgt spid="163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fmla" valueType="clr">
                                      <p:cBhvr>
                                        <p:cTn id="43" dur="80"/>
                                        <p:tgtEl>
                                          <p:spTgt spid="163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63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fmla" valueType="clr">
                                      <p:cBhvr override="childStyle">
                                        <p:cTn id="49" dur="80"/>
                                        <p:tgtEl>
                                          <p:spTgt spid="163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fmla" valueType="clr">
                                      <p:cBhvr>
                                        <p:cTn id="50" dur="80"/>
                                        <p:tgtEl>
                                          <p:spTgt spid="163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63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fmla" valueType="clr">
                                      <p:cBhvr override="childStyle">
                                        <p:cTn id="56" dur="80"/>
                                        <p:tgtEl>
                                          <p:spTgt spid="163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fmla" valueType="clr">
                                      <p:cBhvr>
                                        <p:cTn id="57" dur="80"/>
                                        <p:tgtEl>
                                          <p:spTgt spid="163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163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图片 3" descr="07d5b865f97b387c396a3dc138_5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00688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图片 4" descr="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8" y="4791075"/>
            <a:ext cx="5072062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TextBox 6"/>
          <p:cNvSpPr>
            <a:spLocks noChangeArrowheads="1"/>
          </p:cNvSpPr>
          <p:nvPr/>
        </p:nvSpPr>
        <p:spPr bwMode="auto">
          <a:xfrm>
            <a:off x="3786188" y="714375"/>
            <a:ext cx="48164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7200" b="1" dirty="0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节约的力量</a:t>
            </a:r>
          </a:p>
        </p:txBody>
      </p:sp>
      <p:sp>
        <p:nvSpPr>
          <p:cNvPr id="17413" name="TextBox 7"/>
          <p:cNvSpPr>
            <a:spLocks noChangeArrowheads="1"/>
          </p:cNvSpPr>
          <p:nvPr/>
        </p:nvSpPr>
        <p:spPr bwMode="auto">
          <a:xfrm>
            <a:off x="571500" y="5214938"/>
            <a:ext cx="3286125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可以养活</a:t>
            </a:r>
            <a:r>
              <a:rPr lang="en-US" altLang="zh-CN" sz="3200" b="1" dirty="0">
                <a:solidFill>
                  <a:srgbClr val="FF0000"/>
                </a:solidFill>
                <a:latin typeface="Calibri" pitchFamily="34" charset="0"/>
                <a:sym typeface="Calibri" pitchFamily="34" charset="0"/>
              </a:rPr>
              <a:t>35000</a:t>
            </a:r>
            <a:r>
              <a:rPr lang="zh-CN" altLang="en-US" sz="3200" b="1" dirty="0">
                <a:solidFill>
                  <a:srgbClr val="FF0000"/>
                </a:solidFill>
                <a:latin typeface="Calibri" pitchFamily="34" charset="0"/>
                <a:sym typeface="宋体" pitchFamily="2" charset="-122"/>
              </a:rPr>
              <a:t>人</a:t>
            </a:r>
          </a:p>
        </p:txBody>
      </p:sp>
      <p:sp>
        <p:nvSpPr>
          <p:cNvPr id="17414" name="矩形 5"/>
          <p:cNvSpPr>
            <a:spLocks noChangeArrowheads="1"/>
          </p:cNvSpPr>
          <p:nvPr/>
        </p:nvSpPr>
        <p:spPr bwMode="auto">
          <a:xfrm>
            <a:off x="3571875" y="2786063"/>
            <a:ext cx="18303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  <a:sym typeface="宋体" pitchFamily="2" charset="-122"/>
              </a:rPr>
              <a:t>* 13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  <a:sym typeface="宋体" pitchFamily="2" charset="-122"/>
              </a:rPr>
              <a:t>亿人口 </a:t>
            </a:r>
            <a:endParaRPr lang="zh-CN" altLang="en-US" sz="2400" dirty="0">
              <a:solidFill>
                <a:srgbClr val="000000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7415" name="矩形 8"/>
          <p:cNvSpPr>
            <a:spLocks noChangeArrowheads="1"/>
          </p:cNvSpPr>
          <p:nvPr/>
        </p:nvSpPr>
        <p:spPr bwMode="auto">
          <a:xfrm>
            <a:off x="5357813" y="2786063"/>
            <a:ext cx="23574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  <a:sym typeface="宋体" pitchFamily="2" charset="-122"/>
              </a:rPr>
              <a:t>/ 40000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  <a:sym typeface="宋体" pitchFamily="2" charset="-122"/>
              </a:rPr>
              <a:t>粒</a:t>
            </a: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  <a:sym typeface="宋体" pitchFamily="2" charset="-122"/>
              </a:rPr>
              <a:t>/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  <a:sym typeface="宋体" pitchFamily="2" charset="-122"/>
              </a:rPr>
              <a:t>公斤</a:t>
            </a:r>
            <a:endParaRPr lang="zh-CN" altLang="en-US" sz="2400" dirty="0">
              <a:solidFill>
                <a:srgbClr val="000000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7416" name="矩形 9"/>
          <p:cNvSpPr>
            <a:spLocks noChangeArrowheads="1"/>
          </p:cNvSpPr>
          <p:nvPr/>
        </p:nvSpPr>
        <p:spPr bwMode="auto">
          <a:xfrm>
            <a:off x="928688" y="2703513"/>
            <a:ext cx="25447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  <a:sym typeface="宋体" pitchFamily="2" charset="-122"/>
              </a:rPr>
              <a:t>节约</a:t>
            </a: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  <a:sym typeface="宋体" pitchFamily="2" charset="-122"/>
              </a:rPr>
              <a:t>1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  <a:sym typeface="宋体" pitchFamily="2" charset="-122"/>
              </a:rPr>
              <a:t>粒米</a:t>
            </a: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  <a:sym typeface="宋体" pitchFamily="2" charset="-122"/>
              </a:rPr>
              <a:t>/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  <a:sym typeface="宋体" pitchFamily="2" charset="-122"/>
              </a:rPr>
              <a:t>人</a:t>
            </a: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  <a:sym typeface="宋体" pitchFamily="2" charset="-122"/>
              </a:rPr>
              <a:t>/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  <a:sym typeface="宋体" pitchFamily="2" charset="-122"/>
              </a:rPr>
              <a:t>天</a:t>
            </a:r>
            <a:endParaRPr lang="en-US" sz="2400" b="1" dirty="0">
              <a:solidFill>
                <a:srgbClr val="000000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7417" name="矩形 10"/>
          <p:cNvSpPr>
            <a:spLocks noChangeArrowheads="1"/>
          </p:cNvSpPr>
          <p:nvPr/>
        </p:nvSpPr>
        <p:spPr bwMode="auto">
          <a:xfrm>
            <a:off x="1000125" y="3500438"/>
            <a:ext cx="46751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  <a:sym typeface="宋体" pitchFamily="2" charset="-122"/>
              </a:rPr>
              <a:t>相当于每天可节约</a:t>
            </a: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  <a:sym typeface="宋体" pitchFamily="2" charset="-122"/>
              </a:rPr>
              <a:t>32500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  <a:sym typeface="宋体" pitchFamily="2" charset="-122"/>
              </a:rPr>
              <a:t>公斤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  <a:sym typeface="宋体" pitchFamily="2" charset="-122"/>
              </a:rPr>
              <a:t>大米</a:t>
            </a:r>
            <a:endParaRPr lang="zh-CN" altLang="en-US" sz="2400" dirty="0">
              <a:solidFill>
                <a:srgbClr val="000000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7418" name="矩形 11"/>
          <p:cNvSpPr>
            <a:spLocks noChangeArrowheads="1"/>
          </p:cNvSpPr>
          <p:nvPr/>
        </p:nvSpPr>
        <p:spPr bwMode="auto">
          <a:xfrm>
            <a:off x="5929313" y="3440113"/>
            <a:ext cx="1736725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  <a:sym typeface="宋体" pitchFamily="2" charset="-122"/>
              </a:rPr>
              <a:t>* 365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  <a:sym typeface="宋体" pitchFamily="2" charset="-122"/>
              </a:rPr>
              <a:t>天</a:t>
            </a: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  <a:sym typeface="宋体" pitchFamily="2" charset="-122"/>
              </a:rPr>
              <a:t>/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  <a:sym typeface="宋体" pitchFamily="2" charset="-122"/>
              </a:rPr>
              <a:t>年</a:t>
            </a:r>
            <a:endParaRPr lang="en-US" sz="2400" b="1" dirty="0">
              <a:solidFill>
                <a:srgbClr val="000000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7419" name="矩形 12"/>
          <p:cNvSpPr>
            <a:spLocks noChangeArrowheads="1"/>
          </p:cNvSpPr>
          <p:nvPr/>
        </p:nvSpPr>
        <p:spPr bwMode="auto">
          <a:xfrm>
            <a:off x="1000125" y="4214813"/>
            <a:ext cx="5292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  <a:sym typeface="宋体" pitchFamily="2" charset="-122"/>
              </a:rPr>
              <a:t>相当于每年可以节约</a:t>
            </a: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  <a:sym typeface="宋体" pitchFamily="2" charset="-122"/>
              </a:rPr>
              <a:t>1200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  <a:sym typeface="宋体" pitchFamily="2" charset="-122"/>
              </a:rPr>
              <a:t>万公斤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  <a:sym typeface="宋体" pitchFamily="2" charset="-122"/>
              </a:rPr>
              <a:t>大米 </a:t>
            </a:r>
            <a:endParaRPr lang="zh-CN" altLang="en-US" sz="2400" dirty="0">
              <a:solidFill>
                <a:srgbClr val="000000"/>
              </a:solidFill>
              <a:latin typeface="宋体" pitchFamily="2" charset="-122"/>
              <a:sym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(#ppt_x)" calcmode="lin" valueType="num">
                                      <p:cBhvr>
                                        <p:cTn id="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to="-1.0" calcmode="lin" valueType="num">
                                      <p:cBhvr>
                                        <p:cTn id="4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(#ppt_x)" calcmode="lin" valueType="num">
                                      <p:cBhvr>
                                        <p:cTn id="4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to="-1.0" calcmode="lin" valueType="num">
                                      <p:cBhvr>
                                        <p:cTn id="4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>
                                        <p:cTn id="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(#ppt_x)" calcmode="lin" valueType="num">
                                      <p:cBhvr>
                                        <p:cTn id="5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to="-1.0" calcmode="lin" valueType="num">
                                      <p:cBhvr>
                                        <p:cTn id="5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>
                                        <p:cTn id="5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(#ppt_x)" calcmode="lin" valueType="num">
                                      <p:cBhvr>
                                        <p:cTn id="6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to="-1.0" calcmode="lin" valueType="num">
                                      <p:cBhvr>
                                        <p:cTn id="6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>
                                        <p:cTn id="6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bldLvl="0" autoUpdateAnimBg="0"/>
      <p:bldP spid="17413" grpId="0" bldLvl="0" autoUpdateAnimBg="0"/>
      <p:bldP spid="17414" grpId="0" bldLvl="0" autoUpdateAnimBg="0"/>
      <p:bldP spid="17415" grpId="0" bldLvl="0" autoUpdateAnimBg="0"/>
      <p:bldP spid="17416" grpId="0" bldLvl="0" autoUpdateAnimBg="0"/>
      <p:bldP spid="17417" grpId="0" bldLvl="0" autoUpdateAnimBg="0"/>
      <p:bldP spid="17418" grpId="0" bldLvl="0" autoUpdateAnimBg="0"/>
      <p:bldP spid="17419" grpId="0" bldLvl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图片 3" descr="5989270_211706607337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矩形 2"/>
          <p:cNvSpPr>
            <a:spLocks noChangeArrowheads="1"/>
          </p:cNvSpPr>
          <p:nvPr/>
        </p:nvSpPr>
        <p:spPr bwMode="auto">
          <a:xfrm>
            <a:off x="5857875" y="4786313"/>
            <a:ext cx="25717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b="1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农民辛勤种田正当中午</a:t>
            </a:r>
            <a:endParaRPr lang="en-US" b="1">
              <a:solidFill>
                <a:srgbClr val="000000"/>
              </a:solidFill>
              <a:latin typeface="Calibri" pitchFamily="34" charset="0"/>
              <a:sym typeface="Calibri" pitchFamily="34" charset="0"/>
            </a:endParaRPr>
          </a:p>
          <a:p>
            <a:r>
              <a:rPr lang="zh-CN" altLang="en-US" b="1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汗水滴滴落入禾下泥土 </a:t>
            </a:r>
          </a:p>
        </p:txBody>
      </p:sp>
      <p:sp>
        <p:nvSpPr>
          <p:cNvPr id="18436" name="矩形 4"/>
          <p:cNvSpPr>
            <a:spLocks noChangeArrowheads="1"/>
          </p:cNvSpPr>
          <p:nvPr/>
        </p:nvSpPr>
        <p:spPr bwMode="auto">
          <a:xfrm>
            <a:off x="5857875" y="5429250"/>
            <a:ext cx="26431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b="1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谁知道盘中的颗颗饭食</a:t>
            </a:r>
            <a:endParaRPr lang="en-US" b="1">
              <a:solidFill>
                <a:srgbClr val="000000"/>
              </a:solidFill>
              <a:latin typeface="Calibri" pitchFamily="34" charset="0"/>
              <a:sym typeface="Calibri" pitchFamily="34" charset="0"/>
            </a:endParaRPr>
          </a:p>
          <a:p>
            <a:r>
              <a:rPr lang="zh-CN" altLang="en-US" b="1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每一粒都是农民的辛苦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图片 3" descr="07d5b865f97b387c396a3dc138_5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00688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图片 4" descr="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8" y="4791075"/>
            <a:ext cx="5072062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矩形 6"/>
          <p:cNvSpPr>
            <a:spLocks noChangeArrowheads="1"/>
          </p:cNvSpPr>
          <p:nvPr/>
        </p:nvSpPr>
        <p:spPr bwMode="auto">
          <a:xfrm>
            <a:off x="1571625" y="571500"/>
            <a:ext cx="6215063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爱 惜 粮 食</a:t>
            </a:r>
            <a:r>
              <a:rPr lang="zh-CN" altLang="en-US" sz="2400" b="1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/>
            </a:r>
            <a:br>
              <a:rPr lang="zh-CN" altLang="en-US" sz="2400" b="1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</a:br>
            <a:r>
              <a:rPr lang="zh-CN" altLang="en-US" sz="2400" b="1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/>
            </a:r>
            <a:br>
              <a:rPr lang="zh-CN" altLang="en-US" sz="2400" b="1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</a:br>
            <a:r>
              <a:rPr lang="zh-CN" altLang="en-US" sz="2400" b="1" dirty="0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小朋友，告诉你，我的名字叫粮食。</a:t>
            </a:r>
            <a:r>
              <a:rPr lang="zh-CN" altLang="en-US" sz="2400" b="1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/>
            </a:r>
            <a:br>
              <a:rPr lang="zh-CN" altLang="en-US" sz="2400" b="1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</a:br>
            <a:r>
              <a:rPr lang="zh-CN" altLang="en-US" sz="2400" b="1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/>
            </a:r>
            <a:br>
              <a:rPr lang="zh-CN" altLang="en-US" sz="2400" b="1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</a:br>
            <a:r>
              <a:rPr lang="zh-CN" altLang="en-US" sz="2400" b="1" dirty="0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一日三餐我为主，食用可以长身体。</a:t>
            </a:r>
            <a:r>
              <a:rPr lang="zh-CN" altLang="en-US" sz="2400" b="1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/>
            </a:r>
            <a:br>
              <a:rPr lang="zh-CN" altLang="en-US" sz="2400" b="1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</a:br>
            <a:r>
              <a:rPr lang="zh-CN" altLang="en-US" sz="2400" b="1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/>
            </a:r>
            <a:br>
              <a:rPr lang="zh-CN" altLang="en-US" sz="2400" b="1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</a:br>
            <a:r>
              <a:rPr lang="zh-CN" altLang="en-US" sz="2400" b="1" dirty="0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农民种田真辛苦，风吹日晒忙四季。</a:t>
            </a:r>
            <a:r>
              <a:rPr lang="zh-CN" altLang="en-US" sz="2400" b="1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/>
            </a:r>
            <a:br>
              <a:rPr lang="zh-CN" altLang="en-US" sz="2400" b="1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</a:br>
            <a:r>
              <a:rPr lang="zh-CN" altLang="en-US" sz="2400" b="1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/>
            </a:r>
            <a:br>
              <a:rPr lang="zh-CN" altLang="en-US" sz="2400" b="1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</a:br>
            <a:r>
              <a:rPr lang="zh-CN" altLang="en-US" sz="2400" b="1" dirty="0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一粒粮食一滴汗，粮食掉了真可惜。</a:t>
            </a:r>
            <a:r>
              <a:rPr lang="zh-CN" altLang="en-US" sz="2400" b="1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/>
            </a:r>
            <a:br>
              <a:rPr lang="zh-CN" altLang="en-US" sz="2400" b="1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</a:br>
            <a:r>
              <a:rPr lang="zh-CN" altLang="en-US" sz="2400" b="1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/>
            </a:r>
            <a:br>
              <a:rPr lang="zh-CN" altLang="en-US" sz="2400" b="1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</a:br>
            <a:r>
              <a:rPr lang="zh-CN" altLang="en-US" sz="2400" b="1" dirty="0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中国人口十多亿，粮食实在不富裕。</a:t>
            </a:r>
            <a:r>
              <a:rPr lang="zh-CN" altLang="en-US" sz="2400" b="1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/>
            </a:r>
            <a:br>
              <a:rPr lang="zh-CN" altLang="en-US" sz="2400" b="1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</a:br>
            <a:r>
              <a:rPr lang="zh-CN" altLang="en-US" sz="2400" b="1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/>
            </a:r>
            <a:br>
              <a:rPr lang="zh-CN" altLang="en-US" sz="2400" b="1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</a:br>
            <a:r>
              <a:rPr lang="zh-CN" altLang="en-US" sz="2400" b="1" dirty="0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不要小看一粒米，积少成多了不起。</a:t>
            </a:r>
            <a:r>
              <a:rPr lang="zh-CN" altLang="en-US" sz="2400" b="1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/>
            </a:r>
            <a:br>
              <a:rPr lang="zh-CN" altLang="en-US" sz="2400" b="1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</a:br>
            <a:r>
              <a:rPr lang="zh-CN" altLang="en-US" sz="2400" b="1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/>
            </a:r>
            <a:br>
              <a:rPr lang="zh-CN" altLang="en-US" sz="2400" b="1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</a:br>
            <a:r>
              <a:rPr lang="zh-CN" altLang="en-US" sz="2400" b="1" dirty="0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爱惜粮食品德好，小朋友们要记牢。</a:t>
            </a:r>
          </a:p>
        </p:txBody>
      </p:sp>
      <p:sp>
        <p:nvSpPr>
          <p:cNvPr id="29701" name="TextBox 1"/>
          <p:cNvSpPr>
            <a:spLocks noChangeArrowheads="1"/>
          </p:cNvSpPr>
          <p:nvPr/>
        </p:nvSpPr>
        <p:spPr bwMode="auto">
          <a:xfrm rot="-1147989">
            <a:off x="323850" y="2565400"/>
            <a:ext cx="1501775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8800" b="1" dirty="0">
                <a:solidFill>
                  <a:srgbClr val="FF0000"/>
                </a:solidFill>
                <a:latin typeface="Calibri" pitchFamily="34" charset="0"/>
                <a:sym typeface="宋体" pitchFamily="2" charset="-122"/>
              </a:rPr>
              <a:t>朗</a:t>
            </a:r>
          </a:p>
        </p:txBody>
      </p:sp>
      <p:sp>
        <p:nvSpPr>
          <p:cNvPr id="29702" name="TextBox 2"/>
          <p:cNvSpPr>
            <a:spLocks noChangeArrowheads="1"/>
          </p:cNvSpPr>
          <p:nvPr/>
        </p:nvSpPr>
        <p:spPr bwMode="auto">
          <a:xfrm rot="-387334">
            <a:off x="7380288" y="2701925"/>
            <a:ext cx="1312862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8800" b="1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拼</a:t>
            </a:r>
          </a:p>
        </p:txBody>
      </p:sp>
      <p:sp>
        <p:nvSpPr>
          <p:cNvPr id="29703" name="Rectangle 5"/>
          <p:cNvSpPr>
            <a:spLocks noChangeArrowheads="1"/>
          </p:cNvSpPr>
          <p:nvPr/>
        </p:nvSpPr>
        <p:spPr bwMode="auto">
          <a:xfrm rot="1292118">
            <a:off x="615950" y="4408488"/>
            <a:ext cx="1317625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8800" b="1">
                <a:solidFill>
                  <a:srgbClr val="9BBB59"/>
                </a:solidFill>
                <a:latin typeface="Calibri" pitchFamily="34" charset="0"/>
                <a:sym typeface="宋体" pitchFamily="2" charset="-122"/>
              </a:rPr>
              <a:t>诵</a:t>
            </a:r>
            <a:endParaRPr lang="zh-CN" altLang="en-US"/>
          </a:p>
        </p:txBody>
      </p:sp>
      <p:sp>
        <p:nvSpPr>
          <p:cNvPr id="29704" name="Rectangle 7"/>
          <p:cNvSpPr>
            <a:spLocks noChangeArrowheads="1"/>
          </p:cNvSpPr>
          <p:nvPr/>
        </p:nvSpPr>
        <p:spPr bwMode="auto">
          <a:xfrm rot="1113792">
            <a:off x="7380288" y="463550"/>
            <a:ext cx="1312862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8800" b="1" dirty="0">
                <a:solidFill>
                  <a:srgbClr val="FF0000"/>
                </a:solidFill>
                <a:latin typeface="Calibri" pitchFamily="34" charset="0"/>
                <a:sym typeface="宋体" pitchFamily="2" charset="-122"/>
              </a:rPr>
              <a:t>比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bldLvl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图片 11" descr="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8" y="4791075"/>
            <a:ext cx="5072062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图片 3" descr="07d5b865f97b387c396a3dc138_56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00688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图片 5" descr="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88" y="500063"/>
            <a:ext cx="6386512" cy="5643562"/>
          </a:xfrm>
          <a:prstGeom prst="rect">
            <a:avLst/>
          </a:prstGeom>
          <a:noFill/>
          <a:ln w="88900" cap="sq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5" name="图片 6" descr="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25" y="571500"/>
            <a:ext cx="6143625" cy="5727700"/>
          </a:xfrm>
          <a:prstGeom prst="rect">
            <a:avLst/>
          </a:prstGeom>
          <a:noFill/>
          <a:ln w="88900" cap="sq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6" name="图片 7" descr="xin_00303050623224841619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0" y="571500"/>
            <a:ext cx="6429375" cy="5500688"/>
          </a:xfrm>
          <a:prstGeom prst="rect">
            <a:avLst/>
          </a:prstGeom>
          <a:noFill/>
          <a:ln w="88900" cap="sq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7" name="TextBox 10"/>
          <p:cNvSpPr>
            <a:spLocks noChangeArrowheads="1"/>
          </p:cNvSpPr>
          <p:nvPr/>
        </p:nvSpPr>
        <p:spPr bwMode="auto">
          <a:xfrm>
            <a:off x="2357438" y="2571750"/>
            <a:ext cx="4560887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4800" b="1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面朝黄土背朝天</a:t>
            </a:r>
            <a:endParaRPr lang="en-US" sz="4800" b="1">
              <a:solidFill>
                <a:srgbClr val="000000"/>
              </a:solidFill>
              <a:latin typeface="Calibri" pitchFamily="34" charset="0"/>
              <a:sym typeface="Calibri" pitchFamily="34" charset="0"/>
            </a:endParaRPr>
          </a:p>
          <a:p>
            <a:pPr algn="ctr"/>
            <a:r>
              <a:rPr lang="zh-CN" altLang="en-US" sz="4800" b="1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粒  粒  皆  辛  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1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9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2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7" grpId="0" bldLvl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图片 8" descr="W02011030358500800028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3429000"/>
            <a:ext cx="2551112" cy="324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图片 3" descr="07d5b865f97b387c396a3dc138_56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00688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图片 4" descr="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8" y="4791075"/>
            <a:ext cx="5072062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矩形 5"/>
          <p:cNvSpPr>
            <a:spLocks noChangeArrowheads="1"/>
          </p:cNvSpPr>
          <p:nvPr/>
        </p:nvSpPr>
        <p:spPr bwMode="auto">
          <a:xfrm>
            <a:off x="2821782" y="2581275"/>
            <a:ext cx="450056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同学们，请珍惜粮食吧！</a:t>
            </a:r>
            <a:endParaRPr lang="en-US" sz="2400" b="1" dirty="0">
              <a:solidFill>
                <a:srgbClr val="000000"/>
              </a:solidFill>
              <a:latin typeface="Calibri" pitchFamily="34" charset="0"/>
              <a:sym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从我做起，从今天做起，</a:t>
            </a:r>
            <a:endParaRPr lang="en-US" sz="2400" b="1" dirty="0">
              <a:solidFill>
                <a:srgbClr val="000000"/>
              </a:solidFill>
              <a:latin typeface="Calibri" pitchFamily="34" charset="0"/>
              <a:sym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爱惜粮食，节约粮食，</a:t>
            </a:r>
            <a:endParaRPr lang="en-US" sz="2400" b="1" dirty="0">
              <a:solidFill>
                <a:srgbClr val="000000"/>
              </a:solidFill>
              <a:latin typeface="Calibri" pitchFamily="34" charset="0"/>
              <a:sym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做一名珍惜粮食的小卫士！</a:t>
            </a:r>
          </a:p>
        </p:txBody>
      </p:sp>
      <p:sp>
        <p:nvSpPr>
          <p:cNvPr id="21510" name="TextBox 7"/>
          <p:cNvSpPr>
            <a:spLocks noChangeArrowheads="1"/>
          </p:cNvSpPr>
          <p:nvPr/>
        </p:nvSpPr>
        <p:spPr bwMode="auto">
          <a:xfrm>
            <a:off x="5072063" y="214313"/>
            <a:ext cx="3676227" cy="212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6600" b="1" dirty="0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节约粮食 </a:t>
            </a:r>
            <a:endParaRPr lang="en-US" sz="6600" b="1" dirty="0">
              <a:solidFill>
                <a:srgbClr val="000000"/>
              </a:solidFill>
              <a:latin typeface="Calibri" pitchFamily="34" charset="0"/>
              <a:sym typeface="Calibri" pitchFamily="34" charset="0"/>
            </a:endParaRPr>
          </a:p>
          <a:p>
            <a:r>
              <a:rPr lang="zh-CN" altLang="en-US" sz="6600" b="1" dirty="0" smtClean="0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从</a:t>
            </a:r>
            <a:r>
              <a:rPr lang="zh-CN" altLang="en-US" sz="6600" b="1" dirty="0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我做起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 bldLvl="0" autoUpdateAnimBg="0"/>
      <p:bldP spid="21510" grpId="0" bldLvl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8" descr="8737320_220013690001_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3175" y="2925763"/>
            <a:ext cx="2790825" cy="393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图片 3" descr="07d5b865f97b387c396a3dc138_56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00688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TextBox 5"/>
          <p:cNvSpPr>
            <a:spLocks noChangeArrowheads="1"/>
          </p:cNvSpPr>
          <p:nvPr/>
        </p:nvSpPr>
        <p:spPr bwMode="auto">
          <a:xfrm>
            <a:off x="539750" y="2000250"/>
            <a:ext cx="8032750" cy="109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6600" b="1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10</a:t>
            </a:r>
            <a:r>
              <a:rPr lang="zh-CN" altLang="en-US" sz="6600" b="1" dirty="0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月</a:t>
            </a:r>
            <a:r>
              <a:rPr lang="en-US" altLang="zh-CN" sz="6600" b="1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1</a:t>
            </a:r>
            <a:r>
              <a:rPr lang="zh-CN" altLang="en-US" sz="6600" b="1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4</a:t>
            </a:r>
            <a:r>
              <a:rPr lang="zh-CN" altLang="en-US" sz="6600" b="1" dirty="0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日是什么日子</a:t>
            </a:r>
          </a:p>
        </p:txBody>
      </p:sp>
      <p:sp>
        <p:nvSpPr>
          <p:cNvPr id="4101" name="矩形 6"/>
          <p:cNvSpPr>
            <a:spLocks noChangeArrowheads="1"/>
          </p:cNvSpPr>
          <p:nvPr/>
        </p:nvSpPr>
        <p:spPr bwMode="auto">
          <a:xfrm>
            <a:off x="642938" y="4357688"/>
            <a:ext cx="5572125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6600" b="1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世界粮食日</a:t>
            </a:r>
            <a:endParaRPr lang="en-US" sz="6600" b="1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bldLvl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4" y="4437112"/>
            <a:ext cx="645557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www.1ppt.com/ziliao/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www.1ppt.com/shiti/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www.1ppt.com/jiaoan/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8"/>
              </a:rPr>
              <a:t>www.1ppt.cn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9144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802" y="315180"/>
            <a:ext cx="7711638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3097345"/>
            <a:ext cx="4103687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3097345"/>
            <a:ext cx="4103688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4001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698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3" descr="07d5b865f97b387c396a3dc138_5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00688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图片 4" descr="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8" y="4791075"/>
            <a:ext cx="5072062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TextBox 5"/>
          <p:cNvSpPr>
            <a:spLocks noChangeArrowheads="1"/>
          </p:cNvSpPr>
          <p:nvPr/>
        </p:nvSpPr>
        <p:spPr bwMode="auto">
          <a:xfrm>
            <a:off x="2428875" y="1643063"/>
            <a:ext cx="5500688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600" b="1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什 么 是 粮 食 ？</a:t>
            </a:r>
          </a:p>
        </p:txBody>
      </p:sp>
      <p:sp>
        <p:nvSpPr>
          <p:cNvPr id="5125" name="TextBox 6"/>
          <p:cNvSpPr>
            <a:spLocks noChangeArrowheads="1"/>
          </p:cNvSpPr>
          <p:nvPr/>
        </p:nvSpPr>
        <p:spPr bwMode="auto">
          <a:xfrm>
            <a:off x="785813" y="3429000"/>
            <a:ext cx="314325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>
                <a:solidFill>
                  <a:srgbClr val="FF0000"/>
                </a:solidFill>
                <a:latin typeface="Calibri" pitchFamily="34" charset="0"/>
                <a:sym typeface="宋体" pitchFamily="2" charset="-122"/>
              </a:rPr>
              <a:t>麦     类</a:t>
            </a:r>
            <a:endParaRPr lang="en-US" sz="3200" b="1">
              <a:solidFill>
                <a:srgbClr val="FF0000"/>
              </a:solidFill>
              <a:latin typeface="Calibri" pitchFamily="34" charset="0"/>
              <a:sym typeface="Calibri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b="1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粗粮类</a:t>
            </a:r>
            <a:endParaRPr lang="en-US" sz="3200" b="1">
              <a:solidFill>
                <a:srgbClr val="000000"/>
              </a:solidFill>
              <a:latin typeface="Calibri" pitchFamily="34" charset="0"/>
              <a:sym typeface="Calibri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b="1">
                <a:solidFill>
                  <a:srgbClr val="00B050"/>
                </a:solidFill>
                <a:latin typeface="Calibri" pitchFamily="34" charset="0"/>
                <a:sym typeface="宋体" pitchFamily="2" charset="-122"/>
              </a:rPr>
              <a:t>稻谷类</a:t>
            </a:r>
          </a:p>
        </p:txBody>
      </p:sp>
      <p:sp>
        <p:nvSpPr>
          <p:cNvPr id="5126" name="TextBox 7"/>
          <p:cNvSpPr>
            <a:spLocks noChangeArrowheads="1"/>
          </p:cNvSpPr>
          <p:nvPr/>
        </p:nvSpPr>
        <p:spPr bwMode="auto">
          <a:xfrm>
            <a:off x="4357688" y="3500438"/>
            <a:ext cx="226536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6600" b="1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谷  物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 bldLvl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3" descr="07d5b865f97b387c396a3dc138_5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00688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流程图: 联系 26"/>
          <p:cNvSpPr>
            <a:spLocks noChangeArrowheads="1"/>
          </p:cNvSpPr>
          <p:nvPr/>
        </p:nvSpPr>
        <p:spPr bwMode="auto">
          <a:xfrm>
            <a:off x="4214813" y="2214563"/>
            <a:ext cx="2000250" cy="1857375"/>
          </a:xfrm>
          <a:prstGeom prst="flowChartConnector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16388" name="图片 4" descr="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8" y="4791075"/>
            <a:ext cx="5072062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图片 21" descr="sy_201204041447336505-1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4214813"/>
            <a:ext cx="3844925" cy="264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TextBox 22"/>
          <p:cNvSpPr>
            <a:spLocks noChangeArrowheads="1"/>
          </p:cNvSpPr>
          <p:nvPr/>
        </p:nvSpPr>
        <p:spPr bwMode="auto">
          <a:xfrm>
            <a:off x="500063" y="2428875"/>
            <a:ext cx="3214687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8800" b="1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粮  食</a:t>
            </a:r>
          </a:p>
        </p:txBody>
      </p:sp>
      <p:sp>
        <p:nvSpPr>
          <p:cNvPr id="16391" name="TextBox 23"/>
          <p:cNvSpPr>
            <a:spLocks noChangeArrowheads="1"/>
          </p:cNvSpPr>
          <p:nvPr/>
        </p:nvSpPr>
        <p:spPr bwMode="auto">
          <a:xfrm rot="-448215">
            <a:off x="4500563" y="2428875"/>
            <a:ext cx="1323975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8800" b="1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有</a:t>
            </a:r>
          </a:p>
        </p:txBody>
      </p:sp>
      <p:sp>
        <p:nvSpPr>
          <p:cNvPr id="16392" name="TextBox 24"/>
          <p:cNvSpPr>
            <a:spLocks noChangeArrowheads="1"/>
          </p:cNvSpPr>
          <p:nvPr/>
        </p:nvSpPr>
        <p:spPr bwMode="auto">
          <a:xfrm rot="-264117">
            <a:off x="5857875" y="857250"/>
            <a:ext cx="273367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6600" b="1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哪些呢</a:t>
            </a:r>
          </a:p>
        </p:txBody>
      </p:sp>
      <p:sp>
        <p:nvSpPr>
          <p:cNvPr id="6153" name="TextBox 25"/>
          <p:cNvSpPr>
            <a:spLocks noChangeArrowheads="1"/>
          </p:cNvSpPr>
          <p:nvPr/>
        </p:nvSpPr>
        <p:spPr bwMode="auto">
          <a:xfrm rot="1835575">
            <a:off x="7021513" y="2863850"/>
            <a:ext cx="1379537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1500" b="1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？</a:t>
            </a:r>
          </a:p>
        </p:txBody>
      </p:sp>
      <p:sp>
        <p:nvSpPr>
          <p:cNvPr id="6154" name="TextBox 9"/>
          <p:cNvSpPr>
            <a:spLocks noChangeArrowheads="1"/>
          </p:cNvSpPr>
          <p:nvPr/>
        </p:nvSpPr>
        <p:spPr bwMode="auto">
          <a:xfrm>
            <a:off x="2987675" y="874713"/>
            <a:ext cx="1565275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>
                <a:solidFill>
                  <a:srgbClr val="FF0000"/>
                </a:solidFill>
                <a:latin typeface="Calibri" pitchFamily="34" charset="0"/>
                <a:sym typeface="宋体" pitchFamily="2" charset="-122"/>
              </a:rPr>
              <a:t>麦     类</a:t>
            </a:r>
            <a:endParaRPr lang="en-US" sz="2000" b="1">
              <a:solidFill>
                <a:srgbClr val="FF0000"/>
              </a:solidFill>
              <a:latin typeface="Calibri" pitchFamily="34" charset="0"/>
              <a:sym typeface="Calibri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b="1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粗粮类</a:t>
            </a:r>
            <a:endParaRPr lang="en-US" sz="2000" b="1">
              <a:solidFill>
                <a:srgbClr val="000000"/>
              </a:solidFill>
              <a:latin typeface="Calibri" pitchFamily="34" charset="0"/>
              <a:sym typeface="Calibri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b="1">
                <a:solidFill>
                  <a:srgbClr val="00B050"/>
                </a:solidFill>
                <a:latin typeface="Calibri" pitchFamily="34" charset="0"/>
                <a:sym typeface="宋体" pitchFamily="2" charset="-122"/>
              </a:rPr>
              <a:t>稻谷类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 bldLvl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3" descr="07d5b865f97b387c396a3dc138_5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00688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图片 22" descr="玉米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4213" y="3214688"/>
            <a:ext cx="1363662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图片 23" descr="红薯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50" y="4143375"/>
            <a:ext cx="2390775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图片 24" descr="黄豆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214813"/>
            <a:ext cx="3502025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图片 25" descr="麦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88" y="2071688"/>
            <a:ext cx="2595562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图片 26" descr="水稻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25" y="1785938"/>
            <a:ext cx="2944813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图片 27" descr="土豆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88" y="0"/>
            <a:ext cx="2449512" cy="197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7" name="图片 28" descr="3188827_081611320960_2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845175"/>
            <a:ext cx="9144000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3" descr="07d5b865f97b387c396a3dc138_5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00688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图片 4" descr="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8" y="4791075"/>
            <a:ext cx="5072062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TextBox 5"/>
          <p:cNvSpPr>
            <a:spLocks noChangeArrowheads="1"/>
          </p:cNvSpPr>
          <p:nvPr/>
        </p:nvSpPr>
        <p:spPr bwMode="auto">
          <a:xfrm>
            <a:off x="1214438" y="2420930"/>
            <a:ext cx="7215187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600" b="1" dirty="0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为什么要节约粮食？</a:t>
            </a:r>
          </a:p>
        </p:txBody>
      </p:sp>
      <p:pic>
        <p:nvPicPr>
          <p:cNvPr id="18437" name="图片 7" descr="201142016860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00500"/>
            <a:ext cx="35718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0130000016464212302718430326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0" y="714375"/>
            <a:ext cx="3214688" cy="2640013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图片 3" descr="07d5b865f97b387c396a3dc138_56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00688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图片 4" descr="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8" y="4791075"/>
            <a:ext cx="5072062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4" descr="非洲饥民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75" y="2357438"/>
            <a:ext cx="3143250" cy="2643187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4" descr="s_3b96bd50715783003b890ebdcc7f2e8c6962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3" y="4357688"/>
            <a:ext cx="3000375" cy="2243137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3" name="Text Box 8"/>
          <p:cNvSpPr>
            <a:spLocks noChangeArrowheads="1"/>
          </p:cNvSpPr>
          <p:nvPr/>
        </p:nvSpPr>
        <p:spPr bwMode="auto">
          <a:xfrm rot="-2214368">
            <a:off x="-130175" y="1638300"/>
            <a:ext cx="52546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你见过这种情景吗？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 bldLvl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非洲饥民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ext Box 5"/>
          <p:cNvSpPr>
            <a:spLocks noChangeArrowheads="1"/>
          </p:cNvSpPr>
          <p:nvPr/>
        </p:nvSpPr>
        <p:spPr bwMode="auto">
          <a:xfrm>
            <a:off x="2143125" y="357188"/>
            <a:ext cx="49291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rgbClr val="FFFFFF"/>
                </a:solidFill>
                <a:latin typeface="Calibri" pitchFamily="34" charset="0"/>
                <a:sym typeface="宋体" pitchFamily="2" charset="-122"/>
              </a:rPr>
              <a:t>有一种恐怖叫  “饥 饿”</a:t>
            </a:r>
          </a:p>
        </p:txBody>
      </p:sp>
      <p:sp>
        <p:nvSpPr>
          <p:cNvPr id="10244" name="矩形 3"/>
          <p:cNvSpPr>
            <a:spLocks noChangeArrowheads="1"/>
          </p:cNvSpPr>
          <p:nvPr/>
        </p:nvSpPr>
        <p:spPr bwMode="auto">
          <a:xfrm>
            <a:off x="0" y="4929188"/>
            <a:ext cx="4714875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 dirty="0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他在饥饿中挣扎</a:t>
            </a:r>
            <a:endParaRPr lang="en-US" sz="2000" b="1" dirty="0">
              <a:solidFill>
                <a:srgbClr val="000000"/>
              </a:solidFill>
              <a:latin typeface="Calibri" pitchFamily="34" charset="0"/>
              <a:sym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000" b="1" dirty="0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死亡在他的身边盘旋</a:t>
            </a:r>
            <a:endParaRPr lang="en-US" sz="2000" b="1" dirty="0">
              <a:solidFill>
                <a:srgbClr val="000000"/>
              </a:solidFill>
              <a:latin typeface="Calibri" pitchFamily="34" charset="0"/>
              <a:sym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000" b="1" dirty="0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此刻的世界在他的眼中</a:t>
            </a:r>
            <a:endParaRPr lang="en-US" sz="2000" b="1" dirty="0">
              <a:solidFill>
                <a:srgbClr val="000000"/>
              </a:solidFill>
              <a:latin typeface="Calibri" pitchFamily="34" charset="0"/>
              <a:sym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000" b="1" dirty="0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就像他的皮肤一样黑暗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ldLvl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瘦到连柴都不算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ext Box 5"/>
          <p:cNvSpPr>
            <a:spLocks noChangeArrowheads="1"/>
          </p:cNvSpPr>
          <p:nvPr/>
        </p:nvSpPr>
        <p:spPr bwMode="auto">
          <a:xfrm>
            <a:off x="0" y="214313"/>
            <a:ext cx="721995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 dirty="0">
                <a:solidFill>
                  <a:srgbClr val="FFFFFF"/>
                </a:solidFill>
                <a:latin typeface="Calibri" pitchFamily="34" charset="0"/>
                <a:sym typeface="宋体" pitchFamily="2" charset="-122"/>
              </a:rPr>
              <a:t>那些被人们</a:t>
            </a:r>
            <a:endParaRPr lang="en-US" sz="3600" dirty="0">
              <a:solidFill>
                <a:srgbClr val="FFFFFF"/>
              </a:solidFill>
              <a:latin typeface="Calibri" pitchFamily="34" charset="0"/>
              <a:sym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3600" dirty="0">
                <a:solidFill>
                  <a:srgbClr val="FFFFFF"/>
                </a:solidFill>
                <a:latin typeface="Calibri" pitchFamily="34" charset="0"/>
                <a:sym typeface="宋体" pitchFamily="2" charset="-122"/>
              </a:rPr>
              <a:t>忽略、遗忘</a:t>
            </a:r>
            <a:endParaRPr lang="en-US" sz="3600" dirty="0">
              <a:solidFill>
                <a:srgbClr val="FFFFFF"/>
              </a:solidFill>
              <a:latin typeface="Calibri" pitchFamily="34" charset="0"/>
              <a:sym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3600" dirty="0">
                <a:solidFill>
                  <a:srgbClr val="FFFFFF"/>
                </a:solidFill>
                <a:latin typeface="Calibri" pitchFamily="34" charset="0"/>
                <a:sym typeface="宋体" pitchFamily="2" charset="-122"/>
              </a:rPr>
              <a:t>但仍苟延馋喘的生命 ！</a:t>
            </a:r>
            <a:endParaRPr lang="zh-CN" altLang="en-US" dirty="0"/>
          </a:p>
        </p:txBody>
      </p:sp>
      <p:sp>
        <p:nvSpPr>
          <p:cNvPr id="11268" name="Text Box 7"/>
          <p:cNvSpPr>
            <a:spLocks noChangeArrowheads="1"/>
          </p:cNvSpPr>
          <p:nvPr/>
        </p:nvSpPr>
        <p:spPr bwMode="auto">
          <a:xfrm>
            <a:off x="428625" y="5643563"/>
            <a:ext cx="60721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FCFCFD"/>
                </a:solidFill>
                <a:latin typeface="Calibri" pitchFamily="34" charset="0"/>
                <a:sym typeface="宋体" pitchFamily="2" charset="-122"/>
              </a:rPr>
              <a:t>我们能给他们的是什么呢？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bldLvl="0" autoUpdateAnimBg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Pages>0</Pages>
  <Words>677</Words>
  <Characters>0</Characters>
  <Application>Microsoft Office PowerPoint</Application>
  <DocSecurity>0</DocSecurity>
  <PresentationFormat>全屏显示(4:3)</PresentationFormat>
  <Lines>0</Lines>
  <Paragraphs>83</Paragraphs>
  <Slides>20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6" baseType="lpstr">
      <vt:lpstr>Arial</vt:lpstr>
      <vt:lpstr>宋体</vt:lpstr>
      <vt:lpstr>Calibri</vt:lpstr>
      <vt:lpstr>Wingdings</vt:lpstr>
      <vt:lpstr>第一PPT模板网-WWW.1PPT.COM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>第一PPT模板网-WWW.1PPT.COM</dc:creator>
  <cp:keywords>第一PPT模板网-WWW.1PPT.COM</cp:keywords>
  <dcterms:created xsi:type="dcterms:W3CDTF">2014-10-17T04:01:01Z</dcterms:created>
  <dcterms:modified xsi:type="dcterms:W3CDTF">2019-01-31T01:06:45Z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2052-9.1.0.4856</vt:lpwstr>
  </property>
</Properties>
</file>