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84" r:id="rId2"/>
  </p:sldMasterIdLst>
  <p:notesMasterIdLst>
    <p:notesMasterId r:id="rId23"/>
  </p:notesMasterIdLst>
  <p:handoutMasterIdLst>
    <p:handoutMasterId r:id="rId24"/>
  </p:handoutMasterIdLst>
  <p:sldIdLst>
    <p:sldId id="332" r:id="rId3"/>
    <p:sldId id="258" r:id="rId4"/>
    <p:sldId id="299" r:id="rId5"/>
    <p:sldId id="363" r:id="rId6"/>
    <p:sldId id="361" r:id="rId7"/>
    <p:sldId id="302" r:id="rId8"/>
    <p:sldId id="271" r:id="rId9"/>
    <p:sldId id="364" r:id="rId10"/>
    <p:sldId id="282" r:id="rId11"/>
    <p:sldId id="362" r:id="rId12"/>
    <p:sldId id="283" r:id="rId13"/>
    <p:sldId id="284" r:id="rId14"/>
    <p:sldId id="359" r:id="rId15"/>
    <p:sldId id="360" r:id="rId16"/>
    <p:sldId id="285" r:id="rId17"/>
    <p:sldId id="290" r:id="rId18"/>
    <p:sldId id="291" r:id="rId19"/>
    <p:sldId id="294" r:id="rId20"/>
    <p:sldId id="289" r:id="rId21"/>
    <p:sldId id="36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966"/>
    <a:srgbClr val="000000"/>
    <a:srgbClr val="FF0000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A7E99-7E97-4100-9F83-C357EF743494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3CBA6-1CA7-4E7E-A3D2-624ADBBC3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150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A37B2-D463-44E1-95AC-C8FE1516CBE4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E8479-9823-470B-83A8-B6E3CF352B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148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E8479-9823-470B-83A8-B6E3CF352B1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482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图片 13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819525"/>
              <a:ext cx="9144000" cy="303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 userDrawn="1"/>
          </p:nvSpPr>
          <p:spPr>
            <a:xfrm>
              <a:off x="0" y="0"/>
              <a:ext cx="9144000" cy="5444089"/>
            </a:xfrm>
            <a:prstGeom prst="rect">
              <a:avLst/>
            </a:prstGeom>
            <a:gradFill flip="none" rotWithShape="1">
              <a:gsLst>
                <a:gs pos="70000">
                  <a:srgbClr val="EDE6C9"/>
                </a:gs>
                <a:gs pos="22000">
                  <a:srgbClr val="EDE6C9"/>
                </a:gs>
                <a:gs pos="100000">
                  <a:srgbClr val="ECDCAE">
                    <a:shade val="100000"/>
                    <a:satMod val="115000"/>
                    <a:alpha val="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7037" y="1281112"/>
            <a:ext cx="7089688" cy="1134027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200" b="0" i="0">
                <a:solidFill>
                  <a:srgbClr val="FF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7037" y="2496101"/>
            <a:ext cx="7089688" cy="478793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43980-7448-42D8-9722-9AF4B09D65A1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56484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80425-58F3-45ED-9688-FDE448FB867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162123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F11F-83A7-4308-9468-B812CD655F6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230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泪滴形 2">
            <a:hlinkClick r:id="" action="ppaction://hlinkshowjump?jump=endshow"/>
          </p:cNvPr>
          <p:cNvSpPr/>
          <p:nvPr/>
        </p:nvSpPr>
        <p:spPr>
          <a:xfrm>
            <a:off x="8181474" y="5895474"/>
            <a:ext cx="962526" cy="962526"/>
          </a:xfrm>
          <a:prstGeom prst="teardrop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/>
              <a:t>退出</a:t>
            </a:r>
          </a:p>
        </p:txBody>
      </p: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1528763" y="1476375"/>
            <a:ext cx="6243637" cy="4527550"/>
            <a:chOff x="1576555" y="1472409"/>
            <a:chExt cx="5861050" cy="4249737"/>
          </a:xfrm>
        </p:grpSpPr>
        <p:sp>
          <p:nvSpPr>
            <p:cNvPr id="5" name="任意多边形 11"/>
            <p:cNvSpPr>
              <a:spLocks/>
            </p:cNvSpPr>
            <p:nvPr userDrawn="1"/>
          </p:nvSpPr>
          <p:spPr bwMode="auto">
            <a:xfrm>
              <a:off x="1813500" y="1472409"/>
              <a:ext cx="3879053" cy="3191773"/>
            </a:xfrm>
            <a:custGeom>
              <a:avLst/>
              <a:gdLst>
                <a:gd name="T0" fmla="*/ 0 w 3718560"/>
                <a:gd name="T1" fmla="*/ 0 h 3518262"/>
                <a:gd name="T2" fmla="*/ 0 w 3718560"/>
                <a:gd name="T3" fmla="*/ 413807 h 3518262"/>
                <a:gd name="T4" fmla="*/ 9463633 w 3718560"/>
                <a:gd name="T5" fmla="*/ 414833 h 3518262"/>
                <a:gd name="T6" fmla="*/ 9463633 w 3718560"/>
                <a:gd name="T7" fmla="*/ 414833 h 35182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18560" h="3518262">
                  <a:moveTo>
                    <a:pt x="0" y="0"/>
                  </a:moveTo>
                  <a:lnTo>
                    <a:pt x="0" y="3509554"/>
                  </a:lnTo>
                  <a:lnTo>
                    <a:pt x="3718560" y="3518262"/>
                  </a:lnTo>
                </a:path>
              </a:pathLst>
            </a:custGeom>
            <a:noFill/>
            <a:ln w="76200" cap="flat" cmpd="sng" algn="ctr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6" name="任意多边形 12"/>
            <p:cNvSpPr>
              <a:spLocks/>
            </p:cNvSpPr>
            <p:nvPr userDrawn="1"/>
          </p:nvSpPr>
          <p:spPr bwMode="auto">
            <a:xfrm>
              <a:off x="1576555" y="1759997"/>
              <a:ext cx="5464650" cy="3911486"/>
            </a:xfrm>
            <a:custGeom>
              <a:avLst/>
              <a:gdLst>
                <a:gd name="T0" fmla="*/ 9545328 w 5320937"/>
                <a:gd name="T1" fmla="*/ 407383 h 4188823"/>
                <a:gd name="T2" fmla="*/ 9545328 w 5320937"/>
                <a:gd name="T3" fmla="*/ 0 h 4188823"/>
                <a:gd name="T4" fmla="*/ 0 w 5320937"/>
                <a:gd name="T5" fmla="*/ 0 h 4188823"/>
                <a:gd name="T6" fmla="*/ 0 w 5320937"/>
                <a:gd name="T7" fmla="*/ 754913 h 4188823"/>
                <a:gd name="T8" fmla="*/ 4874211 w 5320937"/>
                <a:gd name="T9" fmla="*/ 754913 h 4188823"/>
                <a:gd name="T10" fmla="*/ 6280234 w 5320937"/>
                <a:gd name="T11" fmla="*/ 928678 h 4188823"/>
                <a:gd name="T12" fmla="*/ 6311475 w 5320937"/>
                <a:gd name="T13" fmla="*/ 928678 h 418882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20937" h="4188823">
                  <a:moveTo>
                    <a:pt x="5320937" y="1837508"/>
                  </a:moveTo>
                  <a:lnTo>
                    <a:pt x="5320937" y="0"/>
                  </a:lnTo>
                  <a:lnTo>
                    <a:pt x="0" y="0"/>
                  </a:lnTo>
                  <a:lnTo>
                    <a:pt x="0" y="3405051"/>
                  </a:lnTo>
                  <a:lnTo>
                    <a:pt x="2717075" y="3405051"/>
                  </a:lnTo>
                  <a:lnTo>
                    <a:pt x="3500847" y="4188823"/>
                  </a:lnTo>
                  <a:lnTo>
                    <a:pt x="3518263" y="4188823"/>
                  </a:lnTo>
                </a:path>
              </a:pathLst>
            </a:custGeom>
            <a:noFill/>
            <a:ln w="76200" cap="flat" cmpd="sng" algn="ctr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lIns="612000" tIns="180000" rIns="324000" bIns="0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7" name="KSO_Shape"/>
            <p:cNvSpPr>
              <a:spLocks/>
            </p:cNvSpPr>
            <p:nvPr userDrawn="1"/>
          </p:nvSpPr>
          <p:spPr bwMode="auto">
            <a:xfrm>
              <a:off x="5156073" y="3364823"/>
              <a:ext cx="2281532" cy="2357323"/>
            </a:xfrm>
            <a:custGeom>
              <a:avLst/>
              <a:gdLst>
                <a:gd name="T0" fmla="*/ 311438 w 1909763"/>
                <a:gd name="T1" fmla="*/ 1234671 h 1912938"/>
                <a:gd name="T2" fmla="*/ 423998 w 1909763"/>
                <a:gd name="T3" fmla="*/ 1256142 h 1912938"/>
                <a:gd name="T4" fmla="*/ 469528 w 1909763"/>
                <a:gd name="T5" fmla="*/ 1335710 h 1912938"/>
                <a:gd name="T6" fmla="*/ 530235 w 1909763"/>
                <a:gd name="T7" fmla="*/ 1396649 h 1912938"/>
                <a:gd name="T8" fmla="*/ 631728 w 1909763"/>
                <a:gd name="T9" fmla="*/ 1456326 h 1912938"/>
                <a:gd name="T10" fmla="*/ 647854 w 1909763"/>
                <a:gd name="T11" fmla="*/ 1533683 h 1912938"/>
                <a:gd name="T12" fmla="*/ 0 w 1909763"/>
                <a:gd name="T13" fmla="*/ 1905000 h 1912938"/>
                <a:gd name="T14" fmla="*/ 990076 w 1909763"/>
                <a:gd name="T15" fmla="*/ 547002 h 1912938"/>
                <a:gd name="T16" fmla="*/ 1084268 w 1909763"/>
                <a:gd name="T17" fmla="*/ 595709 h 1912938"/>
                <a:gd name="T18" fmla="*/ 1176565 w 1909763"/>
                <a:gd name="T19" fmla="*/ 667504 h 1912938"/>
                <a:gd name="T20" fmla="*/ 1294781 w 1909763"/>
                <a:gd name="T21" fmla="*/ 800657 h 1912938"/>
                <a:gd name="T22" fmla="*/ 1351992 w 1909763"/>
                <a:gd name="T23" fmla="*/ 906610 h 1912938"/>
                <a:gd name="T24" fmla="*/ 1367480 w 1909763"/>
                <a:gd name="T25" fmla="*/ 971447 h 1912938"/>
                <a:gd name="T26" fmla="*/ 741633 w 1909763"/>
                <a:gd name="T27" fmla="*/ 1521772 h 1912938"/>
                <a:gd name="T28" fmla="*/ 719507 w 1909763"/>
                <a:gd name="T29" fmla="*/ 1441437 h 1912938"/>
                <a:gd name="T30" fmla="*/ 689163 w 1909763"/>
                <a:gd name="T31" fmla="*/ 1362684 h 1912938"/>
                <a:gd name="T32" fmla="*/ 605717 w 1909763"/>
                <a:gd name="T33" fmla="*/ 1309233 h 1912938"/>
                <a:gd name="T34" fmla="*/ 554511 w 1909763"/>
                <a:gd name="T35" fmla="*/ 1257047 h 1912938"/>
                <a:gd name="T36" fmla="*/ 495403 w 1909763"/>
                <a:gd name="T37" fmla="*/ 1173233 h 1912938"/>
                <a:gd name="T38" fmla="*/ 414485 w 1909763"/>
                <a:gd name="T39" fmla="*/ 1167223 h 1912938"/>
                <a:gd name="T40" fmla="*/ 334200 w 1909763"/>
                <a:gd name="T41" fmla="*/ 1137810 h 1912938"/>
                <a:gd name="T42" fmla="*/ 1102115 w 1909763"/>
                <a:gd name="T43" fmla="*/ 389221 h 1912938"/>
                <a:gd name="T44" fmla="*/ 1182317 w 1909763"/>
                <a:gd name="T45" fmla="*/ 412935 h 1912938"/>
                <a:gd name="T46" fmla="*/ 1278052 w 1909763"/>
                <a:gd name="T47" fmla="*/ 467951 h 1912938"/>
                <a:gd name="T48" fmla="*/ 1390271 w 1909763"/>
                <a:gd name="T49" fmla="*/ 569762 h 1912938"/>
                <a:gd name="T50" fmla="*/ 1465401 w 1909763"/>
                <a:gd name="T51" fmla="*/ 674102 h 1912938"/>
                <a:gd name="T52" fmla="*/ 1496150 w 1909763"/>
                <a:gd name="T53" fmla="*/ 753148 h 1912938"/>
                <a:gd name="T54" fmla="*/ 1438773 w 1909763"/>
                <a:gd name="T55" fmla="*/ 874245 h 1912938"/>
                <a:gd name="T56" fmla="*/ 1394075 w 1909763"/>
                <a:gd name="T57" fmla="*/ 754728 h 1912938"/>
                <a:gd name="T58" fmla="*/ 1286611 w 1909763"/>
                <a:gd name="T59" fmla="*/ 617822 h 1912938"/>
                <a:gd name="T60" fmla="*/ 1182317 w 1909763"/>
                <a:gd name="T61" fmla="*/ 530239 h 1912938"/>
                <a:gd name="T62" fmla="*/ 1095458 w 1909763"/>
                <a:gd name="T63" fmla="*/ 479966 h 1912938"/>
                <a:gd name="T64" fmla="*/ 1079925 w 1909763"/>
                <a:gd name="T65" fmla="*/ 387324 h 1912938"/>
                <a:gd name="T66" fmla="*/ 1274840 w 1909763"/>
                <a:gd name="T67" fmla="*/ 248813 h 1912938"/>
                <a:gd name="T68" fmla="*/ 1361157 w 1909763"/>
                <a:gd name="T69" fmla="*/ 287000 h 1912938"/>
                <a:gd name="T70" fmla="*/ 1471820 w 1909763"/>
                <a:gd name="T71" fmla="*/ 367792 h 1912938"/>
                <a:gd name="T72" fmla="*/ 1577108 w 1909763"/>
                <a:gd name="T73" fmla="*/ 484246 h 1912938"/>
                <a:gd name="T74" fmla="*/ 1629910 w 1909763"/>
                <a:gd name="T75" fmla="*/ 580818 h 1912938"/>
                <a:gd name="T76" fmla="*/ 1646668 w 1909763"/>
                <a:gd name="T77" fmla="*/ 647723 h 1912938"/>
                <a:gd name="T78" fmla="*/ 1571733 w 1909763"/>
                <a:gd name="T79" fmla="*/ 701374 h 1912938"/>
                <a:gd name="T80" fmla="*/ 1500908 w 1909763"/>
                <a:gd name="T81" fmla="*/ 566932 h 1912938"/>
                <a:gd name="T82" fmla="*/ 1381077 w 1909763"/>
                <a:gd name="T83" fmla="*/ 437539 h 1912938"/>
                <a:gd name="T84" fmla="*/ 1277685 w 1909763"/>
                <a:gd name="T85" fmla="*/ 362111 h 1912938"/>
                <a:gd name="T86" fmla="*/ 1174610 w 1909763"/>
                <a:gd name="T87" fmla="*/ 313195 h 1912938"/>
                <a:gd name="T88" fmla="*/ 1571880 w 1909763"/>
                <a:gd name="T89" fmla="*/ 0 h 1912938"/>
                <a:gd name="T90" fmla="*/ 1674374 w 1909763"/>
                <a:gd name="T91" fmla="*/ 27868 h 1912938"/>
                <a:gd name="T92" fmla="*/ 1797116 w 1909763"/>
                <a:gd name="T93" fmla="*/ 110838 h 1912938"/>
                <a:gd name="T94" fmla="*/ 1880946 w 1909763"/>
                <a:gd name="T95" fmla="*/ 216927 h 1912938"/>
                <a:gd name="T96" fmla="*/ 1901825 w 1909763"/>
                <a:gd name="T97" fmla="*/ 315415 h 1912938"/>
                <a:gd name="T98" fmla="*/ 1879681 w 1909763"/>
                <a:gd name="T99" fmla="*/ 399018 h 1912938"/>
                <a:gd name="T100" fmla="*/ 1834128 w 1909763"/>
                <a:gd name="T101" fmla="*/ 461405 h 1912938"/>
                <a:gd name="T102" fmla="*/ 1716764 w 1909763"/>
                <a:gd name="T103" fmla="*/ 551026 h 1912938"/>
                <a:gd name="T104" fmla="*/ 1686079 w 1909763"/>
                <a:gd name="T105" fmla="*/ 466156 h 1912938"/>
                <a:gd name="T106" fmla="*/ 1635148 w 1909763"/>
                <a:gd name="T107" fmla="*/ 386034 h 1912938"/>
                <a:gd name="T108" fmla="*/ 1552899 w 1909763"/>
                <a:gd name="T109" fmla="*/ 297997 h 1912938"/>
                <a:gd name="T110" fmla="*/ 1465272 w 1909763"/>
                <a:gd name="T111" fmla="*/ 231811 h 1912938"/>
                <a:gd name="T112" fmla="*/ 1387135 w 1909763"/>
                <a:gd name="T113" fmla="*/ 193176 h 1912938"/>
                <a:gd name="T114" fmla="*/ 1324816 w 1909763"/>
                <a:gd name="T115" fmla="*/ 138389 h 1912938"/>
                <a:gd name="T116" fmla="*/ 1449455 w 1909763"/>
                <a:gd name="T117" fmla="*/ 33885 h 1912938"/>
                <a:gd name="T118" fmla="*/ 1518102 w 1909763"/>
                <a:gd name="T119" fmla="*/ 4750 h 19129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909763" h="1912938">
                  <a:moveTo>
                    <a:pt x="275590" y="1223963"/>
                  </a:moveTo>
                  <a:lnTo>
                    <a:pt x="276860" y="1225231"/>
                  </a:lnTo>
                  <a:lnTo>
                    <a:pt x="281623" y="1228085"/>
                  </a:lnTo>
                  <a:lnTo>
                    <a:pt x="285433" y="1229987"/>
                  </a:lnTo>
                  <a:lnTo>
                    <a:pt x="290513" y="1232207"/>
                  </a:lnTo>
                  <a:lnTo>
                    <a:pt x="296545" y="1235060"/>
                  </a:lnTo>
                  <a:lnTo>
                    <a:pt x="304165" y="1237280"/>
                  </a:lnTo>
                  <a:lnTo>
                    <a:pt x="312738" y="1239816"/>
                  </a:lnTo>
                  <a:lnTo>
                    <a:pt x="323215" y="1242036"/>
                  </a:lnTo>
                  <a:lnTo>
                    <a:pt x="335280" y="1244255"/>
                  </a:lnTo>
                  <a:lnTo>
                    <a:pt x="348933" y="1246157"/>
                  </a:lnTo>
                  <a:lnTo>
                    <a:pt x="364173" y="1248060"/>
                  </a:lnTo>
                  <a:lnTo>
                    <a:pt x="381318" y="1249328"/>
                  </a:lnTo>
                  <a:lnTo>
                    <a:pt x="400368" y="1249962"/>
                  </a:lnTo>
                  <a:lnTo>
                    <a:pt x="421958" y="1250279"/>
                  </a:lnTo>
                  <a:lnTo>
                    <a:pt x="425768" y="1261376"/>
                  </a:lnTo>
                  <a:lnTo>
                    <a:pt x="430213" y="1272474"/>
                  </a:lnTo>
                  <a:lnTo>
                    <a:pt x="434658" y="1282937"/>
                  </a:lnTo>
                  <a:lnTo>
                    <a:pt x="440055" y="1293083"/>
                  </a:lnTo>
                  <a:lnTo>
                    <a:pt x="445453" y="1303229"/>
                  </a:lnTo>
                  <a:lnTo>
                    <a:pt x="451485" y="1313375"/>
                  </a:lnTo>
                  <a:lnTo>
                    <a:pt x="457835" y="1322886"/>
                  </a:lnTo>
                  <a:lnTo>
                    <a:pt x="464185" y="1332081"/>
                  </a:lnTo>
                  <a:lnTo>
                    <a:pt x="471488" y="1341276"/>
                  </a:lnTo>
                  <a:lnTo>
                    <a:pt x="478473" y="1349837"/>
                  </a:lnTo>
                  <a:lnTo>
                    <a:pt x="485775" y="1358080"/>
                  </a:lnTo>
                  <a:lnTo>
                    <a:pt x="493395" y="1366324"/>
                  </a:lnTo>
                  <a:lnTo>
                    <a:pt x="500698" y="1374250"/>
                  </a:lnTo>
                  <a:lnTo>
                    <a:pt x="508635" y="1381860"/>
                  </a:lnTo>
                  <a:lnTo>
                    <a:pt x="516573" y="1388835"/>
                  </a:lnTo>
                  <a:lnTo>
                    <a:pt x="524510" y="1395493"/>
                  </a:lnTo>
                  <a:lnTo>
                    <a:pt x="532448" y="1402469"/>
                  </a:lnTo>
                  <a:lnTo>
                    <a:pt x="540385" y="1408810"/>
                  </a:lnTo>
                  <a:lnTo>
                    <a:pt x="555943" y="1420541"/>
                  </a:lnTo>
                  <a:lnTo>
                    <a:pt x="571500" y="1430687"/>
                  </a:lnTo>
                  <a:lnTo>
                    <a:pt x="586105" y="1439565"/>
                  </a:lnTo>
                  <a:lnTo>
                    <a:pt x="600075" y="1447492"/>
                  </a:lnTo>
                  <a:lnTo>
                    <a:pt x="612775" y="1453833"/>
                  </a:lnTo>
                  <a:lnTo>
                    <a:pt x="624523" y="1458589"/>
                  </a:lnTo>
                  <a:lnTo>
                    <a:pt x="634365" y="1462394"/>
                  </a:lnTo>
                  <a:lnTo>
                    <a:pt x="634365" y="1467784"/>
                  </a:lnTo>
                  <a:lnTo>
                    <a:pt x="634683" y="1473808"/>
                  </a:lnTo>
                  <a:lnTo>
                    <a:pt x="635318" y="1479832"/>
                  </a:lnTo>
                  <a:lnTo>
                    <a:pt x="636270" y="1486173"/>
                  </a:lnTo>
                  <a:lnTo>
                    <a:pt x="638810" y="1499173"/>
                  </a:lnTo>
                  <a:lnTo>
                    <a:pt x="641668" y="1512489"/>
                  </a:lnTo>
                  <a:lnTo>
                    <a:pt x="645795" y="1526440"/>
                  </a:lnTo>
                  <a:lnTo>
                    <a:pt x="650558" y="1540074"/>
                  </a:lnTo>
                  <a:lnTo>
                    <a:pt x="655321" y="1553707"/>
                  </a:lnTo>
                  <a:lnTo>
                    <a:pt x="660083" y="1566707"/>
                  </a:lnTo>
                  <a:lnTo>
                    <a:pt x="665481" y="1579389"/>
                  </a:lnTo>
                  <a:lnTo>
                    <a:pt x="670243" y="1590803"/>
                  </a:lnTo>
                  <a:lnTo>
                    <a:pt x="679133" y="1610144"/>
                  </a:lnTo>
                  <a:lnTo>
                    <a:pt x="685165" y="1623144"/>
                  </a:lnTo>
                  <a:lnTo>
                    <a:pt x="687388" y="1627900"/>
                  </a:lnTo>
                  <a:lnTo>
                    <a:pt x="0" y="1912938"/>
                  </a:lnTo>
                  <a:lnTo>
                    <a:pt x="275590" y="1223963"/>
                  </a:lnTo>
                  <a:close/>
                  <a:moveTo>
                    <a:pt x="923427" y="530225"/>
                  </a:moveTo>
                  <a:lnTo>
                    <a:pt x="931362" y="531813"/>
                  </a:lnTo>
                  <a:lnTo>
                    <a:pt x="941201" y="533401"/>
                  </a:lnTo>
                  <a:lnTo>
                    <a:pt x="951993" y="536259"/>
                  </a:lnTo>
                  <a:lnTo>
                    <a:pt x="965007" y="539435"/>
                  </a:lnTo>
                  <a:lnTo>
                    <a:pt x="978972" y="544199"/>
                  </a:lnTo>
                  <a:lnTo>
                    <a:pt x="994208" y="549281"/>
                  </a:lnTo>
                  <a:lnTo>
                    <a:pt x="1010713" y="555950"/>
                  </a:lnTo>
                  <a:lnTo>
                    <a:pt x="1028805" y="564526"/>
                  </a:lnTo>
                  <a:lnTo>
                    <a:pt x="1038327" y="568972"/>
                  </a:lnTo>
                  <a:lnTo>
                    <a:pt x="1047849" y="574053"/>
                  </a:lnTo>
                  <a:lnTo>
                    <a:pt x="1057689" y="579453"/>
                  </a:lnTo>
                  <a:lnTo>
                    <a:pt x="1067845" y="585487"/>
                  </a:lnTo>
                  <a:lnTo>
                    <a:pt x="1078320" y="591521"/>
                  </a:lnTo>
                  <a:lnTo>
                    <a:pt x="1088794" y="598191"/>
                  </a:lnTo>
                  <a:lnTo>
                    <a:pt x="1099903" y="605495"/>
                  </a:lnTo>
                  <a:lnTo>
                    <a:pt x="1111012" y="613118"/>
                  </a:lnTo>
                  <a:lnTo>
                    <a:pt x="1122439" y="621058"/>
                  </a:lnTo>
                  <a:lnTo>
                    <a:pt x="1133548" y="630268"/>
                  </a:lnTo>
                  <a:lnTo>
                    <a:pt x="1145609" y="639161"/>
                  </a:lnTo>
                  <a:lnTo>
                    <a:pt x="1157353" y="649006"/>
                  </a:lnTo>
                  <a:lnTo>
                    <a:pt x="1169415" y="659487"/>
                  </a:lnTo>
                  <a:lnTo>
                    <a:pt x="1181476" y="670285"/>
                  </a:lnTo>
                  <a:lnTo>
                    <a:pt x="1193855" y="681719"/>
                  </a:lnTo>
                  <a:lnTo>
                    <a:pt x="1206234" y="693787"/>
                  </a:lnTo>
                  <a:lnTo>
                    <a:pt x="1224326" y="712208"/>
                  </a:lnTo>
                  <a:lnTo>
                    <a:pt x="1241148" y="730311"/>
                  </a:lnTo>
                  <a:lnTo>
                    <a:pt x="1257336" y="748731"/>
                  </a:lnTo>
                  <a:lnTo>
                    <a:pt x="1272888" y="767152"/>
                  </a:lnTo>
                  <a:lnTo>
                    <a:pt x="1287172" y="785573"/>
                  </a:lnTo>
                  <a:lnTo>
                    <a:pt x="1300185" y="803993"/>
                  </a:lnTo>
                  <a:lnTo>
                    <a:pt x="1312246" y="822096"/>
                  </a:lnTo>
                  <a:lnTo>
                    <a:pt x="1323356" y="840199"/>
                  </a:lnTo>
                  <a:lnTo>
                    <a:pt x="1333513" y="857984"/>
                  </a:lnTo>
                  <a:lnTo>
                    <a:pt x="1343035" y="875770"/>
                  </a:lnTo>
                  <a:lnTo>
                    <a:pt x="1346843" y="884345"/>
                  </a:lnTo>
                  <a:lnTo>
                    <a:pt x="1350970" y="892920"/>
                  </a:lnTo>
                  <a:lnTo>
                    <a:pt x="1354461" y="901813"/>
                  </a:lnTo>
                  <a:lnTo>
                    <a:pt x="1357635" y="910388"/>
                  </a:lnTo>
                  <a:lnTo>
                    <a:pt x="1360809" y="918963"/>
                  </a:lnTo>
                  <a:lnTo>
                    <a:pt x="1363349" y="927220"/>
                  </a:lnTo>
                  <a:lnTo>
                    <a:pt x="1365570" y="935478"/>
                  </a:lnTo>
                  <a:lnTo>
                    <a:pt x="1367792" y="943735"/>
                  </a:lnTo>
                  <a:lnTo>
                    <a:pt x="1369697" y="951675"/>
                  </a:lnTo>
                  <a:lnTo>
                    <a:pt x="1370966" y="959933"/>
                  </a:lnTo>
                  <a:lnTo>
                    <a:pt x="1372236" y="967873"/>
                  </a:lnTo>
                  <a:lnTo>
                    <a:pt x="1373188" y="975495"/>
                  </a:lnTo>
                  <a:lnTo>
                    <a:pt x="774247" y="1579563"/>
                  </a:lnTo>
                  <a:lnTo>
                    <a:pt x="771708" y="1576387"/>
                  </a:lnTo>
                  <a:lnTo>
                    <a:pt x="768851" y="1572258"/>
                  </a:lnTo>
                  <a:lnTo>
                    <a:pt x="765042" y="1566542"/>
                  </a:lnTo>
                  <a:lnTo>
                    <a:pt x="760281" y="1559237"/>
                  </a:lnTo>
                  <a:lnTo>
                    <a:pt x="755520" y="1550344"/>
                  </a:lnTo>
                  <a:lnTo>
                    <a:pt x="749807" y="1540181"/>
                  </a:lnTo>
                  <a:lnTo>
                    <a:pt x="744728" y="1528113"/>
                  </a:lnTo>
                  <a:lnTo>
                    <a:pt x="739333" y="1515091"/>
                  </a:lnTo>
                  <a:lnTo>
                    <a:pt x="734254" y="1500164"/>
                  </a:lnTo>
                  <a:lnTo>
                    <a:pt x="731715" y="1492224"/>
                  </a:lnTo>
                  <a:lnTo>
                    <a:pt x="729493" y="1483967"/>
                  </a:lnTo>
                  <a:lnTo>
                    <a:pt x="727271" y="1475392"/>
                  </a:lnTo>
                  <a:lnTo>
                    <a:pt x="725367" y="1466181"/>
                  </a:lnTo>
                  <a:lnTo>
                    <a:pt x="724097" y="1457289"/>
                  </a:lnTo>
                  <a:lnTo>
                    <a:pt x="722510" y="1447443"/>
                  </a:lnTo>
                  <a:lnTo>
                    <a:pt x="721241" y="1437280"/>
                  </a:lnTo>
                  <a:lnTo>
                    <a:pt x="720288" y="1427117"/>
                  </a:lnTo>
                  <a:lnTo>
                    <a:pt x="719336" y="1416319"/>
                  </a:lnTo>
                  <a:lnTo>
                    <a:pt x="719336" y="1405203"/>
                  </a:lnTo>
                  <a:lnTo>
                    <a:pt x="719336" y="1394087"/>
                  </a:lnTo>
                  <a:lnTo>
                    <a:pt x="719971" y="1382018"/>
                  </a:lnTo>
                  <a:lnTo>
                    <a:pt x="705688" y="1375349"/>
                  </a:lnTo>
                  <a:lnTo>
                    <a:pt x="692039" y="1368362"/>
                  </a:lnTo>
                  <a:lnTo>
                    <a:pt x="679343" y="1361692"/>
                  </a:lnTo>
                  <a:lnTo>
                    <a:pt x="667282" y="1355023"/>
                  </a:lnTo>
                  <a:lnTo>
                    <a:pt x="655855" y="1348035"/>
                  </a:lnTo>
                  <a:lnTo>
                    <a:pt x="645381" y="1341366"/>
                  </a:lnTo>
                  <a:lnTo>
                    <a:pt x="635224" y="1334696"/>
                  </a:lnTo>
                  <a:lnTo>
                    <a:pt x="625385" y="1327709"/>
                  </a:lnTo>
                  <a:lnTo>
                    <a:pt x="616497" y="1321357"/>
                  </a:lnTo>
                  <a:lnTo>
                    <a:pt x="608245" y="1314688"/>
                  </a:lnTo>
                  <a:lnTo>
                    <a:pt x="599992" y="1308018"/>
                  </a:lnTo>
                  <a:lnTo>
                    <a:pt x="592692" y="1301349"/>
                  </a:lnTo>
                  <a:lnTo>
                    <a:pt x="585709" y="1294679"/>
                  </a:lnTo>
                  <a:lnTo>
                    <a:pt x="579361" y="1288327"/>
                  </a:lnTo>
                  <a:lnTo>
                    <a:pt x="573013" y="1281975"/>
                  </a:lnTo>
                  <a:lnTo>
                    <a:pt x="567300" y="1275306"/>
                  </a:lnTo>
                  <a:lnTo>
                    <a:pt x="561904" y="1268636"/>
                  </a:lnTo>
                  <a:lnTo>
                    <a:pt x="556825" y="1262285"/>
                  </a:lnTo>
                  <a:lnTo>
                    <a:pt x="552064" y="1255933"/>
                  </a:lnTo>
                  <a:lnTo>
                    <a:pt x="547621" y="1249898"/>
                  </a:lnTo>
                  <a:lnTo>
                    <a:pt x="539686" y="1237194"/>
                  </a:lnTo>
                  <a:lnTo>
                    <a:pt x="532703" y="1224808"/>
                  </a:lnTo>
                  <a:lnTo>
                    <a:pt x="526355" y="1212739"/>
                  </a:lnTo>
                  <a:lnTo>
                    <a:pt x="520641" y="1200988"/>
                  </a:lnTo>
                  <a:lnTo>
                    <a:pt x="509850" y="1177804"/>
                  </a:lnTo>
                  <a:lnTo>
                    <a:pt x="497471" y="1178122"/>
                  </a:lnTo>
                  <a:lnTo>
                    <a:pt x="485727" y="1178122"/>
                  </a:lnTo>
                  <a:lnTo>
                    <a:pt x="474300" y="1178122"/>
                  </a:lnTo>
                  <a:lnTo>
                    <a:pt x="463509" y="1177804"/>
                  </a:lnTo>
                  <a:lnTo>
                    <a:pt x="453352" y="1177169"/>
                  </a:lnTo>
                  <a:lnTo>
                    <a:pt x="443512" y="1175898"/>
                  </a:lnTo>
                  <a:lnTo>
                    <a:pt x="433673" y="1174628"/>
                  </a:lnTo>
                  <a:lnTo>
                    <a:pt x="424785" y="1173675"/>
                  </a:lnTo>
                  <a:lnTo>
                    <a:pt x="416215" y="1172087"/>
                  </a:lnTo>
                  <a:lnTo>
                    <a:pt x="408280" y="1170182"/>
                  </a:lnTo>
                  <a:lnTo>
                    <a:pt x="393045" y="1167006"/>
                  </a:lnTo>
                  <a:lnTo>
                    <a:pt x="379714" y="1162877"/>
                  </a:lnTo>
                  <a:lnTo>
                    <a:pt x="367653" y="1158431"/>
                  </a:lnTo>
                  <a:lnTo>
                    <a:pt x="357496" y="1153984"/>
                  </a:lnTo>
                  <a:lnTo>
                    <a:pt x="348926" y="1149855"/>
                  </a:lnTo>
                  <a:lnTo>
                    <a:pt x="341308" y="1146044"/>
                  </a:lnTo>
                  <a:lnTo>
                    <a:pt x="335595" y="1142551"/>
                  </a:lnTo>
                  <a:lnTo>
                    <a:pt x="331151" y="1139375"/>
                  </a:lnTo>
                  <a:lnTo>
                    <a:pt x="327660" y="1137152"/>
                  </a:lnTo>
                  <a:lnTo>
                    <a:pt x="325438" y="1134928"/>
                  </a:lnTo>
                  <a:lnTo>
                    <a:pt x="923427" y="530225"/>
                  </a:lnTo>
                  <a:close/>
                  <a:moveTo>
                    <a:pt x="1084432" y="388938"/>
                  </a:moveTo>
                  <a:lnTo>
                    <a:pt x="1089844" y="389573"/>
                  </a:lnTo>
                  <a:lnTo>
                    <a:pt x="1097165" y="389891"/>
                  </a:lnTo>
                  <a:lnTo>
                    <a:pt x="1106715" y="390843"/>
                  </a:lnTo>
                  <a:lnTo>
                    <a:pt x="1118175" y="392748"/>
                  </a:lnTo>
                  <a:lnTo>
                    <a:pt x="1132499" y="396241"/>
                  </a:lnTo>
                  <a:lnTo>
                    <a:pt x="1140458" y="398146"/>
                  </a:lnTo>
                  <a:lnTo>
                    <a:pt x="1148734" y="400686"/>
                  </a:lnTo>
                  <a:lnTo>
                    <a:pt x="1157329" y="403226"/>
                  </a:lnTo>
                  <a:lnTo>
                    <a:pt x="1166879" y="406718"/>
                  </a:lnTo>
                  <a:lnTo>
                    <a:pt x="1176747" y="410528"/>
                  </a:lnTo>
                  <a:lnTo>
                    <a:pt x="1187252" y="414656"/>
                  </a:lnTo>
                  <a:lnTo>
                    <a:pt x="1197756" y="419418"/>
                  </a:lnTo>
                  <a:lnTo>
                    <a:pt x="1208579" y="424816"/>
                  </a:lnTo>
                  <a:lnTo>
                    <a:pt x="1220358" y="430848"/>
                  </a:lnTo>
                  <a:lnTo>
                    <a:pt x="1232136" y="437198"/>
                  </a:lnTo>
                  <a:lnTo>
                    <a:pt x="1244550" y="444183"/>
                  </a:lnTo>
                  <a:lnTo>
                    <a:pt x="1256965" y="452121"/>
                  </a:lnTo>
                  <a:lnTo>
                    <a:pt x="1270017" y="460376"/>
                  </a:lnTo>
                  <a:lnTo>
                    <a:pt x="1283386" y="469901"/>
                  </a:lnTo>
                  <a:lnTo>
                    <a:pt x="1296438" y="480061"/>
                  </a:lnTo>
                  <a:lnTo>
                    <a:pt x="1310444" y="490856"/>
                  </a:lnTo>
                  <a:lnTo>
                    <a:pt x="1324450" y="502286"/>
                  </a:lnTo>
                  <a:lnTo>
                    <a:pt x="1338775" y="514986"/>
                  </a:lnTo>
                  <a:lnTo>
                    <a:pt x="1353100" y="528003"/>
                  </a:lnTo>
                  <a:lnTo>
                    <a:pt x="1367743" y="542291"/>
                  </a:lnTo>
                  <a:lnTo>
                    <a:pt x="1382386" y="557531"/>
                  </a:lnTo>
                  <a:lnTo>
                    <a:pt x="1396074" y="572136"/>
                  </a:lnTo>
                  <a:lnTo>
                    <a:pt x="1408489" y="586423"/>
                  </a:lnTo>
                  <a:lnTo>
                    <a:pt x="1420267" y="600393"/>
                  </a:lnTo>
                  <a:lnTo>
                    <a:pt x="1430772" y="613728"/>
                  </a:lnTo>
                  <a:lnTo>
                    <a:pt x="1440640" y="627381"/>
                  </a:lnTo>
                  <a:lnTo>
                    <a:pt x="1449235" y="640081"/>
                  </a:lnTo>
                  <a:lnTo>
                    <a:pt x="1457511" y="653098"/>
                  </a:lnTo>
                  <a:lnTo>
                    <a:pt x="1464833" y="665163"/>
                  </a:lnTo>
                  <a:lnTo>
                    <a:pt x="1471517" y="676911"/>
                  </a:lnTo>
                  <a:lnTo>
                    <a:pt x="1477566" y="688341"/>
                  </a:lnTo>
                  <a:lnTo>
                    <a:pt x="1482341" y="699136"/>
                  </a:lnTo>
                  <a:lnTo>
                    <a:pt x="1487434" y="709613"/>
                  </a:lnTo>
                  <a:lnTo>
                    <a:pt x="1490935" y="720408"/>
                  </a:lnTo>
                  <a:lnTo>
                    <a:pt x="1494755" y="729616"/>
                  </a:lnTo>
                  <a:lnTo>
                    <a:pt x="1497939" y="739141"/>
                  </a:lnTo>
                  <a:lnTo>
                    <a:pt x="1500167" y="747713"/>
                  </a:lnTo>
                  <a:lnTo>
                    <a:pt x="1502395" y="756286"/>
                  </a:lnTo>
                  <a:lnTo>
                    <a:pt x="1503987" y="763906"/>
                  </a:lnTo>
                  <a:lnTo>
                    <a:pt x="1505260" y="771526"/>
                  </a:lnTo>
                  <a:lnTo>
                    <a:pt x="1507170" y="784543"/>
                  </a:lnTo>
                  <a:lnTo>
                    <a:pt x="1508125" y="795338"/>
                  </a:lnTo>
                  <a:lnTo>
                    <a:pt x="1508125" y="804228"/>
                  </a:lnTo>
                  <a:lnTo>
                    <a:pt x="1507807" y="810261"/>
                  </a:lnTo>
                  <a:lnTo>
                    <a:pt x="1506852" y="815341"/>
                  </a:lnTo>
                  <a:lnTo>
                    <a:pt x="1444778" y="877888"/>
                  </a:lnTo>
                  <a:lnTo>
                    <a:pt x="1442550" y="864553"/>
                  </a:lnTo>
                  <a:lnTo>
                    <a:pt x="1439048" y="851218"/>
                  </a:lnTo>
                  <a:lnTo>
                    <a:pt x="1435228" y="836296"/>
                  </a:lnTo>
                  <a:lnTo>
                    <a:pt x="1430135" y="821691"/>
                  </a:lnTo>
                  <a:lnTo>
                    <a:pt x="1424087" y="806451"/>
                  </a:lnTo>
                  <a:lnTo>
                    <a:pt x="1416765" y="790576"/>
                  </a:lnTo>
                  <a:lnTo>
                    <a:pt x="1408807" y="774383"/>
                  </a:lnTo>
                  <a:lnTo>
                    <a:pt x="1399894" y="757873"/>
                  </a:lnTo>
                  <a:lnTo>
                    <a:pt x="1390026" y="741363"/>
                  </a:lnTo>
                  <a:lnTo>
                    <a:pt x="1378884" y="724536"/>
                  </a:lnTo>
                  <a:lnTo>
                    <a:pt x="1367106" y="707073"/>
                  </a:lnTo>
                  <a:lnTo>
                    <a:pt x="1353737" y="689928"/>
                  </a:lnTo>
                  <a:lnTo>
                    <a:pt x="1340048" y="672466"/>
                  </a:lnTo>
                  <a:lnTo>
                    <a:pt x="1325087" y="655003"/>
                  </a:lnTo>
                  <a:lnTo>
                    <a:pt x="1308852" y="637541"/>
                  </a:lnTo>
                  <a:lnTo>
                    <a:pt x="1291981" y="620396"/>
                  </a:lnTo>
                  <a:lnTo>
                    <a:pt x="1278611" y="607061"/>
                  </a:lnTo>
                  <a:lnTo>
                    <a:pt x="1264923" y="594361"/>
                  </a:lnTo>
                  <a:lnTo>
                    <a:pt x="1251235" y="582296"/>
                  </a:lnTo>
                  <a:lnTo>
                    <a:pt x="1238184" y="570866"/>
                  </a:lnTo>
                  <a:lnTo>
                    <a:pt x="1224814" y="560388"/>
                  </a:lnTo>
                  <a:lnTo>
                    <a:pt x="1212081" y="550228"/>
                  </a:lnTo>
                  <a:lnTo>
                    <a:pt x="1199348" y="541021"/>
                  </a:lnTo>
                  <a:lnTo>
                    <a:pt x="1187252" y="532448"/>
                  </a:lnTo>
                  <a:lnTo>
                    <a:pt x="1175155" y="524511"/>
                  </a:lnTo>
                  <a:lnTo>
                    <a:pt x="1163059" y="516573"/>
                  </a:lnTo>
                  <a:lnTo>
                    <a:pt x="1151917" y="509588"/>
                  </a:lnTo>
                  <a:lnTo>
                    <a:pt x="1140776" y="502921"/>
                  </a:lnTo>
                  <a:lnTo>
                    <a:pt x="1129953" y="496888"/>
                  </a:lnTo>
                  <a:lnTo>
                    <a:pt x="1119766" y="491808"/>
                  </a:lnTo>
                  <a:lnTo>
                    <a:pt x="1109580" y="486411"/>
                  </a:lnTo>
                  <a:lnTo>
                    <a:pt x="1100030" y="481966"/>
                  </a:lnTo>
                  <a:lnTo>
                    <a:pt x="1082522" y="474028"/>
                  </a:lnTo>
                  <a:lnTo>
                    <a:pt x="1066287" y="467678"/>
                  </a:lnTo>
                  <a:lnTo>
                    <a:pt x="1052599" y="462598"/>
                  </a:lnTo>
                  <a:lnTo>
                    <a:pt x="1040821" y="459106"/>
                  </a:lnTo>
                  <a:lnTo>
                    <a:pt x="1031590" y="456248"/>
                  </a:lnTo>
                  <a:lnTo>
                    <a:pt x="1024905" y="454343"/>
                  </a:lnTo>
                  <a:lnTo>
                    <a:pt x="1019175" y="453391"/>
                  </a:lnTo>
                  <a:lnTo>
                    <a:pt x="1084432" y="388938"/>
                  </a:lnTo>
                  <a:close/>
                  <a:moveTo>
                    <a:pt x="1213168" y="238125"/>
                  </a:moveTo>
                  <a:lnTo>
                    <a:pt x="1218883" y="238125"/>
                  </a:lnTo>
                  <a:lnTo>
                    <a:pt x="1226186" y="238759"/>
                  </a:lnTo>
                  <a:lnTo>
                    <a:pt x="1236028" y="239709"/>
                  </a:lnTo>
                  <a:lnTo>
                    <a:pt x="1248411" y="242245"/>
                  </a:lnTo>
                  <a:lnTo>
                    <a:pt x="1263016" y="245414"/>
                  </a:lnTo>
                  <a:lnTo>
                    <a:pt x="1270953" y="247315"/>
                  </a:lnTo>
                  <a:lnTo>
                    <a:pt x="1280161" y="249850"/>
                  </a:lnTo>
                  <a:lnTo>
                    <a:pt x="1289051" y="253020"/>
                  </a:lnTo>
                  <a:lnTo>
                    <a:pt x="1298893" y="256506"/>
                  </a:lnTo>
                  <a:lnTo>
                    <a:pt x="1309053" y="260625"/>
                  </a:lnTo>
                  <a:lnTo>
                    <a:pt x="1319848" y="264745"/>
                  </a:lnTo>
                  <a:lnTo>
                    <a:pt x="1330961" y="269816"/>
                  </a:lnTo>
                  <a:lnTo>
                    <a:pt x="1342391" y="275203"/>
                  </a:lnTo>
                  <a:lnTo>
                    <a:pt x="1354456" y="281541"/>
                  </a:lnTo>
                  <a:lnTo>
                    <a:pt x="1366838" y="288196"/>
                  </a:lnTo>
                  <a:lnTo>
                    <a:pt x="1379538" y="295802"/>
                  </a:lnTo>
                  <a:lnTo>
                    <a:pt x="1392873" y="303725"/>
                  </a:lnTo>
                  <a:lnTo>
                    <a:pt x="1405891" y="312598"/>
                  </a:lnTo>
                  <a:lnTo>
                    <a:pt x="1419861" y="322422"/>
                  </a:lnTo>
                  <a:lnTo>
                    <a:pt x="1433831" y="332880"/>
                  </a:lnTo>
                  <a:lnTo>
                    <a:pt x="1448436" y="344289"/>
                  </a:lnTo>
                  <a:lnTo>
                    <a:pt x="1463041" y="356332"/>
                  </a:lnTo>
                  <a:lnTo>
                    <a:pt x="1477963" y="369325"/>
                  </a:lnTo>
                  <a:lnTo>
                    <a:pt x="1492886" y="383269"/>
                  </a:lnTo>
                  <a:lnTo>
                    <a:pt x="1508126" y="398164"/>
                  </a:lnTo>
                  <a:lnTo>
                    <a:pt x="1523366" y="413692"/>
                  </a:lnTo>
                  <a:lnTo>
                    <a:pt x="1537653" y="428587"/>
                  </a:lnTo>
                  <a:lnTo>
                    <a:pt x="1550353" y="443481"/>
                  </a:lnTo>
                  <a:lnTo>
                    <a:pt x="1562418" y="458376"/>
                  </a:lnTo>
                  <a:lnTo>
                    <a:pt x="1573848" y="472637"/>
                  </a:lnTo>
                  <a:lnTo>
                    <a:pt x="1583691" y="486264"/>
                  </a:lnTo>
                  <a:lnTo>
                    <a:pt x="1593216" y="499891"/>
                  </a:lnTo>
                  <a:lnTo>
                    <a:pt x="1601471" y="512884"/>
                  </a:lnTo>
                  <a:lnTo>
                    <a:pt x="1609091" y="525878"/>
                  </a:lnTo>
                  <a:lnTo>
                    <a:pt x="1616076" y="538237"/>
                  </a:lnTo>
                  <a:lnTo>
                    <a:pt x="1622108" y="549963"/>
                  </a:lnTo>
                  <a:lnTo>
                    <a:pt x="1627823" y="561371"/>
                  </a:lnTo>
                  <a:lnTo>
                    <a:pt x="1632268" y="572780"/>
                  </a:lnTo>
                  <a:lnTo>
                    <a:pt x="1636713" y="583238"/>
                  </a:lnTo>
                  <a:lnTo>
                    <a:pt x="1640206" y="593379"/>
                  </a:lnTo>
                  <a:lnTo>
                    <a:pt x="1643699" y="603203"/>
                  </a:lnTo>
                  <a:lnTo>
                    <a:pt x="1646239" y="612077"/>
                  </a:lnTo>
                  <a:lnTo>
                    <a:pt x="1648143" y="620633"/>
                  </a:lnTo>
                  <a:lnTo>
                    <a:pt x="1650049" y="628873"/>
                  </a:lnTo>
                  <a:lnTo>
                    <a:pt x="1651636" y="636478"/>
                  </a:lnTo>
                  <a:lnTo>
                    <a:pt x="1652589" y="643767"/>
                  </a:lnTo>
                  <a:lnTo>
                    <a:pt x="1653541" y="650422"/>
                  </a:lnTo>
                  <a:lnTo>
                    <a:pt x="1654176" y="661514"/>
                  </a:lnTo>
                  <a:lnTo>
                    <a:pt x="1654176" y="670705"/>
                  </a:lnTo>
                  <a:lnTo>
                    <a:pt x="1653859" y="677043"/>
                  </a:lnTo>
                  <a:lnTo>
                    <a:pt x="1652906" y="682747"/>
                  </a:lnTo>
                  <a:lnTo>
                    <a:pt x="1588136" y="747713"/>
                  </a:lnTo>
                  <a:lnTo>
                    <a:pt x="1585596" y="733769"/>
                  </a:lnTo>
                  <a:lnTo>
                    <a:pt x="1582421" y="719508"/>
                  </a:lnTo>
                  <a:lnTo>
                    <a:pt x="1578293" y="704297"/>
                  </a:lnTo>
                  <a:lnTo>
                    <a:pt x="1572896" y="689085"/>
                  </a:lnTo>
                  <a:lnTo>
                    <a:pt x="1566546" y="672923"/>
                  </a:lnTo>
                  <a:lnTo>
                    <a:pt x="1559561" y="656761"/>
                  </a:lnTo>
                  <a:lnTo>
                    <a:pt x="1550671" y="639964"/>
                  </a:lnTo>
                  <a:lnTo>
                    <a:pt x="1541463" y="622534"/>
                  </a:lnTo>
                  <a:lnTo>
                    <a:pt x="1531303" y="605105"/>
                  </a:lnTo>
                  <a:lnTo>
                    <a:pt x="1519556" y="587358"/>
                  </a:lnTo>
                  <a:lnTo>
                    <a:pt x="1507173" y="569294"/>
                  </a:lnTo>
                  <a:lnTo>
                    <a:pt x="1493521" y="551230"/>
                  </a:lnTo>
                  <a:lnTo>
                    <a:pt x="1479233" y="533166"/>
                  </a:lnTo>
                  <a:lnTo>
                    <a:pt x="1463676" y="514786"/>
                  </a:lnTo>
                  <a:lnTo>
                    <a:pt x="1446848" y="497039"/>
                  </a:lnTo>
                  <a:lnTo>
                    <a:pt x="1429386" y="478975"/>
                  </a:lnTo>
                  <a:lnTo>
                    <a:pt x="1415098" y="465031"/>
                  </a:lnTo>
                  <a:lnTo>
                    <a:pt x="1400811" y="451721"/>
                  </a:lnTo>
                  <a:lnTo>
                    <a:pt x="1386841" y="439362"/>
                  </a:lnTo>
                  <a:lnTo>
                    <a:pt x="1372871" y="427636"/>
                  </a:lnTo>
                  <a:lnTo>
                    <a:pt x="1359536" y="416544"/>
                  </a:lnTo>
                  <a:lnTo>
                    <a:pt x="1345883" y="406086"/>
                  </a:lnTo>
                  <a:lnTo>
                    <a:pt x="1332548" y="396262"/>
                  </a:lnTo>
                  <a:lnTo>
                    <a:pt x="1319848" y="387389"/>
                  </a:lnTo>
                  <a:lnTo>
                    <a:pt x="1307148" y="378832"/>
                  </a:lnTo>
                  <a:lnTo>
                    <a:pt x="1295083" y="370909"/>
                  </a:lnTo>
                  <a:lnTo>
                    <a:pt x="1283018" y="363620"/>
                  </a:lnTo>
                  <a:lnTo>
                    <a:pt x="1271271" y="356648"/>
                  </a:lnTo>
                  <a:lnTo>
                    <a:pt x="1260158" y="350627"/>
                  </a:lnTo>
                  <a:lnTo>
                    <a:pt x="1249681" y="344606"/>
                  </a:lnTo>
                  <a:lnTo>
                    <a:pt x="1239203" y="339219"/>
                  </a:lnTo>
                  <a:lnTo>
                    <a:pt x="1229361" y="334782"/>
                  </a:lnTo>
                  <a:lnTo>
                    <a:pt x="1210628" y="326542"/>
                  </a:lnTo>
                  <a:lnTo>
                    <a:pt x="1193801" y="319887"/>
                  </a:lnTo>
                  <a:lnTo>
                    <a:pt x="1179513" y="314500"/>
                  </a:lnTo>
                  <a:lnTo>
                    <a:pt x="1167766" y="310697"/>
                  </a:lnTo>
                  <a:lnTo>
                    <a:pt x="1157923" y="307845"/>
                  </a:lnTo>
                  <a:lnTo>
                    <a:pt x="1150621" y="306260"/>
                  </a:lnTo>
                  <a:lnTo>
                    <a:pt x="1144588" y="304992"/>
                  </a:lnTo>
                  <a:lnTo>
                    <a:pt x="1213168" y="238125"/>
                  </a:lnTo>
                  <a:close/>
                  <a:moveTo>
                    <a:pt x="1555569" y="0"/>
                  </a:moveTo>
                  <a:lnTo>
                    <a:pt x="1566687" y="0"/>
                  </a:lnTo>
                  <a:lnTo>
                    <a:pt x="1578441" y="0"/>
                  </a:lnTo>
                  <a:lnTo>
                    <a:pt x="1589876" y="1272"/>
                  </a:lnTo>
                  <a:lnTo>
                    <a:pt x="1601948" y="2862"/>
                  </a:lnTo>
                  <a:lnTo>
                    <a:pt x="1614337" y="5088"/>
                  </a:lnTo>
                  <a:lnTo>
                    <a:pt x="1627043" y="7950"/>
                  </a:lnTo>
                  <a:lnTo>
                    <a:pt x="1640385" y="11766"/>
                  </a:lnTo>
                  <a:lnTo>
                    <a:pt x="1653409" y="16218"/>
                  </a:lnTo>
                  <a:lnTo>
                    <a:pt x="1667386" y="21624"/>
                  </a:lnTo>
                  <a:lnTo>
                    <a:pt x="1681363" y="27984"/>
                  </a:lnTo>
                  <a:lnTo>
                    <a:pt x="1695976" y="35298"/>
                  </a:lnTo>
                  <a:lnTo>
                    <a:pt x="1710588" y="42930"/>
                  </a:lnTo>
                  <a:lnTo>
                    <a:pt x="1725836" y="52152"/>
                  </a:lnTo>
                  <a:lnTo>
                    <a:pt x="1741084" y="62010"/>
                  </a:lnTo>
                  <a:lnTo>
                    <a:pt x="1756649" y="72822"/>
                  </a:lnTo>
                  <a:lnTo>
                    <a:pt x="1772850" y="84588"/>
                  </a:lnTo>
                  <a:lnTo>
                    <a:pt x="1789051" y="97626"/>
                  </a:lnTo>
                  <a:lnTo>
                    <a:pt x="1804617" y="111300"/>
                  </a:lnTo>
                  <a:lnTo>
                    <a:pt x="1819547" y="124656"/>
                  </a:lnTo>
                  <a:lnTo>
                    <a:pt x="1832571" y="138330"/>
                  </a:lnTo>
                  <a:lnTo>
                    <a:pt x="1844642" y="151686"/>
                  </a:lnTo>
                  <a:lnTo>
                    <a:pt x="1856078" y="165042"/>
                  </a:lnTo>
                  <a:lnTo>
                    <a:pt x="1865608" y="178398"/>
                  </a:lnTo>
                  <a:lnTo>
                    <a:pt x="1874502" y="191755"/>
                  </a:lnTo>
                  <a:lnTo>
                    <a:pt x="1881809" y="204475"/>
                  </a:lnTo>
                  <a:lnTo>
                    <a:pt x="1888797" y="217831"/>
                  </a:lnTo>
                  <a:lnTo>
                    <a:pt x="1894197" y="230869"/>
                  </a:lnTo>
                  <a:lnTo>
                    <a:pt x="1898962" y="243907"/>
                  </a:lnTo>
                  <a:lnTo>
                    <a:pt x="1902457" y="256309"/>
                  </a:lnTo>
                  <a:lnTo>
                    <a:pt x="1905633" y="268711"/>
                  </a:lnTo>
                  <a:lnTo>
                    <a:pt x="1907857" y="281113"/>
                  </a:lnTo>
                  <a:lnTo>
                    <a:pt x="1908810" y="293197"/>
                  </a:lnTo>
                  <a:lnTo>
                    <a:pt x="1909763" y="305281"/>
                  </a:lnTo>
                  <a:lnTo>
                    <a:pt x="1909763" y="316729"/>
                  </a:lnTo>
                  <a:lnTo>
                    <a:pt x="1908492" y="328177"/>
                  </a:lnTo>
                  <a:lnTo>
                    <a:pt x="1907539" y="339307"/>
                  </a:lnTo>
                  <a:lnTo>
                    <a:pt x="1905316" y="350437"/>
                  </a:lnTo>
                  <a:lnTo>
                    <a:pt x="1902457" y="360931"/>
                  </a:lnTo>
                  <a:lnTo>
                    <a:pt x="1899598" y="371425"/>
                  </a:lnTo>
                  <a:lnTo>
                    <a:pt x="1895786" y="381601"/>
                  </a:lnTo>
                  <a:lnTo>
                    <a:pt x="1891656" y="391459"/>
                  </a:lnTo>
                  <a:lnTo>
                    <a:pt x="1887527" y="400681"/>
                  </a:lnTo>
                  <a:lnTo>
                    <a:pt x="1882762" y="409903"/>
                  </a:lnTo>
                  <a:lnTo>
                    <a:pt x="1877361" y="418490"/>
                  </a:lnTo>
                  <a:lnTo>
                    <a:pt x="1871643" y="426758"/>
                  </a:lnTo>
                  <a:lnTo>
                    <a:pt x="1865925" y="434708"/>
                  </a:lnTo>
                  <a:lnTo>
                    <a:pt x="1860208" y="442340"/>
                  </a:lnTo>
                  <a:lnTo>
                    <a:pt x="1854172" y="449336"/>
                  </a:lnTo>
                  <a:lnTo>
                    <a:pt x="1847501" y="456014"/>
                  </a:lnTo>
                  <a:lnTo>
                    <a:pt x="1841783" y="463328"/>
                  </a:lnTo>
                  <a:lnTo>
                    <a:pt x="1830983" y="476048"/>
                  </a:lnTo>
                  <a:lnTo>
                    <a:pt x="1801122" y="514208"/>
                  </a:lnTo>
                  <a:lnTo>
                    <a:pt x="1764909" y="560636"/>
                  </a:lnTo>
                  <a:lnTo>
                    <a:pt x="1730283" y="604838"/>
                  </a:lnTo>
                  <a:lnTo>
                    <a:pt x="1729648" y="593708"/>
                  </a:lnTo>
                  <a:lnTo>
                    <a:pt x="1728377" y="581306"/>
                  </a:lnTo>
                  <a:lnTo>
                    <a:pt x="1726471" y="567632"/>
                  </a:lnTo>
                  <a:lnTo>
                    <a:pt x="1723930" y="553322"/>
                  </a:lnTo>
                  <a:lnTo>
                    <a:pt x="1720118" y="537740"/>
                  </a:lnTo>
                  <a:lnTo>
                    <a:pt x="1715353" y="521840"/>
                  </a:lnTo>
                  <a:lnTo>
                    <a:pt x="1712494" y="513254"/>
                  </a:lnTo>
                  <a:lnTo>
                    <a:pt x="1709318" y="504668"/>
                  </a:lnTo>
                  <a:lnTo>
                    <a:pt x="1705823" y="496082"/>
                  </a:lnTo>
                  <a:lnTo>
                    <a:pt x="1702011" y="487178"/>
                  </a:lnTo>
                  <a:lnTo>
                    <a:pt x="1697882" y="477638"/>
                  </a:lnTo>
                  <a:lnTo>
                    <a:pt x="1693117" y="468098"/>
                  </a:lnTo>
                  <a:lnTo>
                    <a:pt x="1688034" y="458876"/>
                  </a:lnTo>
                  <a:lnTo>
                    <a:pt x="1682952" y="449018"/>
                  </a:lnTo>
                  <a:lnTo>
                    <a:pt x="1677234" y="439160"/>
                  </a:lnTo>
                  <a:lnTo>
                    <a:pt x="1670881" y="428984"/>
                  </a:lnTo>
                  <a:lnTo>
                    <a:pt x="1664527" y="418808"/>
                  </a:lnTo>
                  <a:lnTo>
                    <a:pt x="1657221" y="408631"/>
                  </a:lnTo>
                  <a:lnTo>
                    <a:pt x="1649915" y="398137"/>
                  </a:lnTo>
                  <a:lnTo>
                    <a:pt x="1641973" y="387643"/>
                  </a:lnTo>
                  <a:lnTo>
                    <a:pt x="1633079" y="376831"/>
                  </a:lnTo>
                  <a:lnTo>
                    <a:pt x="1624184" y="365701"/>
                  </a:lnTo>
                  <a:lnTo>
                    <a:pt x="1614337" y="354889"/>
                  </a:lnTo>
                  <a:lnTo>
                    <a:pt x="1604489" y="343441"/>
                  </a:lnTo>
                  <a:lnTo>
                    <a:pt x="1593688" y="332311"/>
                  </a:lnTo>
                  <a:lnTo>
                    <a:pt x="1582570" y="320863"/>
                  </a:lnTo>
                  <a:lnTo>
                    <a:pt x="1571134" y="310051"/>
                  </a:lnTo>
                  <a:lnTo>
                    <a:pt x="1559381" y="299239"/>
                  </a:lnTo>
                  <a:lnTo>
                    <a:pt x="1548263" y="289381"/>
                  </a:lnTo>
                  <a:lnTo>
                    <a:pt x="1536827" y="279523"/>
                  </a:lnTo>
                  <a:lnTo>
                    <a:pt x="1525709" y="270619"/>
                  </a:lnTo>
                  <a:lnTo>
                    <a:pt x="1514590" y="262351"/>
                  </a:lnTo>
                  <a:lnTo>
                    <a:pt x="1503472" y="254083"/>
                  </a:lnTo>
                  <a:lnTo>
                    <a:pt x="1492672" y="246451"/>
                  </a:lnTo>
                  <a:lnTo>
                    <a:pt x="1481871" y="239137"/>
                  </a:lnTo>
                  <a:lnTo>
                    <a:pt x="1471388" y="232777"/>
                  </a:lnTo>
                  <a:lnTo>
                    <a:pt x="1460905" y="226417"/>
                  </a:lnTo>
                  <a:lnTo>
                    <a:pt x="1450740" y="220693"/>
                  </a:lnTo>
                  <a:lnTo>
                    <a:pt x="1440575" y="215287"/>
                  </a:lnTo>
                  <a:lnTo>
                    <a:pt x="1430410" y="210199"/>
                  </a:lnTo>
                  <a:lnTo>
                    <a:pt x="1420562" y="205747"/>
                  </a:lnTo>
                  <a:lnTo>
                    <a:pt x="1411350" y="201613"/>
                  </a:lnTo>
                  <a:lnTo>
                    <a:pt x="1401820" y="197479"/>
                  </a:lnTo>
                  <a:lnTo>
                    <a:pt x="1392925" y="193981"/>
                  </a:lnTo>
                  <a:lnTo>
                    <a:pt x="1375136" y="187620"/>
                  </a:lnTo>
                  <a:lnTo>
                    <a:pt x="1358300" y="182850"/>
                  </a:lnTo>
                  <a:lnTo>
                    <a:pt x="1342417" y="178716"/>
                  </a:lnTo>
                  <a:lnTo>
                    <a:pt x="1327805" y="175536"/>
                  </a:lnTo>
                  <a:lnTo>
                    <a:pt x="1314145" y="173310"/>
                  </a:lnTo>
                  <a:lnTo>
                    <a:pt x="1301756" y="171720"/>
                  </a:lnTo>
                  <a:lnTo>
                    <a:pt x="1290638" y="171084"/>
                  </a:lnTo>
                  <a:lnTo>
                    <a:pt x="1330346" y="138966"/>
                  </a:lnTo>
                  <a:lnTo>
                    <a:pt x="1370689" y="105894"/>
                  </a:lnTo>
                  <a:lnTo>
                    <a:pt x="1405950" y="76638"/>
                  </a:lnTo>
                  <a:lnTo>
                    <a:pt x="1419609" y="64554"/>
                  </a:lnTo>
                  <a:lnTo>
                    <a:pt x="1429774" y="55650"/>
                  </a:lnTo>
                  <a:lnTo>
                    <a:pt x="1435810" y="49926"/>
                  </a:lnTo>
                  <a:lnTo>
                    <a:pt x="1442163" y="44520"/>
                  </a:lnTo>
                  <a:lnTo>
                    <a:pt x="1448834" y="39432"/>
                  </a:lnTo>
                  <a:lnTo>
                    <a:pt x="1455505" y="34026"/>
                  </a:lnTo>
                  <a:lnTo>
                    <a:pt x="1463129" y="29256"/>
                  </a:lnTo>
                  <a:lnTo>
                    <a:pt x="1470753" y="24486"/>
                  </a:lnTo>
                  <a:lnTo>
                    <a:pt x="1479012" y="20352"/>
                  </a:lnTo>
                  <a:lnTo>
                    <a:pt x="1487271" y="16218"/>
                  </a:lnTo>
                  <a:lnTo>
                    <a:pt x="1495848" y="13038"/>
                  </a:lnTo>
                  <a:lnTo>
                    <a:pt x="1505378" y="9540"/>
                  </a:lnTo>
                  <a:lnTo>
                    <a:pt x="1514590" y="6996"/>
                  </a:lnTo>
                  <a:lnTo>
                    <a:pt x="1524438" y="4770"/>
                  </a:lnTo>
                  <a:lnTo>
                    <a:pt x="1534285" y="2544"/>
                  </a:lnTo>
                  <a:lnTo>
                    <a:pt x="1544768" y="1272"/>
                  </a:lnTo>
                  <a:lnTo>
                    <a:pt x="15555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宋体"/>
              </a:endParaRPr>
            </a:p>
          </p:txBody>
        </p:sp>
      </p:grpSp>
      <p:sp>
        <p:nvSpPr>
          <p:cNvPr id="13" name="文本占位符 12"/>
          <p:cNvSpPr>
            <a:spLocks noGrp="1"/>
          </p:cNvSpPr>
          <p:nvPr>
            <p:ph type="body" sz="quarter" idx="13"/>
          </p:nvPr>
        </p:nvSpPr>
        <p:spPr>
          <a:xfrm>
            <a:off x="2031080" y="2141892"/>
            <a:ext cx="4930862" cy="2180987"/>
          </a:xfrm>
        </p:spPr>
        <p:txBody>
          <a:bodyPr>
            <a:noAutofit/>
          </a:bodyPr>
          <a:lstStyle>
            <a:lvl1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3524F11F-83A7-4308-9468-B812CD655F6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674361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358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048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13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08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2532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49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3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7188" indent="-357188">
              <a:buSzPct val="100000"/>
              <a:buFont typeface="Wingdings" panose="05000000000000000000" pitchFamily="2" charset="2"/>
              <a:buChar char="±"/>
              <a:defRPr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F22B1-49C1-4EB8-AE8A-9C4DBA90F91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901978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944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204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044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5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776" y="2718974"/>
            <a:ext cx="6996110" cy="957127"/>
          </a:xfrm>
        </p:spPr>
        <p:txBody>
          <a:bodyPr anchor="b"/>
          <a:lstStyle>
            <a:lvl1pPr>
              <a:defRPr sz="4000" b="0">
                <a:solidFill>
                  <a:schemeClr val="accent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5776" y="3868555"/>
            <a:ext cx="6996110" cy="61826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FA103-3496-4887-86BD-5355748FC13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112337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A088F-6965-438F-9BAE-C7537B7D4C6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71836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0E24E-260E-4E04-AB83-A8FC682D3D7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460003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FD9E7-496D-4E81-A0F3-98C04D1DF6F4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809477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0976F-18D2-4703-A6AE-0A712666BB5E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604619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B0E40-A71F-4B54-BDFA-B80B3D3E403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555299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A2E93-D24F-4C9B-9857-FD816AEA981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44961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wave">
          <a:fgClr>
            <a:srgbClr val="F2F2F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A6A6A6"/>
                </a:solidFill>
                <a:latin typeface="Arial" charset="0"/>
              </a:defRPr>
            </a:lvl1pPr>
          </a:lstStyle>
          <a:p>
            <a:fld id="{3524F11F-83A7-4308-9468-B812CD655F65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784350"/>
            <a:ext cx="80581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606425" y="942975"/>
            <a:ext cx="808037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1" name="Forme lib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/>
            <a:gdLst>
              <a:gd name="T0" fmla="*/ 2147483646 w 5772"/>
              <a:gd name="T1" fmla="*/ 2147483646 h 656"/>
              <a:gd name="T2" fmla="*/ 2147483646 w 5772"/>
              <a:gd name="T3" fmla="*/ 0 h 656"/>
              <a:gd name="T4" fmla="*/ 2147483646 w 5772"/>
              <a:gd name="T5" fmla="*/ 2147483646 h 656"/>
              <a:gd name="T6" fmla="*/ 2147483646 w 5772"/>
              <a:gd name="T7" fmla="*/ 2147483646 h 656"/>
              <a:gd name="T8" fmla="*/ 2147483646 w 5772"/>
              <a:gd name="T9" fmla="*/ 2147483646 h 656"/>
              <a:gd name="T10" fmla="*/ 2147483646 w 5772"/>
              <a:gd name="T11" fmla="*/ 2147483646 h 656"/>
              <a:gd name="T12" fmla="*/ 2147483646 w 5772"/>
              <a:gd name="T13" fmla="*/ 2147483646 h 656"/>
              <a:gd name="T14" fmla="*/ 0 w 5772"/>
              <a:gd name="T15" fmla="*/ 2147483646 h 656"/>
              <a:gd name="T16" fmla="*/ 2147483646 w 5772"/>
              <a:gd name="T17" fmla="*/ 2147483646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BF7825">
                  <a:alpha val="45000"/>
                </a:srgbClr>
              </a:gs>
              <a:gs pos="100000">
                <a:srgbClr val="FFC400">
                  <a:alpha val="54999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3" name="Forme lib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7BC29">
                  <a:shade val="50000"/>
                  <a:alpha val="30000"/>
                  <a:satMod val="130000"/>
                </a:srgbClr>
              </a:gs>
              <a:gs pos="80000">
                <a:srgbClr val="F3A447">
                  <a:shade val="75000"/>
                  <a:alpha val="45000"/>
                  <a:satMod val="14000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zh-CN" kern="0" smtClean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035" name="Groupe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55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rgbClr val="E7BC29">
                      <a:shade val="75000"/>
                    </a:srgbClr>
                  </a:gs>
                  <a:gs pos="86000">
                    <a:sysClr val="windowText" lastClr="000000">
                      <a:alpha val="29000"/>
                    </a:sysClr>
                  </a:gs>
                  <a:gs pos="16000">
                    <a:srgbClr val="F3A447">
                      <a:shade val="75000"/>
                      <a:alpha val="56000"/>
                    </a:srgb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altLang="zh-CN" kern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  <p:sp>
          <p:nvSpPr>
            <p:cNvPr id="56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rgbClr val="D092A7"/>
                  </a:gs>
                  <a:gs pos="44000">
                    <a:srgbClr val="A5B592"/>
                  </a:gs>
                  <a:gs pos="33000">
                    <a:srgbClr val="F3A447">
                      <a:alpha val="56000"/>
                    </a:srgb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altLang="zh-CN" kern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ransition>
    <p:blinds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357188" indent="-357188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rgbClr val="6D514A"/>
        </a:buClr>
        <a:buSzPct val="90000"/>
        <a:buFont typeface="Wingdings" pitchFamily="2" charset="2"/>
        <a:buChar char="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Calibri" pitchFamily="34" charset="0"/>
        <a:buChar char=" "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3991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zhjyx.hfjy.net.cn/RESOURCE/CZ/CZWL/DGJC/DCXE/CXX/butu43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3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file:///G:\&#20843;&#19979;&#35838;&#20214;\&#31532;&#22235;&#31456;\4.2\&#30452;&#32447;&#30005;&#27969;&#30340;&#30913;&#21147;&#32447;&#20998;&#24067;.m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file:///G:\&#20843;&#19979;&#35838;&#20214;\&#31532;&#22235;&#31456;\4.2\&#36890;&#30005;&#34746;&#32447;&#31649;.as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1412776"/>
            <a:ext cx="9144000" cy="1296541"/>
          </a:xfrm>
        </p:spPr>
        <p:txBody>
          <a:bodyPr>
            <a:normAutofit/>
          </a:bodyPr>
          <a:lstStyle/>
          <a:p>
            <a:r>
              <a:rPr lang="zh-CN" altLang="en-US" sz="60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60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60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节 </a:t>
            </a:r>
            <a:r>
              <a:rPr lang="zh-CN" altLang="en-US" sz="6000" b="1" dirty="0" smtClean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电 </a:t>
            </a:r>
            <a:r>
              <a:rPr lang="zh-CN" altLang="en-US" sz="6000" b="1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rPr>
              <a:t>生 磁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5445224"/>
            <a:ext cx="9144000" cy="470257"/>
          </a:xfrm>
          <a:prstGeom prst="rect">
            <a:avLst/>
          </a:prstGeom>
          <a:solidFill>
            <a:srgbClr val="FFD966">
              <a:alpha val="60000"/>
            </a:srgbClr>
          </a:solidFill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557338"/>
            <a:ext cx="518477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43910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</a:rPr>
              <a:t>例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</a:rPr>
              <a:t>： 如图所示，标出电源的正负极。</a:t>
            </a:r>
          </a:p>
        </p:txBody>
      </p:sp>
      <p:pic>
        <p:nvPicPr>
          <p:cNvPr id="16387" name="Picture 3" descr="四、电流的磁场  电磁铁图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33375"/>
            <a:ext cx="233362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4463" y="379413"/>
            <a:ext cx="882015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例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：如图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所示，当电键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闭合后，小磁针的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zh-CN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极按箭头方向转动到与螺线管轴线方向一致时静止不动，试判断电源的正、负极。</a:t>
            </a:r>
          </a:p>
          <a:p>
            <a:pPr eaLnBrk="0" hangingPunct="0"/>
            <a:endParaRPr lang="zh-CN" altLang="en-US" sz="3200" b="1">
              <a:latin typeface="Times New Roman" pitchFamily="18" charset="0"/>
            </a:endParaRPr>
          </a:p>
        </p:txBody>
      </p:sp>
      <p:pic>
        <p:nvPicPr>
          <p:cNvPr id="17411" name="Picture 3" descr="http:/zhjyx.hfjy.net.cn/RESOURCE/CZ/CZWL/DGJC/DCXE/CXX/butu43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4872037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268413"/>
            <a:ext cx="2646363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WordArt 3"/>
          <p:cNvSpPr>
            <a:spLocks noChangeArrowheads="1" noChangeShapeType="1"/>
          </p:cNvSpPr>
          <p:nvPr/>
        </p:nvSpPr>
        <p:spPr bwMode="auto">
          <a:xfrm>
            <a:off x="250825" y="668338"/>
            <a:ext cx="1081088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宋体"/>
                <a:ea typeface="宋体"/>
              </a:rPr>
              <a:t>探究三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619250" y="620713"/>
            <a:ext cx="5184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ea typeface="楷体_GB2312" pitchFamily="1" charset="-122"/>
              </a:rPr>
              <a:t>通电直导线周围磁场方向如何？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2519363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4" name="Text Box 18"/>
          <p:cNvSpPr txBox="1">
            <a:spLocks noGrp="1" noRot="1" noChangeArrowheads="1"/>
          </p:cNvSpPr>
          <p:nvPr>
            <p:ph type="title"/>
          </p:nvPr>
        </p:nvSpPr>
        <p:spPr>
          <a:xfrm>
            <a:off x="179388" y="908050"/>
            <a:ext cx="8388350" cy="1216025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zh-CN" alt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zh-CN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zh-CN" altLang="en-US" sz="3200" b="1">
                <a:solidFill>
                  <a:schemeClr val="tx1"/>
                </a:solidFill>
              </a:rPr>
              <a:t>根据通电导线的电流方向，标出小磁针</a:t>
            </a:r>
            <a:r>
              <a:rPr lang="en-US" altLang="zh-CN" sz="3200" b="1">
                <a:solidFill>
                  <a:schemeClr val="tx1"/>
                </a:solidFill>
              </a:rPr>
              <a:t>N</a:t>
            </a:r>
            <a:r>
              <a:rPr lang="zh-CN" altLang="en-US" sz="3200" b="1">
                <a:solidFill>
                  <a:schemeClr val="tx1"/>
                </a:solidFill>
              </a:rPr>
              <a:t>、</a:t>
            </a:r>
            <a:r>
              <a:rPr lang="en-US" altLang="zh-CN" sz="3200" b="1">
                <a:solidFill>
                  <a:schemeClr val="tx1"/>
                </a:solidFill>
              </a:rPr>
              <a:t>S</a:t>
            </a:r>
            <a:r>
              <a:rPr lang="zh-CN" altLang="en-US" sz="3200" b="1">
                <a:solidFill>
                  <a:schemeClr val="tx1"/>
                </a:solidFill>
              </a:rPr>
              <a:t>极</a:t>
            </a:r>
          </a:p>
        </p:txBody>
      </p:sp>
      <p:sp>
        <p:nvSpPr>
          <p:cNvPr id="19458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685800" y="2598738"/>
            <a:ext cx="3359150" cy="646112"/>
          </a:xfrm>
        </p:spPr>
        <p:txBody>
          <a:bodyPr/>
          <a:lstStyle/>
          <a:p>
            <a:r>
              <a:rPr lang="zh-CN" altLang="en-US" b="1"/>
              <a:t>如下图所示：</a:t>
            </a: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3276600" y="2514600"/>
            <a:ext cx="2057400" cy="2057400"/>
            <a:chOff x="0" y="0"/>
            <a:chExt cx="1296" cy="1296"/>
          </a:xfrm>
        </p:grpSpPr>
        <p:grpSp>
          <p:nvGrpSpPr>
            <p:cNvPr id="19460" name="Group 4"/>
            <p:cNvGrpSpPr>
              <a:grpSpLocks/>
            </p:cNvGrpSpPr>
            <p:nvPr/>
          </p:nvGrpSpPr>
          <p:grpSpPr bwMode="auto">
            <a:xfrm>
              <a:off x="0" y="0"/>
              <a:ext cx="1296" cy="1296"/>
              <a:chOff x="0" y="0"/>
              <a:chExt cx="1296" cy="1296"/>
            </a:xfrm>
          </p:grpSpPr>
          <p:sp>
            <p:nvSpPr>
              <p:cNvPr id="19461" name="Oval 5"/>
              <p:cNvSpPr>
                <a:spLocks noChangeArrowheads="1"/>
              </p:cNvSpPr>
              <p:nvPr/>
            </p:nvSpPr>
            <p:spPr bwMode="auto">
              <a:xfrm>
                <a:off x="48" y="0"/>
                <a:ext cx="1200" cy="12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62" name="Oval 6"/>
              <p:cNvSpPr>
                <a:spLocks noChangeArrowheads="1"/>
              </p:cNvSpPr>
              <p:nvPr/>
            </p:nvSpPr>
            <p:spPr bwMode="auto">
              <a:xfrm>
                <a:off x="528" y="576"/>
                <a:ext cx="144" cy="144"/>
              </a:xfrm>
              <a:prstGeom prst="ellips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9463" name="Text Box 7"/>
              <p:cNvSpPr txBox="1">
                <a:spLocks noChangeArrowheads="1"/>
              </p:cNvSpPr>
              <p:nvPr/>
            </p:nvSpPr>
            <p:spPr bwMode="auto">
              <a:xfrm>
                <a:off x="710" y="506"/>
                <a:ext cx="191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>
                    <a:solidFill>
                      <a:schemeClr val="tx2"/>
                    </a:solidFill>
                    <a:latin typeface="Times New Roman" pitchFamily="18" charset="0"/>
                  </a:rPr>
                  <a:t>I</a:t>
                </a:r>
              </a:p>
            </p:txBody>
          </p:sp>
          <p:grpSp>
            <p:nvGrpSpPr>
              <p:cNvPr id="19464" name="Group 8"/>
              <p:cNvGrpSpPr>
                <a:grpSpLocks/>
              </p:cNvGrpSpPr>
              <p:nvPr/>
            </p:nvGrpSpPr>
            <p:grpSpPr bwMode="auto">
              <a:xfrm>
                <a:off x="0" y="432"/>
                <a:ext cx="144" cy="576"/>
                <a:chOff x="0" y="0"/>
                <a:chExt cx="144" cy="576"/>
              </a:xfrm>
            </p:grpSpPr>
            <p:sp>
              <p:nvSpPr>
                <p:cNvPr id="19465" name="AutoShape 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4" cy="28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sq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466" name="Line 10"/>
                <p:cNvSpPr>
                  <a:spLocks noChangeShapeType="1"/>
                </p:cNvSpPr>
                <p:nvPr/>
              </p:nvSpPr>
              <p:spPr bwMode="auto">
                <a:xfrm>
                  <a:off x="0" y="288"/>
                  <a:ext cx="96" cy="288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46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96" y="288"/>
                  <a:ext cx="48" cy="288"/>
                </a:xfrm>
                <a:prstGeom prst="line">
                  <a:avLst/>
                </a:prstGeom>
                <a:noFill/>
                <a:ln w="12700" cap="sq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9468" name="Group 12"/>
              <p:cNvGrpSpPr>
                <a:grpSpLocks/>
              </p:cNvGrpSpPr>
              <p:nvPr/>
            </p:nvGrpSpPr>
            <p:grpSpPr bwMode="auto">
              <a:xfrm>
                <a:off x="1152" y="384"/>
                <a:ext cx="144" cy="576"/>
                <a:chOff x="0" y="0"/>
                <a:chExt cx="144" cy="576"/>
              </a:xfrm>
            </p:grpSpPr>
            <p:sp>
              <p:nvSpPr>
                <p:cNvPr id="19469" name="AutoShape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44" cy="28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sq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470" name="Line 14"/>
                <p:cNvSpPr>
                  <a:spLocks noChangeShapeType="1"/>
                </p:cNvSpPr>
                <p:nvPr/>
              </p:nvSpPr>
              <p:spPr bwMode="auto">
                <a:xfrm>
                  <a:off x="0" y="288"/>
                  <a:ext cx="96" cy="288"/>
                </a:xfrm>
                <a:prstGeom prst="line">
                  <a:avLst/>
                </a:prstGeom>
                <a:noFill/>
                <a:ln w="12700" cap="sq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9471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96" y="288"/>
                  <a:ext cx="48" cy="288"/>
                </a:xfrm>
                <a:prstGeom prst="line">
                  <a:avLst/>
                </a:prstGeom>
                <a:noFill/>
                <a:ln w="12700" cap="sq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 flipH="1">
              <a:off x="528" y="624"/>
              <a:ext cx="96" cy="4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>
              <a:off x="576" y="576"/>
              <a:ext cx="48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2987675" y="3068638"/>
            <a:ext cx="43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N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5292725" y="3644900"/>
            <a:ext cx="43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utoUpdateAnimBg="0"/>
      <p:bldP spid="19475" grpId="0" autoUpdateAnimBg="0"/>
      <p:bldP spid="1947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9388" y="908720"/>
            <a:ext cx="524247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Times New Roman" pitchFamily="18" charset="0"/>
              </a:rPr>
              <a:t>例</a:t>
            </a:r>
            <a:r>
              <a:rPr lang="en-US" altLang="zh-CN" sz="2800" b="1" dirty="0">
                <a:latin typeface="Times New Roman" pitchFamily="18" charset="0"/>
              </a:rPr>
              <a:t>3</a:t>
            </a:r>
            <a:r>
              <a:rPr lang="zh-CN" altLang="en-US" sz="2800" b="1" dirty="0">
                <a:latin typeface="Times New Roman" pitchFamily="18" charset="0"/>
              </a:rPr>
              <a:t>：要使图</a:t>
            </a:r>
            <a:r>
              <a:rPr lang="en-US" altLang="zh-CN" sz="2800" b="1" dirty="0">
                <a:latin typeface="Times New Roman" pitchFamily="18" charset="0"/>
              </a:rPr>
              <a:t>4</a:t>
            </a:r>
            <a:r>
              <a:rPr lang="zh-CN" altLang="en-US" sz="2800" b="1" dirty="0">
                <a:latin typeface="Times New Roman" pitchFamily="18" charset="0"/>
              </a:rPr>
              <a:t>中通电螺线管附近小磁针的指向如图中所示，试在图中画出通电螺线管的绕法。</a:t>
            </a:r>
          </a:p>
        </p:txBody>
      </p:sp>
      <p:pic>
        <p:nvPicPr>
          <p:cNvPr id="20483" name="Picture 3" descr="butu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76250"/>
            <a:ext cx="3240088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179388" y="2492375"/>
            <a:ext cx="8551862" cy="4159250"/>
            <a:chOff x="0" y="0"/>
            <a:chExt cx="5387" cy="2620"/>
          </a:xfrm>
        </p:grpSpPr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5387" cy="1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 b="1">
                  <a:latin typeface="Times New Roman" pitchFamily="18" charset="0"/>
                </a:rPr>
                <a:t>[</a:t>
              </a:r>
              <a:r>
                <a:rPr lang="zh-CN" altLang="en-US" sz="2400" b="1">
                  <a:latin typeface="Times New Roman" pitchFamily="18" charset="0"/>
                </a:rPr>
                <a:t>答</a:t>
              </a:r>
              <a:r>
                <a:rPr lang="en-US" altLang="zh-CN" sz="2400" b="1">
                  <a:latin typeface="Times New Roman" pitchFamily="18" charset="0"/>
                </a:rPr>
                <a:t>]</a:t>
              </a:r>
              <a:r>
                <a:rPr lang="zh-CN" altLang="en-US" sz="2400" b="1">
                  <a:latin typeface="Times New Roman" pitchFamily="18" charset="0"/>
                </a:rPr>
                <a:t>可分三步进行：</a:t>
              </a:r>
              <a:r>
                <a:rPr lang="en-US" altLang="zh-CN" sz="2400" b="1">
                  <a:latin typeface="Times New Roman" pitchFamily="18" charset="0"/>
                </a:rPr>
                <a:t>(1)</a:t>
              </a:r>
              <a:r>
                <a:rPr lang="zh-CN" altLang="en-US" sz="2400" b="1">
                  <a:latin typeface="Times New Roman" pitchFamily="18" charset="0"/>
                </a:rPr>
                <a:t>若使小磁针能静止在图示位置，由磁极间的相互作用规律可判定，绕成的通电螺线管的左端应为</a:t>
              </a:r>
              <a:r>
                <a:rPr lang="en-US" altLang="zh-CN" sz="2400" b="1">
                  <a:latin typeface="Times New Roman" pitchFamily="18" charset="0"/>
                </a:rPr>
                <a:t>N</a:t>
              </a:r>
              <a:r>
                <a:rPr lang="zh-CN" altLang="en-US" sz="2400" b="1">
                  <a:latin typeface="Times New Roman" pitchFamily="18" charset="0"/>
                </a:rPr>
                <a:t>极；</a:t>
              </a:r>
              <a:r>
                <a:rPr lang="en-US" altLang="zh-CN" sz="2400" b="1">
                  <a:latin typeface="Times New Roman" pitchFamily="18" charset="0"/>
                </a:rPr>
                <a:t>(2)</a:t>
              </a:r>
              <a:r>
                <a:rPr lang="zh-CN" altLang="en-US" sz="2400" b="1">
                  <a:latin typeface="Times New Roman" pitchFamily="18" charset="0"/>
                </a:rPr>
                <a:t>根据已确定的</a:t>
              </a:r>
              <a:r>
                <a:rPr lang="en-US" altLang="zh-CN" sz="2400" b="1">
                  <a:latin typeface="Times New Roman" pitchFamily="18" charset="0"/>
                </a:rPr>
                <a:t>N</a:t>
              </a:r>
              <a:r>
                <a:rPr lang="zh-CN" altLang="en-US" sz="2400" b="1">
                  <a:latin typeface="Times New Roman" pitchFamily="18" charset="0"/>
                </a:rPr>
                <a:t>极位置，用安培定则可判定螺线管中电流方向（从</a:t>
              </a:r>
              <a:r>
                <a:rPr lang="en-US" altLang="zh-CN" sz="2400" b="1">
                  <a:latin typeface="Times New Roman" pitchFamily="18" charset="0"/>
                </a:rPr>
                <a:t>N</a:t>
              </a:r>
              <a:r>
                <a:rPr lang="zh-CN" altLang="en-US" sz="2400" b="1">
                  <a:latin typeface="Times New Roman" pitchFamily="18" charset="0"/>
                </a:rPr>
                <a:t>端看去，电流的环绕方向是逆时针的）；</a:t>
              </a:r>
              <a:r>
                <a:rPr lang="en-US" altLang="zh-CN" sz="2400" b="1">
                  <a:latin typeface="Times New Roman" pitchFamily="18" charset="0"/>
                </a:rPr>
                <a:t>(3)</a:t>
              </a:r>
              <a:r>
                <a:rPr lang="zh-CN" altLang="en-US" sz="2400" b="1">
                  <a:latin typeface="Times New Roman" pitchFamily="18" charset="0"/>
                </a:rPr>
                <a:t>绕制可有两种方式，如图</a:t>
              </a:r>
              <a:r>
                <a:rPr lang="en-US" altLang="zh-CN" sz="2400" b="1">
                  <a:latin typeface="Times New Roman" pitchFamily="18" charset="0"/>
                </a:rPr>
                <a:t>5</a:t>
              </a:r>
              <a:r>
                <a:rPr lang="zh-CN" altLang="en-US" sz="2400" b="1">
                  <a:latin typeface="Times New Roman" pitchFamily="18" charset="0"/>
                </a:rPr>
                <a:t>中（甲）、（乙）二图所示。</a:t>
              </a:r>
            </a:p>
            <a:p>
              <a:endParaRPr lang="zh-CN" altLang="en-US" sz="2400" b="1">
                <a:latin typeface="Times New Roman" pitchFamily="18" charset="0"/>
              </a:endParaRPr>
            </a:p>
          </p:txBody>
        </p:sp>
        <p:pic>
          <p:nvPicPr>
            <p:cNvPr id="20486" name="Picture 6" descr="butu4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" y="1180"/>
              <a:ext cx="3085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WordArt 2"/>
          <p:cNvSpPr>
            <a:spLocks noChangeArrowheads="1" noChangeShapeType="1"/>
          </p:cNvSpPr>
          <p:nvPr/>
        </p:nvSpPr>
        <p:spPr bwMode="auto">
          <a:xfrm>
            <a:off x="1143000" y="762000"/>
            <a:ext cx="40386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370"/>
              </a:avLst>
            </a:prstTxWarp>
          </a:bodyPr>
          <a:lstStyle/>
          <a:p>
            <a:pPr algn="ctr"/>
            <a:r>
              <a:rPr lang="zh-CN" altLang="en-US" sz="3600" spc="720" dirty="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宋体"/>
                <a:ea typeface="宋体"/>
              </a:rPr>
              <a:t>实验：通电螺线管磁性强弱</a:t>
            </a:r>
          </a:p>
        </p:txBody>
      </p:sp>
      <p:sp>
        <p:nvSpPr>
          <p:cNvPr id="21507" name="WordArt 3"/>
          <p:cNvSpPr>
            <a:spLocks noChangeArrowheads="1" noChangeShapeType="1"/>
          </p:cNvSpPr>
          <p:nvPr/>
        </p:nvSpPr>
        <p:spPr bwMode="auto">
          <a:xfrm>
            <a:off x="1219200" y="1905000"/>
            <a:ext cx="685800" cy="6858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11111"/>
              </a:avLst>
            </a:prstTxWarp>
          </a:bodyPr>
          <a:lstStyle/>
          <a:p>
            <a:pPr algn="ctr"/>
            <a:r>
              <a:rPr lang="zh-CN" altLang="en-US" sz="36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结论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2286000" y="1981200"/>
            <a:ext cx="6400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Times New Roman" pitchFamily="18" charset="0"/>
              </a:rPr>
              <a:t>带铁芯的通电螺线管的磁性比不带铁芯的通电螺线管的磁性要强。</a:t>
            </a:r>
          </a:p>
        </p:txBody>
      </p:sp>
      <p:pic>
        <p:nvPicPr>
          <p:cNvPr id="21509" name="Picture 5" descr="铁钉吸引铁屑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124200"/>
            <a:ext cx="6934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/>
          </p:cNvSpPr>
          <p:nvPr/>
        </p:nvSpPr>
        <p:spPr bwMode="auto">
          <a:xfrm>
            <a:off x="685800" y="6858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i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宋体"/>
                <a:ea typeface="宋体"/>
              </a:rPr>
              <a:t>电磁铁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55650" y="1916113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latin typeface="Times New Roman" pitchFamily="18" charset="0"/>
              </a:rPr>
              <a:t>电磁铁磁性的有无可以用电流来控制</a:t>
            </a:r>
          </a:p>
        </p:txBody>
      </p:sp>
      <p:sp>
        <p:nvSpPr>
          <p:cNvPr id="22532" name="WordArt 4"/>
          <p:cNvSpPr>
            <a:spLocks noChangeArrowheads="1" noChangeShapeType="1"/>
          </p:cNvSpPr>
          <p:nvPr/>
        </p:nvSpPr>
        <p:spPr bwMode="auto">
          <a:xfrm>
            <a:off x="250825" y="2781300"/>
            <a:ext cx="1296988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思考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835150" y="2781300"/>
            <a:ext cx="7129463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itchFamily="18" charset="0"/>
              </a:rPr>
              <a:t>铁芯为什么是用铁制成的？而不用钢制成的？为什么插入铁芯后磁性大大加强？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85800" y="4508500"/>
            <a:ext cx="8458200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sz="3200" dirty="0">
                <a:latin typeface="华文细黑" pitchFamily="2" charset="-122"/>
                <a:ea typeface="华文细黑" pitchFamily="2" charset="-122"/>
              </a:rPr>
              <a:t>   铁芯插入通电螺线管，铁芯被磁化，也要产生磁场，于是通电螺线管的周围既有电流产生的磁场，又有磁铁产生的磁场，因而磁场大大增强了</a:t>
            </a:r>
            <a:r>
              <a:rPr lang="en-US" altLang="zh-CN" sz="3200" dirty="0">
                <a:latin typeface="华文细黑" pitchFamily="2" charset="-122"/>
                <a:ea typeface="华文细黑" pitchFamily="2" charset="-122"/>
              </a:rPr>
              <a:t>.</a:t>
            </a:r>
            <a:r>
              <a:rPr lang="en-US" altLang="zh-CN" sz="3200" dirty="0"/>
              <a:t>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484438" y="615950"/>
            <a:ext cx="62642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zh-CN" altLang="en-US" sz="3600" dirty="0">
                <a:latin typeface="Times New Roman" pitchFamily="18" charset="0"/>
              </a:rPr>
              <a:t>我们把插入铁芯的通电螺线管称为电磁铁 </a:t>
            </a:r>
            <a:r>
              <a:rPr lang="en-US" altLang="zh-CN" sz="3600" dirty="0" smtClean="0">
                <a:latin typeface="Times New Roman" pitchFamily="18" charset="0"/>
              </a:rPr>
              <a:t>.</a:t>
            </a:r>
            <a:endParaRPr lang="en-US" altLang="zh-CN" sz="3600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utoUpdateAnimBg="0"/>
      <p:bldP spid="22532" grpId="0" animBg="1"/>
      <p:bldP spid="22533" grpId="0" build="allAtOnce" autoUpdateAnimBg="0"/>
      <p:bldP spid="225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842486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</a:pPr>
            <a:r>
              <a:rPr lang="zh-CN" altLang="en-US" sz="3600" b="1">
                <a:latin typeface="Times New Roman" pitchFamily="18" charset="0"/>
              </a:rPr>
              <a:t>    通过实验，我们知道了电磁铁的一些特点，它的这些特点与永磁体相比，有哪些优点呢？</a:t>
            </a:r>
          </a:p>
          <a:p>
            <a:endParaRPr lang="zh-CN" altLang="en-US" sz="3600" b="1"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808038" y="3068638"/>
            <a:ext cx="7435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 b="1">
              <a:latin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33400" y="396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>
              <a:buFontTx/>
              <a:buNone/>
            </a:pPr>
            <a:r>
              <a:rPr lang="zh-CN" altLang="en-US" sz="4400" i="1">
                <a:ea typeface="华文新魏" pitchFamily="2" charset="-122"/>
              </a:rPr>
              <a:t>  电磁铁的优点</a:t>
            </a:r>
            <a:r>
              <a:rPr lang="en-US" altLang="zh-CN" sz="4400" i="1">
                <a:ea typeface="华文新魏" pitchFamily="2" charset="-122"/>
              </a:rPr>
              <a:t>:</a:t>
            </a:r>
            <a:r>
              <a:rPr lang="zh-CN" altLang="en-US" sz="3200" i="1">
                <a:ea typeface="华文新魏" pitchFamily="2" charset="-122"/>
              </a:rPr>
              <a:t>磁性的有无可以通过电流的有无来控制。</a:t>
            </a:r>
            <a:endParaRPr lang="zh-CN" altLang="en-US" sz="3200" b="1" i="1">
              <a:ea typeface="华文新魏" pitchFamily="2" charset="-122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685800" y="3714750"/>
            <a:ext cx="77724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v"/>
            </a:pPr>
            <a:endParaRPr lang="zh-CN" altLang="en-US" sz="3200"/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endParaRPr lang="zh-CN" altLang="en-US" sz="320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76375" y="2060575"/>
            <a:ext cx="619125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imes New Roman" pitchFamily="18" charset="0"/>
              </a:rPr>
              <a:t>探究：影响通电螺线管磁性强弱的因素</a:t>
            </a:r>
            <a:r>
              <a:rPr lang="zh-CN" altLang="en-US" sz="4000" b="1" dirty="0" smtClean="0">
                <a:latin typeface="Times New Roman" pitchFamily="18" charset="0"/>
              </a:rPr>
              <a:t>。 </a:t>
            </a:r>
            <a:endParaRPr lang="zh-CN" altLang="en-US" sz="40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476375" y="1773238"/>
            <a:ext cx="7704138" cy="1079500"/>
          </a:xfrm>
        </p:spPr>
        <p:txBody>
          <a:bodyPr/>
          <a:lstStyle/>
          <a:p>
            <a:r>
              <a:rPr lang="zh-CN" altLang="en-US" b="1" dirty="0"/>
              <a:t>一、奥斯特实验</a:t>
            </a:r>
            <a:endParaRPr lang="zh-CN" altLang="en-US" dirty="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28650" y="2432422"/>
            <a:ext cx="8058150" cy="258075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zh-CN" altLang="en-US" b="1" dirty="0"/>
          </a:p>
          <a:p>
            <a:endParaRPr lang="zh-CN" altLang="en-US" b="1" dirty="0"/>
          </a:p>
          <a:p>
            <a:r>
              <a:rPr lang="en-US" altLang="zh-CN" b="1" dirty="0"/>
              <a:t>1820</a:t>
            </a:r>
            <a:r>
              <a:rPr lang="zh-CN" altLang="en-US" b="1" dirty="0">
                <a:latin typeface="宋体" pitchFamily="2" charset="-122"/>
              </a:rPr>
              <a:t>年丹麦物理学家</a:t>
            </a:r>
            <a:r>
              <a:rPr lang="zh-CN" altLang="en-US" b="1" dirty="0">
                <a:solidFill>
                  <a:srgbClr val="FF0000"/>
                </a:solidFill>
                <a:latin typeface="宋体" pitchFamily="2" charset="-122"/>
              </a:rPr>
              <a:t>奥斯特</a:t>
            </a:r>
            <a:r>
              <a:rPr lang="zh-CN" altLang="en-US" b="1" dirty="0">
                <a:latin typeface="宋体" pitchFamily="2" charset="-122"/>
              </a:rPr>
              <a:t>终于用实验证实</a:t>
            </a: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</a:rPr>
              <a:t>通电导体</a:t>
            </a:r>
            <a:r>
              <a:rPr lang="zh-CN" altLang="en-US" b="1" dirty="0">
                <a:latin typeface="宋体" pitchFamily="2" charset="-122"/>
              </a:rPr>
              <a:t>的周围存在着</a:t>
            </a:r>
            <a:r>
              <a:rPr lang="zh-CN" altLang="en-US" b="1" dirty="0">
                <a:solidFill>
                  <a:schemeClr val="tx2"/>
                </a:solidFill>
                <a:latin typeface="宋体" pitchFamily="2" charset="-122"/>
              </a:rPr>
              <a:t>磁场</a:t>
            </a:r>
            <a:r>
              <a:rPr lang="en-US" altLang="zh-CN" b="1" dirty="0"/>
              <a:t>.</a:t>
            </a:r>
            <a:r>
              <a:rPr lang="zh-CN" altLang="en-US" b="1" dirty="0">
                <a:latin typeface="宋体" pitchFamily="2" charset="-122"/>
              </a:rPr>
              <a:t>这一重大发现轰动了科学界，使</a:t>
            </a:r>
            <a:r>
              <a:rPr lang="zh-CN" altLang="en-US" b="1" dirty="0" smtClean="0">
                <a:latin typeface="宋体" pitchFamily="2" charset="-122"/>
              </a:rPr>
              <a:t>电磁学</a:t>
            </a:r>
            <a:r>
              <a:rPr lang="zh-CN" altLang="en-US" b="1" dirty="0">
                <a:latin typeface="宋体" pitchFamily="2" charset="-122"/>
              </a:rPr>
              <a:t>进入一个新的发展时期</a:t>
            </a:r>
            <a:r>
              <a:rPr lang="zh-CN" altLang="en-US" b="1" dirty="0" smtClean="0">
                <a:latin typeface="宋体" pitchFamily="2" charset="-122"/>
              </a:rPr>
              <a:t>．</a:t>
            </a:r>
            <a:endParaRPr lang="zh-CN" altLang="en-US" b="1" dirty="0"/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468139" y="486345"/>
            <a:ext cx="2879725" cy="3014663"/>
            <a:chOff x="0" y="0"/>
            <a:chExt cx="1179" cy="1701"/>
          </a:xfrm>
        </p:grpSpPr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27"/>
              <a:ext cx="1179" cy="14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362" y="285"/>
              <a:ext cx="5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5" name="Text Box 7"/>
            <p:cNvSpPr txBox="1">
              <a:spLocks noChangeArrowheads="1"/>
            </p:cNvSpPr>
            <p:nvPr/>
          </p:nvSpPr>
          <p:spPr bwMode="auto">
            <a:xfrm>
              <a:off x="544" y="0"/>
              <a:ext cx="205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latin typeface="楷体_GB2312" pitchFamily="1" charset="-122"/>
                  <a:ea typeface="楷体_GB2312" pitchFamily="1" charset="-122"/>
                </a:rPr>
                <a:t>I</a:t>
              </a:r>
            </a:p>
          </p:txBody>
        </p:sp>
      </p:grp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260475" y="5373688"/>
            <a:ext cx="6623050" cy="1066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80808"/>
                </a:solidFill>
                <a:latin typeface="Times New Roman" pitchFamily="18" charset="0"/>
              </a:rPr>
              <a:t>电流的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</a:rPr>
              <a:t>磁场</a:t>
            </a:r>
            <a:r>
              <a:rPr lang="zh-CN" altLang="en-US" sz="3200" b="1" dirty="0">
                <a:solidFill>
                  <a:srgbClr val="080808"/>
                </a:solidFill>
                <a:latin typeface="Times New Roman" pitchFamily="18" charset="0"/>
              </a:rPr>
              <a:t>与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电流方向</a:t>
            </a:r>
            <a:r>
              <a:rPr lang="zh-CN" altLang="en-US" sz="3200" b="1" dirty="0">
                <a:solidFill>
                  <a:srgbClr val="080808"/>
                </a:solidFill>
                <a:ea typeface="楷体_GB2312" pitchFamily="1" charset="-122"/>
              </a:rPr>
              <a:t>有关，改变电流方向，磁场方向也随之改变</a:t>
            </a:r>
            <a:endParaRPr lang="zh-CN" altLang="en-US" sz="3200" b="1" dirty="0">
              <a:ea typeface="楷体_GB2312" pitchFamily="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68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>
            <a:hlinkClick r:id="rId2" action="ppaction://hlinkfile"/>
          </p:cNvPr>
          <p:cNvSpPr>
            <a:spLocks noChangeArrowheads="1" noChangeShapeType="1"/>
          </p:cNvSpPr>
          <p:nvPr/>
        </p:nvSpPr>
        <p:spPr bwMode="auto">
          <a:xfrm>
            <a:off x="322263" y="668338"/>
            <a:ext cx="1081087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dirty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宋体"/>
                <a:ea typeface="宋体"/>
              </a:rPr>
              <a:t>探究二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476375" y="620713"/>
            <a:ext cx="6229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ea typeface="楷体_GB2312" pitchFamily="1" charset="-122"/>
              </a:rPr>
              <a:t>通电直导线周围的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1" charset="-122"/>
              </a:rPr>
              <a:t>磁场</a:t>
            </a:r>
            <a:r>
              <a:rPr lang="zh-CN" altLang="en-US" sz="2800" b="1" dirty="0">
                <a:ea typeface="楷体_GB2312" pitchFamily="1" charset="-122"/>
              </a:rPr>
              <a:t>是如何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1" charset="-122"/>
              </a:rPr>
              <a:t>分布</a:t>
            </a:r>
            <a:r>
              <a:rPr lang="zh-CN" altLang="en-US" sz="2800" b="1" dirty="0">
                <a:ea typeface="楷体_GB2312" pitchFamily="1" charset="-122"/>
              </a:rPr>
              <a:t>的？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4925" y="1341438"/>
            <a:ext cx="480695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在有机玻璃板上穿一个小孔，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一根直导线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1" charset="-122"/>
              </a:rPr>
              <a:t>垂直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穿过小孔，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在玻璃板上均匀地撒上一些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铁屑，给</a:t>
            </a:r>
            <a:r>
              <a:rPr lang="zh-CN" altLang="en-US" sz="2800" b="1" dirty="0">
                <a:solidFill>
                  <a:srgbClr val="FF0000"/>
                </a:solidFill>
                <a:ea typeface="楷体_GB2312" pitchFamily="1" charset="-122"/>
              </a:rPr>
              <a:t>直导线通电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后，轻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敲玻璃板，观察铁屑的分布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情况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875"/>
            <a:ext cx="4572000" cy="36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0" y="4005263"/>
            <a:ext cx="5873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ea typeface="楷体_GB2312" pitchFamily="1" charset="-122"/>
              </a:rPr>
              <a:t>以直导线上各点为圆心的同心圆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4652963"/>
            <a:ext cx="6280150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ea typeface="楷体_GB2312" pitchFamily="1" charset="-122"/>
              </a:rPr>
              <a:t>这些同心圆所在平面与直导线垂直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0" y="5300663"/>
            <a:ext cx="50609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ea typeface="楷体_GB2312" pitchFamily="1" charset="-122"/>
              </a:rPr>
              <a:t>离直导线越近，磁场越强；</a:t>
            </a:r>
          </a:p>
          <a:p>
            <a:r>
              <a:rPr lang="zh-CN" altLang="en-US" sz="3200" b="1" dirty="0">
                <a:ea typeface="楷体_GB2312" pitchFamily="1" charset="-122"/>
              </a:rPr>
              <a:t>离直导线越远，磁场越弱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199" grpId="0" animBg="1" autoUpdateAnimBg="0"/>
      <p:bldP spid="820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39775" y="4822092"/>
            <a:ext cx="795655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Times New Roman" pitchFamily="18" charset="0"/>
              </a:rPr>
              <a:t>结论：</a:t>
            </a:r>
            <a:r>
              <a:rPr lang="zh-CN" altLang="en-US" sz="2800" b="1" dirty="0">
                <a:solidFill>
                  <a:srgbClr val="080808"/>
                </a:solidFill>
                <a:latin typeface="Times New Roman" pitchFamily="18" charset="0"/>
              </a:rPr>
              <a:t>越</a:t>
            </a:r>
            <a:r>
              <a:rPr lang="zh-CN" altLang="en-US" sz="2800" b="1" dirty="0">
                <a:solidFill>
                  <a:schemeClr val="tx2"/>
                </a:solidFill>
                <a:latin typeface="Times New Roman" pitchFamily="18" charset="0"/>
              </a:rPr>
              <a:t>靠近</a:t>
            </a:r>
            <a:r>
              <a:rPr lang="zh-CN" altLang="en-US" sz="2800" b="1" dirty="0">
                <a:solidFill>
                  <a:srgbClr val="080808"/>
                </a:solidFill>
                <a:latin typeface="Times New Roman" pitchFamily="18" charset="0"/>
              </a:rPr>
              <a:t>直导线，磁性</a:t>
            </a:r>
            <a:r>
              <a:rPr lang="zh-CN" altLang="en-US" sz="2800" b="1" dirty="0">
                <a:solidFill>
                  <a:schemeClr val="tx2"/>
                </a:solidFill>
                <a:latin typeface="Times New Roman" pitchFamily="18" charset="0"/>
              </a:rPr>
              <a:t>越强</a:t>
            </a:r>
            <a:r>
              <a:rPr lang="zh-CN" altLang="en-US" sz="2800" b="1" dirty="0">
                <a:latin typeface="Times New Roman" pitchFamily="18" charset="0"/>
              </a:rPr>
              <a:t>。</a:t>
            </a:r>
            <a:r>
              <a:rPr lang="zh-CN" altLang="en-US" sz="2800" b="1" dirty="0">
                <a:solidFill>
                  <a:srgbClr val="080808"/>
                </a:solidFill>
                <a:latin typeface="Times New Roman" pitchFamily="18" charset="0"/>
              </a:rPr>
              <a:t>磁感线是以导线上各点为圆心的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</a:rPr>
              <a:t>同心圆</a:t>
            </a:r>
            <a:r>
              <a:rPr lang="zh-CN" altLang="en-US" sz="2800" b="1" dirty="0">
                <a:solidFill>
                  <a:srgbClr val="080808"/>
                </a:solidFill>
                <a:latin typeface="Times New Roman" pitchFamily="18" charset="0"/>
              </a:rPr>
              <a:t>，都在与导线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</a:rPr>
              <a:t>垂直</a:t>
            </a:r>
            <a:r>
              <a:rPr lang="zh-CN" altLang="en-US" sz="2800" b="1" dirty="0">
                <a:solidFill>
                  <a:srgbClr val="080808"/>
                </a:solidFill>
                <a:latin typeface="Times New Roman" pitchFamily="18" charset="0"/>
              </a:rPr>
              <a:t>的平面上。</a:t>
            </a:r>
          </a:p>
        </p:txBody>
      </p:sp>
      <p:pic>
        <p:nvPicPr>
          <p:cNvPr id="9219" name="Picture 3" descr="直线电流的磁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628775"/>
            <a:ext cx="3497262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26t04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40338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187450" y="908050"/>
            <a:ext cx="6985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80808"/>
                </a:solidFill>
                <a:latin typeface="Times New Roman" pitchFamily="18" charset="0"/>
              </a:rPr>
              <a:t>直导线周围的磁场有何特点？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IMG_02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981075"/>
            <a:ext cx="3995738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WordArt 3"/>
          <p:cNvSpPr>
            <a:spLocks noChangeArrowheads="1" noChangeShapeType="1"/>
          </p:cNvSpPr>
          <p:nvPr/>
        </p:nvSpPr>
        <p:spPr bwMode="auto">
          <a:xfrm>
            <a:off x="0" y="117475"/>
            <a:ext cx="914400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宋体"/>
                <a:ea typeface="宋体"/>
              </a:rPr>
              <a:t>实验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549275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a typeface="楷体_GB2312" pitchFamily="1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、用导线绕成螺线管后，吸引大头针或靠近小磁针，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观察现象。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1412875"/>
            <a:ext cx="5005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a typeface="楷体_GB2312" pitchFamily="1" charset="-122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给螺线管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通电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，吸引大头针或靠近小磁针，观察现象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-30163" y="3068638"/>
            <a:ext cx="6272213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ea typeface="楷体_GB2312" pitchFamily="1" charset="-122"/>
              </a:rPr>
              <a:t>结论；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通电螺线管</a:t>
            </a:r>
            <a:r>
              <a:rPr lang="zh-CN" altLang="en-US" sz="3200" b="1" dirty="0">
                <a:ea typeface="楷体_GB2312" pitchFamily="1" charset="-122"/>
              </a:rPr>
              <a:t>周围也存在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磁场</a:t>
            </a:r>
          </a:p>
        </p:txBody>
      </p:sp>
      <p:sp>
        <p:nvSpPr>
          <p:cNvPr id="10247" name="Rectangle 7"/>
          <p:cNvSpPr>
            <a:spLocks noRot="1" noChangeArrowheads="1"/>
          </p:cNvSpPr>
          <p:nvPr/>
        </p:nvSpPr>
        <p:spPr bwMode="auto">
          <a:xfrm>
            <a:off x="1116013" y="-303213"/>
            <a:ext cx="7127875" cy="113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buFontTx/>
              <a:buNone/>
            </a:pPr>
            <a:r>
              <a:rPr lang="zh-CN" altLang="en-US" sz="4400" b="1" dirty="0">
                <a:solidFill>
                  <a:schemeClr val="tx2"/>
                </a:solidFill>
              </a:rPr>
              <a:t>二、通电螺线管的磁场</a:t>
            </a:r>
            <a:endParaRPr lang="zh-CN" altLang="en-US" sz="4400" dirty="0">
              <a:solidFill>
                <a:schemeClr val="tx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4925" y="4005263"/>
            <a:ext cx="9144000" cy="5778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ea typeface="楷体_GB2312" pitchFamily="1" charset="-122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、在螺线管中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插入一枚铁钉</a:t>
            </a:r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再吸引大头针，观察现象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07950" y="4797425"/>
            <a:ext cx="8716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ea typeface="楷体_GB2312" pitchFamily="1" charset="-122"/>
              </a:rPr>
              <a:t>结论：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带铁芯</a:t>
            </a:r>
            <a:r>
              <a:rPr lang="zh-CN" altLang="en-US" sz="3200" b="1" dirty="0">
                <a:ea typeface="楷体_GB2312" pitchFamily="1" charset="-122"/>
              </a:rPr>
              <a:t>的通电螺线管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磁性</a:t>
            </a:r>
            <a:r>
              <a:rPr lang="zh-CN" altLang="en-US" sz="3200" b="1" dirty="0">
                <a:ea typeface="楷体_GB2312" pitchFamily="1" charset="-122"/>
              </a:rPr>
              <a:t>比不带铁芯的</a:t>
            </a:r>
            <a:r>
              <a:rPr lang="zh-CN" altLang="en-US" sz="3200" b="1" dirty="0">
                <a:solidFill>
                  <a:srgbClr val="FF0000"/>
                </a:solidFill>
                <a:ea typeface="楷体_GB2312" pitchFamily="1" charset="-122"/>
              </a:rPr>
              <a:t>强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1260475" y="5229225"/>
            <a:ext cx="5183188" cy="2060575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413000" y="5661025"/>
            <a:ext cx="4608513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ea typeface="楷体_GB2312" pitchFamily="1" charset="-122"/>
              </a:rPr>
              <a:t>铁芯在磁场中被磁化后相当于一根磁铁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utoUpdateAnimBg="0"/>
      <p:bldP spid="10245" grpId="0" autoUpdateAnimBg="0"/>
      <p:bldP spid="10246" grpId="0" bldLvl="0" animBg="1" autoUpdateAnimBg="0"/>
      <p:bldP spid="10248" grpId="0" bldLvl="0" animBg="1" autoUpdateAnimBg="0"/>
      <p:bldP spid="10249" grpId="0" autoUpdateAnimBg="0"/>
      <p:bldP spid="10250" grpId="0" animBg="1"/>
      <p:bldP spid="1025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>
            <a:hlinkClick r:id="rId2" action="ppaction://hlinkfile"/>
          </p:cNvPr>
          <p:cNvSpPr>
            <a:spLocks noChangeArrowheads="1" noChangeShapeType="1"/>
          </p:cNvSpPr>
          <p:nvPr/>
        </p:nvSpPr>
        <p:spPr bwMode="auto">
          <a:xfrm>
            <a:off x="252413" y="836613"/>
            <a:ext cx="1081087" cy="45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宋体"/>
                <a:ea typeface="宋体"/>
              </a:rPr>
              <a:t>探究一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476375" y="749300"/>
            <a:ext cx="5162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ea typeface="楷体_GB2312" pitchFamily="1" charset="-122"/>
              </a:rPr>
              <a:t>通电螺线管周围的磁场分布特点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lum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412875"/>
            <a:ext cx="374491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23850" y="1844675"/>
            <a:ext cx="48069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在穿过螺线管的有机玻璃板上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均匀地撒上铁屑，通电后轻敲</a:t>
            </a:r>
          </a:p>
          <a:p>
            <a:r>
              <a:rPr lang="zh-CN" altLang="en-US" sz="2800" b="1" dirty="0">
                <a:solidFill>
                  <a:srgbClr val="000000"/>
                </a:solidFill>
                <a:ea typeface="楷体_GB2312" pitchFamily="1" charset="-122"/>
              </a:rPr>
              <a:t>玻璃板，观察铁屑分布情况。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3850" y="3933825"/>
            <a:ext cx="1250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ea typeface="楷体_GB2312" pitchFamily="1" charset="-122"/>
              </a:rPr>
              <a:t>结论：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96875" y="4797425"/>
            <a:ext cx="4319588" cy="15541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a typeface="楷体_GB2312" pitchFamily="1" charset="-122"/>
              </a:rPr>
              <a:t>通电螺线管</a:t>
            </a:r>
            <a:r>
              <a:rPr lang="zh-CN" altLang="en-US" sz="3200" b="1">
                <a:ea typeface="楷体_GB2312" pitchFamily="1" charset="-122"/>
              </a:rPr>
              <a:t>周围的磁场与</a:t>
            </a:r>
            <a:r>
              <a:rPr lang="zh-CN" altLang="en-US" sz="3200" b="1">
                <a:solidFill>
                  <a:srgbClr val="FF0000"/>
                </a:solidFill>
                <a:ea typeface="楷体_GB2312" pitchFamily="1" charset="-122"/>
              </a:rPr>
              <a:t>条形磁铁</a:t>
            </a:r>
            <a:r>
              <a:rPr lang="zh-CN" altLang="en-US" sz="3200" b="1">
                <a:ea typeface="楷体_GB2312" pitchFamily="1" charset="-122"/>
              </a:rPr>
              <a:t>的磁场很相似。</a:t>
            </a:r>
          </a:p>
        </p:txBody>
      </p:sp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088" y="3789363"/>
            <a:ext cx="2879725" cy="279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utoUpdateAnimBg="0"/>
      <p:bldP spid="11271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2413" y="188913"/>
            <a:ext cx="8540750" cy="1143000"/>
          </a:xfrm>
        </p:spPr>
        <p:txBody>
          <a:bodyPr/>
          <a:lstStyle/>
          <a:p>
            <a:r>
              <a:rPr lang="zh-CN" altLang="en-US" b="1" dirty="0">
                <a:latin typeface="宋体" pitchFamily="2" charset="-122"/>
              </a:rPr>
              <a:t>三、安培定则．</a:t>
            </a:r>
            <a:r>
              <a:rPr lang="zh-CN" altLang="en-US" dirty="0"/>
              <a:t> 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6875" y="1268413"/>
            <a:ext cx="8540750" cy="41941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b="1" dirty="0">
                <a:solidFill>
                  <a:srgbClr val="000000"/>
                </a:solidFill>
              </a:rPr>
              <a:t>    通电螺线管相当于一个条形磁体，其</a:t>
            </a:r>
            <a:r>
              <a:rPr lang="zh-CN" altLang="en-US" b="1" dirty="0">
                <a:solidFill>
                  <a:srgbClr val="FF0000"/>
                </a:solidFill>
              </a:rPr>
              <a:t>极性</a:t>
            </a:r>
            <a:r>
              <a:rPr lang="zh-CN" altLang="en-US" b="1" dirty="0">
                <a:solidFill>
                  <a:srgbClr val="000000"/>
                </a:solidFill>
              </a:rPr>
              <a:t>和</a:t>
            </a:r>
            <a:r>
              <a:rPr lang="zh-CN" altLang="en-US" b="1" dirty="0">
                <a:solidFill>
                  <a:srgbClr val="FF0000"/>
                </a:solidFill>
              </a:rPr>
              <a:t>电流方向</a:t>
            </a:r>
            <a:r>
              <a:rPr lang="zh-CN" altLang="en-US" b="1" dirty="0">
                <a:solidFill>
                  <a:srgbClr val="000000"/>
                </a:solidFill>
              </a:rPr>
              <a:t>的关系符合：</a:t>
            </a:r>
          </a:p>
          <a:p>
            <a:pPr>
              <a:buFont typeface="Wingdings" pitchFamily="2" charset="2"/>
              <a:buNone/>
            </a:pPr>
            <a:r>
              <a:rPr lang="zh-CN" altLang="en-US" b="1" dirty="0"/>
              <a:t>   </a:t>
            </a:r>
          </a:p>
          <a:p>
            <a:pPr>
              <a:buFont typeface="Wingdings" pitchFamily="2" charset="2"/>
              <a:buNone/>
            </a:pPr>
            <a:r>
              <a:rPr lang="zh-CN" altLang="en-US" dirty="0"/>
              <a:t>   </a:t>
            </a:r>
            <a:r>
              <a:rPr lang="zh-CN" altLang="en-US" b="1" dirty="0">
                <a:solidFill>
                  <a:srgbClr val="000000"/>
                </a:solidFill>
              </a:rPr>
              <a:t>安培定则</a:t>
            </a:r>
            <a:r>
              <a:rPr lang="en-US" altLang="zh-CN" b="1" dirty="0">
                <a:solidFill>
                  <a:srgbClr val="000000"/>
                </a:solidFill>
              </a:rPr>
              <a:t>——</a:t>
            </a:r>
            <a:r>
              <a:rPr lang="zh-CN" altLang="en-US" b="1" dirty="0">
                <a:solidFill>
                  <a:srgbClr val="000000"/>
                </a:solidFill>
              </a:rPr>
              <a:t>右手螺旋定则．</a:t>
            </a:r>
          </a:p>
          <a:p>
            <a:pPr>
              <a:buFont typeface="Wingdings" pitchFamily="2" charset="2"/>
              <a:buNone/>
            </a:pPr>
            <a:endParaRPr lang="zh-CN" alt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860800"/>
            <a:ext cx="3384550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413000" y="5373688"/>
            <a:ext cx="333375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I</a:t>
            </a:r>
          </a:p>
        </p:txBody>
      </p:sp>
      <p:sp>
        <p:nvSpPr>
          <p:cNvPr id="12294" name="箭头 516"/>
          <p:cNvSpPr>
            <a:spLocks noChangeShapeType="1"/>
          </p:cNvSpPr>
          <p:nvPr/>
        </p:nvSpPr>
        <p:spPr bwMode="auto">
          <a:xfrm flipV="1">
            <a:off x="2987675" y="5300663"/>
            <a:ext cx="1588" cy="649287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2295" name="箭头 516"/>
          <p:cNvSpPr>
            <a:spLocks noChangeShapeType="1"/>
          </p:cNvSpPr>
          <p:nvPr/>
        </p:nvSpPr>
        <p:spPr bwMode="auto">
          <a:xfrm>
            <a:off x="4716463" y="5373688"/>
            <a:ext cx="0" cy="576262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ldLvl="0" animBg="1" autoUpdateAnimBg="0"/>
      <p:bldP spid="12294" grpId="0" animBg="1"/>
      <p:bldP spid="1229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0"/>
            <a:ext cx="5507037" cy="280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3" y="3213100"/>
            <a:ext cx="7840662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860925" y="188913"/>
            <a:ext cx="2016125" cy="172878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995738" y="3141663"/>
            <a:ext cx="4537075" cy="35274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0"/>
            <a:ext cx="360045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50825" y="1427163"/>
            <a:ext cx="8785225" cy="283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应用安培定则的方法和顺序：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：查清螺线管的绕线方向。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：标出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</a:rPr>
              <a:t>电流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在螺线管中的方向。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zh-CN" sz="3600" b="1" dirty="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：用安培定则确定螺线管的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</a:rPr>
              <a:t>磁极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方向。</a:t>
            </a:r>
          </a:p>
          <a:p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        （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</a:rPr>
              <a:t>大拇指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指向的为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</a:rPr>
              <a:t>磁极</a:t>
            </a:r>
            <a:r>
              <a:rPr lang="zh-CN" altLang="en-US" sz="3600" b="1" dirty="0">
                <a:solidFill>
                  <a:srgbClr val="000000"/>
                </a:solidFill>
                <a:latin typeface="Times New Roman" pitchFamily="18" charset="0"/>
              </a:rPr>
              <a:t>方向）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71550" y="5157788"/>
            <a:ext cx="7092950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通电螺线管的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磁极方向</a:t>
            </a:r>
            <a:r>
              <a:rPr lang="zh-CN" altLang="en-US" sz="3200" b="1">
                <a:solidFill>
                  <a:srgbClr val="080808"/>
                </a:solidFill>
                <a:latin typeface="Times New Roman" pitchFamily="18" charset="0"/>
              </a:rPr>
              <a:t>与</a:t>
            </a:r>
            <a:r>
              <a:rPr lang="zh-CN" altLang="en-US" sz="3200" b="1">
                <a:solidFill>
                  <a:srgbClr val="FF0000"/>
                </a:solidFill>
                <a:ea typeface="楷体_GB2312" pitchFamily="1" charset="-122"/>
              </a:rPr>
              <a:t>电流方向</a:t>
            </a:r>
            <a:r>
              <a:rPr lang="zh-CN" altLang="en-US" sz="3200" b="1">
                <a:solidFill>
                  <a:srgbClr val="080808"/>
                </a:solidFill>
                <a:ea typeface="楷体_GB2312" pitchFamily="1" charset="-122"/>
              </a:rPr>
              <a:t>有关</a:t>
            </a:r>
            <a:endParaRPr lang="zh-CN" altLang="en-US" sz="3200" b="1">
              <a:ea typeface="楷体_GB2312" pitchFamily="1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 animBg="1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">
      <a:dk1>
        <a:srgbClr val="292929"/>
      </a:dk1>
      <a:lt1>
        <a:sysClr val="window" lastClr="FFFFFF"/>
      </a:lt1>
      <a:dk2>
        <a:srgbClr val="292929"/>
      </a:dk2>
      <a:lt2>
        <a:srgbClr val="FFFFFF"/>
      </a:lt2>
      <a:accent1>
        <a:srgbClr val="926C62"/>
      </a:accent1>
      <a:accent2>
        <a:srgbClr val="9D8855"/>
      </a:accent2>
      <a:accent3>
        <a:srgbClr val="B07982"/>
      </a:accent3>
      <a:accent4>
        <a:srgbClr val="62A088"/>
      </a:accent4>
      <a:accent5>
        <a:srgbClr val="5F77AB"/>
      </a:accent5>
      <a:accent6>
        <a:srgbClr val="FFC000"/>
      </a:accent6>
      <a:hlink>
        <a:srgbClr val="2998E3"/>
      </a:hlink>
      <a:folHlink>
        <a:srgbClr val="A5A5A5"/>
      </a:folHlink>
    </a:clrScheme>
    <a:fontScheme name="自定义 6">
      <a:majorFont>
        <a:latin typeface="Baskerville Old Face"/>
        <a:ea typeface="华文中宋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主题34</Template>
  <TotalTime>9</TotalTime>
  <Pages>0</Pages>
  <Words>1578</Words>
  <Characters>0</Characters>
  <Application>Microsoft Office PowerPoint</Application>
  <DocSecurity>0</DocSecurity>
  <PresentationFormat>全屏显示(4:3)</PresentationFormat>
  <Lines>0</Lines>
  <Paragraphs>99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Times New Roman</vt:lpstr>
      <vt:lpstr>宋体</vt:lpstr>
      <vt:lpstr>Arial</vt:lpstr>
      <vt:lpstr>Wingdings</vt:lpstr>
      <vt:lpstr>楷体_GB2312</vt:lpstr>
      <vt:lpstr>MS PGothic</vt:lpstr>
      <vt:lpstr>华文细黑</vt:lpstr>
      <vt:lpstr>华文新魏</vt:lpstr>
      <vt:lpstr>方正姚体</vt:lpstr>
      <vt:lpstr>第一PPT模板网-WWW.1PPT.COM</vt:lpstr>
      <vt:lpstr>Office 主题</vt:lpstr>
      <vt:lpstr>PowerPoint 演示文稿</vt:lpstr>
      <vt:lpstr>一、奥斯特实验</vt:lpstr>
      <vt:lpstr>PowerPoint 演示文稿</vt:lpstr>
      <vt:lpstr>PowerPoint 演示文稿</vt:lpstr>
      <vt:lpstr>PowerPoint 演示文稿</vt:lpstr>
      <vt:lpstr>PowerPoint 演示文稿</vt:lpstr>
      <vt:lpstr>三、安培定则．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.根据通电导线的电流方向，标出小磁针N、S极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2013-05-01T14:08:08Z</dcterms:created>
  <dcterms:modified xsi:type="dcterms:W3CDTF">2018-11-09T06:45:26Z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2052-9.1.0.4429</vt:lpwstr>
  </property>
</Properties>
</file>