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061" r:id="rId1"/>
    <p:sldMasterId id="2147485669" r:id="rId2"/>
  </p:sldMasterIdLst>
  <p:notesMasterIdLst>
    <p:notesMasterId r:id="rId21"/>
  </p:notesMasterIdLst>
  <p:handoutMasterIdLst>
    <p:handoutMasterId r:id="rId22"/>
  </p:handoutMasterIdLst>
  <p:sldIdLst>
    <p:sldId id="577" r:id="rId3"/>
    <p:sldId id="271" r:id="rId4"/>
    <p:sldId id="559" r:id="rId5"/>
    <p:sldId id="529" r:id="rId6"/>
    <p:sldId id="310" r:id="rId7"/>
    <p:sldId id="314" r:id="rId8"/>
    <p:sldId id="353" r:id="rId9"/>
    <p:sldId id="528" r:id="rId10"/>
    <p:sldId id="391" r:id="rId11"/>
    <p:sldId id="573" r:id="rId12"/>
    <p:sldId id="561" r:id="rId13"/>
    <p:sldId id="530" r:id="rId14"/>
    <p:sldId id="510" r:id="rId15"/>
    <p:sldId id="509" r:id="rId16"/>
    <p:sldId id="574" r:id="rId17"/>
    <p:sldId id="575" r:id="rId18"/>
    <p:sldId id="348" r:id="rId19"/>
    <p:sldId id="578" r:id="rId2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  <a:srgbClr val="FF00FF"/>
    <a:srgbClr val="0099CC"/>
    <a:srgbClr val="00CCFF"/>
    <a:srgbClr val="FF66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 snapToGrid="0">
      <p:cViewPr>
        <p:scale>
          <a:sx n="100" d="100"/>
          <a:sy n="100" d="100"/>
        </p:scale>
        <p:origin x="-294" y="-264"/>
      </p:cViewPr>
      <p:guideLst>
        <p:guide orient="horz" pos="2160"/>
        <p:guide pos="28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F40E2-AE9F-4FF3-AA68-AC261CA6D6C4}" type="datetimeFigureOut">
              <a:rPr lang="zh-CN" altLang="en-US" smtClean="0"/>
              <a:t>2018/10/20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E8B69-02A5-424C-BF1B-9C80533556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254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页眉占位符 53249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1" name="日期占位符 5325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9028" name="幻灯片图像占位符 53251"/>
          <p:cNvSpPr>
            <a:spLocks noRot="1" noChangeArrowheads="1" noTextEdit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文本占位符 53252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53254" name="页脚占位符 5325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3255" name="灯片编号占位符 5325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D33AE1B-A6CC-4BE7-8B66-DF224830DA1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1957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1pPr>
    <a:lvl2pPr marL="457200" lvl="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2pPr>
    <a:lvl3pPr marL="914400" lvl="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3pPr>
    <a:lvl4pPr marL="1371600" lvl="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4pPr>
    <a:lvl5pPr marL="1828800" lvl="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18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/>
          <p:cNvSpPr/>
          <p:nvPr/>
        </p:nvSpPr>
        <p:spPr>
          <a:xfrm rot="20700000" flipH="1">
            <a:off x="6426200" y="636588"/>
            <a:ext cx="896938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/>
          <p:cNvGrpSpPr>
            <a:grpSpLocks/>
          </p:cNvGrpSpPr>
          <p:nvPr/>
        </p:nvGrpSpPr>
        <p:grpSpPr bwMode="auto"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/>
          <p:cNvGrpSpPr>
            <a:grpSpLocks/>
          </p:cNvGrpSpPr>
          <p:nvPr/>
        </p:nvGrpSpPr>
        <p:grpSpPr bwMode="auto"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7913"/>
            <a:ext cx="9144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21313"/>
            <a:ext cx="9144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2938"/>
            <a:ext cx="9144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35F611A-32D5-4CC6-BDC8-2CB6451DDFCA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023A8-0F2E-489F-8F77-558E940B9B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553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B8466942-3BEF-4AED-8F52-34015ABD88B1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D7DFF-0FA7-43E9-8D4C-B70F267C096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25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2452876"/>
      </p:ext>
    </p:extLst>
  </p:cSld>
  <p:clrMapOvr>
    <a:masterClrMapping/>
  </p:clrMapOvr>
  <p:transition>
    <p:random/>
  </p:transition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815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5639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52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549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9744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7047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147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03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2DC02-55F6-4534-8011-74FD705EE95B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7FECD-FF47-4FA1-AE1D-C4C977EBA5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5444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029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184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2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/>
          <p:cNvGrpSpPr>
            <a:grpSpLocks/>
          </p:cNvGrpSpPr>
          <p:nvPr/>
        </p:nvGrpSpPr>
        <p:grpSpPr bwMode="auto"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6" name="椭圆 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/>
          <p:cNvGrpSpPr>
            <a:grpSpLocks/>
          </p:cNvGrpSpPr>
          <p:nvPr/>
        </p:nvGrpSpPr>
        <p:grpSpPr bwMode="auto"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10" name="椭圆 9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8F6D621-CC79-4096-A201-91CCC7F2FB6C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720CA-15E7-4C16-BA19-E840140C0A4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666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F33F5-6C31-49BE-8591-265CE89C25DF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0FFD4-8C14-4407-B915-A2DB30A8120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716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711C5-7633-414F-89D8-CB02254B668C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50494-BE4D-4EFE-9B41-B5CA41DA562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8755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/>
          <p:cNvGrpSpPr>
            <a:grpSpLocks/>
          </p:cNvGrpSpPr>
          <p:nvPr/>
        </p:nvGrpSpPr>
        <p:grpSpPr bwMode="auto"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5" name="椭圆 4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/>
          <p:cNvGrpSpPr>
            <a:grpSpLocks/>
          </p:cNvGrpSpPr>
          <p:nvPr/>
        </p:nvGrpSpPr>
        <p:grpSpPr bwMode="auto"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9" name="椭圆 8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/>
          <p:cNvSpPr/>
          <p:nvPr/>
        </p:nvSpPr>
        <p:spPr>
          <a:xfrm>
            <a:off x="0" y="4887913"/>
            <a:ext cx="9144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/>
          <p:cNvSpPr/>
          <p:nvPr/>
        </p:nvSpPr>
        <p:spPr>
          <a:xfrm>
            <a:off x="0" y="5421313"/>
            <a:ext cx="9144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/>
          <p:cNvSpPr/>
          <p:nvPr/>
        </p:nvSpPr>
        <p:spPr>
          <a:xfrm>
            <a:off x="0" y="5722938"/>
            <a:ext cx="9144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14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9C9A08B4-CC05-4CC3-8F14-EFFCDFA5A8A6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031BF-562F-45BD-9A8F-84C1A56E06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68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258DF9-6AED-41D5-A1FF-88643CB11F03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A2CCD-2998-40BC-AD57-9BCD0B1B7D5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7931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CA7CEB54-527B-498B-BD9F-3EA846B42FC7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E61AC-4B56-47E9-AF68-A8774966D72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41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12B240F8-4956-4D83-A98F-021AAC0B2E45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65779-F7C5-4A27-AD28-C1C60A08DF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8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14"/>
          <p:cNvGrpSpPr>
            <a:grpSpLocks/>
          </p:cNvGrpSpPr>
          <p:nvPr/>
        </p:nvGrpSpPr>
        <p:grpSpPr bwMode="auto"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1" name="组合 15"/>
          <p:cNvGrpSpPr>
            <a:grpSpLocks/>
          </p:cNvGrpSpPr>
          <p:nvPr/>
        </p:nvGrpSpPr>
        <p:grpSpPr bwMode="auto"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2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1663700" y="365125"/>
            <a:ext cx="5816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3" name="文本占位符 2"/>
          <p:cNvSpPr>
            <a:spLocks noGrp="1" noChangeArrowheads="1"/>
          </p:cNvSpPr>
          <p:nvPr>
            <p:ph type="body" idx="4294967295"/>
            <p:custDataLst>
              <p:tags r:id="rId14"/>
            </p:custDataLst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1525807E-352D-49A5-A6EE-9442170CB394}" type="datetimeFigureOut">
              <a:rPr lang="zh-CN" altLang="en-US"/>
              <a:pPr>
                <a:defRPr/>
              </a:pPr>
              <a:t>2018/10/20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142FF2E9-A04E-4580-9B45-243589FBABA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20" name="KSO_TEMPLATE" hidden="1"/>
          <p:cNvSpPr/>
          <p:nvPr>
            <p:custDataLst>
              <p:tags r:id="rId1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662" r:id="rId1"/>
    <p:sldLayoutId id="2147485654" r:id="rId2"/>
    <p:sldLayoutId id="2147485663" r:id="rId3"/>
    <p:sldLayoutId id="2147485655" r:id="rId4"/>
    <p:sldLayoutId id="2147485656" r:id="rId5"/>
    <p:sldLayoutId id="2147485664" r:id="rId6"/>
    <p:sldLayoutId id="2147485657" r:id="rId7"/>
    <p:sldLayoutId id="2147485665" r:id="rId8"/>
    <p:sldLayoutId id="2147485666" r:id="rId9"/>
    <p:sldLayoutId id="2147485667" r:id="rId10"/>
    <p:sldLayoutId id="2147485668" r:id="rId11"/>
  </p:sldLayoutIdLst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2018/10/20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0966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70" r:id="rId1"/>
    <p:sldLayoutId id="2147485671" r:id="rId2"/>
    <p:sldLayoutId id="2147485672" r:id="rId3"/>
    <p:sldLayoutId id="2147485673" r:id="rId4"/>
    <p:sldLayoutId id="2147485674" r:id="rId5"/>
    <p:sldLayoutId id="2147485675" r:id="rId6"/>
    <p:sldLayoutId id="2147485676" r:id="rId7"/>
    <p:sldLayoutId id="2147485677" r:id="rId8"/>
    <p:sldLayoutId id="2147485678" r:id="rId9"/>
    <p:sldLayoutId id="2147485679" r:id="rId10"/>
    <p:sldLayoutId id="2147485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1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1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文本框 1"/>
          <p:cNvSpPr txBox="1">
            <a:spLocks noChangeArrowheads="1"/>
          </p:cNvSpPr>
          <p:nvPr/>
        </p:nvSpPr>
        <p:spPr bwMode="auto">
          <a:xfrm>
            <a:off x="11113" y="4138613"/>
            <a:ext cx="9132887" cy="1368425"/>
          </a:xfrm>
          <a:prstGeom prst="rect">
            <a:avLst/>
          </a:prstGeom>
          <a:solidFill>
            <a:srgbClr val="F2F2F2">
              <a:alpha val="47058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endParaRPr lang="zh-CN" altLang="en-US" sz="8000">
              <a:solidFill>
                <a:srgbClr val="000000"/>
              </a:solidFill>
            </a:endParaRPr>
          </a:p>
        </p:txBody>
      </p:sp>
      <p:sp>
        <p:nvSpPr>
          <p:cNvPr id="110595" name="标题 1"/>
          <p:cNvSpPr>
            <a:spLocks noGrp="1" noChangeArrowheads="1"/>
          </p:cNvSpPr>
          <p:nvPr>
            <p:ph type="ctrTitle" idx="4294967295"/>
          </p:nvPr>
        </p:nvSpPr>
        <p:spPr>
          <a:xfrm>
            <a:off x="2509837" y="4217988"/>
            <a:ext cx="4135438" cy="717550"/>
          </a:xfrm>
        </p:spPr>
        <p:txBody>
          <a:bodyPr/>
          <a:lstStyle/>
          <a:p>
            <a:pPr eaLnBrk="1" hangingPunct="1"/>
            <a:r>
              <a:rPr lang="zh-CN" altLang="en-US" sz="4800" b="1" dirty="0" smtClean="0">
                <a:solidFill>
                  <a:srgbClr val="002060"/>
                </a:solidFill>
                <a:latin typeface="楷体" pitchFamily="49" charset="-122"/>
                <a:ea typeface="楷体" pitchFamily="49" charset="-122"/>
              </a:rPr>
              <a:t>月夜忆舍弟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2968625" y="4940300"/>
            <a:ext cx="32067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984538" y="6106770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206484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文本框 1"/>
          <p:cNvSpPr txBox="1">
            <a:spLocks noChangeArrowheads="1"/>
          </p:cNvSpPr>
          <p:nvPr/>
        </p:nvSpPr>
        <p:spPr bwMode="auto">
          <a:xfrm>
            <a:off x="514350" y="1166813"/>
            <a:ext cx="8115300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沉重单调的更鼓和天边孤雁的叫声不仅没有带来一丝活气，反而使本来就荒凉不堪的边塞显得更加冷落沉寂。“断人行”点明社会环境，说明战事仍然频繁、激烈，道路为之阻隔。</a:t>
            </a:r>
            <a:r>
              <a:rPr lang="zh-CN" altLang="zh-CN" sz="3200" b="1" dirty="0">
                <a:solidFill>
                  <a:srgbClr val="0000FF"/>
                </a:solidFill>
                <a:latin typeface="宋体" pitchFamily="2" charset="-122"/>
                <a:sym typeface="宋体" pitchFamily="2" charset="-122"/>
              </a:rPr>
              <a:t>两句诗渲染了浓重悲凉的气氛，点明“月夜”的背景。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2027238" y="1466850"/>
            <a:ext cx="5087937" cy="5826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露从今夜白，月是故乡明。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603250" y="2390775"/>
            <a:ext cx="793750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颔联点题。“露从今夜白”，既写景，也点明时令。“月是故乡明”，也是写景，却不完全是客观实景，而是融入了自己的主观感情。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文本框 2"/>
          <p:cNvSpPr txBox="1">
            <a:spLocks noChangeArrowheads="1"/>
          </p:cNvSpPr>
          <p:nvPr/>
        </p:nvSpPr>
        <p:spPr bwMode="auto">
          <a:xfrm>
            <a:off x="423863" y="1166813"/>
            <a:ext cx="8169275" cy="452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明明是普天之下共一轮明月，本无差别，偏要说故乡的月亮最明；明明是作者自己的心理幻觉，偏要说得那么肯定，不容质疑。然而，这种以幻作真的手法却使人觉得合乎情理，这是因为它深刻地表现了作者微妙的心理，</a:t>
            </a:r>
            <a:r>
              <a:rPr lang="zh-CN" altLang="zh-CN" sz="3200" b="1" dirty="0">
                <a:solidFill>
                  <a:srgbClr val="0000FF"/>
                </a:solidFill>
                <a:latin typeface="宋体" pitchFamily="2" charset="-122"/>
              </a:rPr>
              <a:t>突出了对故乡的感怀</a:t>
            </a:r>
            <a:r>
              <a:rPr lang="zh-CN" altLang="zh-CN" sz="3200" b="1" dirty="0">
                <a:latin typeface="宋体" pitchFamily="2" charset="-122"/>
              </a:rPr>
              <a:t>。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文本框 2"/>
          <p:cNvSpPr txBox="1">
            <a:spLocks noChangeArrowheads="1"/>
          </p:cNvSpPr>
          <p:nvPr/>
        </p:nvSpPr>
        <p:spPr bwMode="auto">
          <a:xfrm>
            <a:off x="4318000" y="906463"/>
            <a:ext cx="4289425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4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000" b="1">
                <a:latin typeface="宋体" pitchFamily="2" charset="-122"/>
              </a:rPr>
              <a:t>上两联信手挥写，若不经意，看似与忆弟无关，其实不然。不仅望月怀乡写出“忆”，就是闻戍鼓，听雁声，见寒露，也无不使作者感物伤怀，引起思念之情。所以是字字忆弟，句句有情。</a:t>
            </a:r>
          </a:p>
        </p:txBody>
      </p:sp>
      <p:pic>
        <p:nvPicPr>
          <p:cNvPr id="122883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88" y="1635125"/>
            <a:ext cx="3811587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文本框 1"/>
          <p:cNvSpPr txBox="1"/>
          <p:nvPr/>
        </p:nvSpPr>
        <p:spPr>
          <a:xfrm>
            <a:off x="2049463" y="1431925"/>
            <a:ext cx="5043487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有弟皆分散，无家问死生。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0363" y="2408238"/>
            <a:ext cx="8294687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zh-CN" sz="3200" b="1">
                <a:latin typeface="宋体" pitchFamily="2" charset="-122"/>
              </a:rPr>
              <a:t>颈联由望月转入抒情，过渡十分自然。月光常会引人遐想，更容易勾起思乡之念。诗人今遭逢离乱，又在这清冷的月夜，更是别有一番滋味在心头。在他的绵绵愁思中夹杂着生离死别的焦虑不安，语气也分外沉痛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文本框 2"/>
          <p:cNvSpPr txBox="1">
            <a:spLocks noChangeArrowheads="1"/>
          </p:cNvSpPr>
          <p:nvPr/>
        </p:nvSpPr>
        <p:spPr bwMode="auto">
          <a:xfrm>
            <a:off x="560388" y="1727200"/>
            <a:ext cx="8021637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zh-CN" sz="3200" b="1">
                <a:latin typeface="宋体" pitchFamily="2" charset="-122"/>
              </a:rPr>
              <a:t>上句说弟兄离散，天各一方；下句说家已不存，生死难卜，写得伤心断肠，感人至深。这两句诗也概括了安史之乱中人民饱经忧患丧乱的普遍遭遇。</a:t>
            </a:r>
          </a:p>
        </p:txBody>
      </p:sp>
      <p:pic>
        <p:nvPicPr>
          <p:cNvPr id="124931" name="图片 1" descr="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6400" y="6172200"/>
            <a:ext cx="555625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文本框 1"/>
          <p:cNvSpPr txBox="1"/>
          <p:nvPr/>
        </p:nvSpPr>
        <p:spPr>
          <a:xfrm>
            <a:off x="2049463" y="1431925"/>
            <a:ext cx="5043487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寄书长不达，况乃未休兵。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60363" y="2363788"/>
            <a:ext cx="8294687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200" b="1">
                <a:latin typeface="宋体" pitchFamily="2" charset="-122"/>
              </a:rPr>
              <a:t>    </a:t>
            </a:r>
            <a:r>
              <a:rPr lang="zh-CN" altLang="zh-CN" sz="3200" b="1">
                <a:latin typeface="宋体" pitchFamily="2" charset="-122"/>
              </a:rPr>
              <a:t>尾联紧承颈联进一步抒发内心的忧虑之情。亲人们四处流散，平时寄书尚且常常不达，更何况战事频仍，生死茫茫当更难预料。含蓄蕴藉，一结无限深情。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文本框 1"/>
          <p:cNvSpPr txBox="1">
            <a:spLocks noChangeArrowheads="1"/>
          </p:cNvSpPr>
          <p:nvPr/>
        </p:nvSpPr>
        <p:spPr bwMode="auto">
          <a:xfrm>
            <a:off x="371475" y="1682750"/>
            <a:ext cx="8145463" cy="376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8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全诗层次井然，首尾照应，承转圆熟，结构严谨。“未休兵”则“断人行”，望月则“忆舍弟”，“无家”则“寄书不达”，人“分散”则“死生”不明，一句一转，一气呵成。怀乡思亲之情凄楚哀感，沉郁顿挫</a:t>
            </a:r>
            <a:r>
              <a:rPr lang="zh-CN" altLang="zh-CN" sz="3200" b="1" dirty="0" smtClean="0">
                <a:latin typeface="宋体" pitchFamily="2" charset="-122"/>
              </a:rPr>
              <a:t>。</a:t>
            </a:r>
            <a:r>
              <a:rPr lang="en-US" altLang="zh-CN" sz="3200" b="1" dirty="0" smtClean="0">
                <a:latin typeface="宋体" pitchFamily="2" charset="-122"/>
              </a:rPr>
              <a:t> </a:t>
            </a:r>
            <a:endParaRPr lang="zh-CN" altLang="zh-CN" sz="3200" b="1" dirty="0">
              <a:latin typeface="宋体" pitchFamily="2" charset="-122"/>
            </a:endParaRPr>
          </a:p>
        </p:txBody>
      </p:sp>
      <p:grpSp>
        <p:nvGrpSpPr>
          <p:cNvPr id="126979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26980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6981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课堂小结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00CCFF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0000FF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44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文本框 4"/>
          <p:cNvSpPr txBox="1">
            <a:spLocks noChangeArrowheads="1"/>
          </p:cNvSpPr>
          <p:nvPr/>
        </p:nvSpPr>
        <p:spPr bwMode="auto">
          <a:xfrm>
            <a:off x="1089025" y="2147888"/>
            <a:ext cx="6632575" cy="170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en-US" altLang="zh-CN" sz="3200" b="1" dirty="0">
                <a:latin typeface="宋体" pitchFamily="2" charset="-122"/>
              </a:rPr>
              <a:t>1.</a:t>
            </a:r>
            <a:r>
              <a:rPr lang="zh-CN" altLang="en-US" sz="3200" b="1" dirty="0">
                <a:latin typeface="宋体" pitchFamily="2" charset="-122"/>
              </a:rPr>
              <a:t>反复诵读，理解诗歌内容。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</a:pPr>
            <a:r>
              <a:rPr lang="en-US" altLang="zh-CN" sz="3200" b="1" dirty="0">
                <a:latin typeface="宋体" pitchFamily="2" charset="-122"/>
              </a:rPr>
              <a:t>2.</a:t>
            </a:r>
            <a:r>
              <a:rPr lang="zh-CN" altLang="en-US" sz="3200" b="1" dirty="0">
                <a:latin typeface="宋体" pitchFamily="2" charset="-122"/>
              </a:rPr>
              <a:t>品味诗歌语言，体会诗人情感。</a:t>
            </a:r>
          </a:p>
        </p:txBody>
      </p:sp>
      <p:grpSp>
        <p:nvGrpSpPr>
          <p:cNvPr id="111619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11622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623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学习目标</a:t>
              </a:r>
            </a:p>
          </p:txBody>
        </p:sp>
      </p:grpSp>
      <p:sp>
        <p:nvSpPr>
          <p:cNvPr id="111620" name="AutoShape 14" descr="u=659003504,3790867401&amp;fm=214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1621" name="AutoShape 16" descr="u=659003504,3790867401&amp;fm=214&amp;gp=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文本框 2"/>
          <p:cNvSpPr txBox="1">
            <a:spLocks noChangeArrowheads="1"/>
          </p:cNvSpPr>
          <p:nvPr/>
        </p:nvSpPr>
        <p:spPr bwMode="auto">
          <a:xfrm>
            <a:off x="666750" y="1400175"/>
            <a:ext cx="7810500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zh-CN" sz="3200" b="1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【杜甫】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字子美，自称少陵野老。唐代最伟大的现实主义诗人，宋以后被尊为</a:t>
            </a:r>
            <a:r>
              <a:rPr lang="zh-CN" altLang="zh-CN" sz="3200" b="1" dirty="0">
                <a:solidFill>
                  <a:srgbClr val="0000FF"/>
                </a:solidFill>
                <a:latin typeface="宋体" pitchFamily="2" charset="-122"/>
                <a:sym typeface="宋体" pitchFamily="2" charset="-122"/>
              </a:rPr>
              <a:t>“诗圣”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，与李白并称“李杜”。其诗大胆揭露当时社会矛盾，显示了唐代由盛转衰的历史过程，因被称为</a:t>
            </a:r>
            <a:r>
              <a:rPr lang="zh-CN" altLang="zh-CN" sz="3200" b="1" dirty="0">
                <a:solidFill>
                  <a:srgbClr val="0000FF"/>
                </a:solidFill>
                <a:latin typeface="宋体" pitchFamily="2" charset="-122"/>
                <a:sym typeface="宋体" pitchFamily="2" charset="-122"/>
              </a:rPr>
              <a:t>“诗史”</a:t>
            </a:r>
            <a:r>
              <a:rPr lang="zh-CN" altLang="zh-CN" sz="3200" b="1" dirty="0">
                <a:latin typeface="宋体" pitchFamily="2" charset="-122"/>
                <a:sym typeface="宋体" pitchFamily="2" charset="-122"/>
              </a:rPr>
              <a:t>。有《杜工部集》。</a:t>
            </a:r>
          </a:p>
        </p:txBody>
      </p:sp>
      <p:grpSp>
        <p:nvGrpSpPr>
          <p:cNvPr id="112643" name="Group 19"/>
          <p:cNvGrpSpPr>
            <a:grpSpLocks/>
          </p:cNvGrpSpPr>
          <p:nvPr/>
        </p:nvGrpSpPr>
        <p:grpSpPr bwMode="auto">
          <a:xfrm>
            <a:off x="69850" y="411163"/>
            <a:ext cx="2319338" cy="700087"/>
            <a:chOff x="138" y="461"/>
            <a:chExt cx="1461" cy="441"/>
          </a:xfrm>
        </p:grpSpPr>
        <p:pic>
          <p:nvPicPr>
            <p:cNvPr id="112644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645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zh-CN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走近作者</a:t>
              </a:r>
            </a:p>
          </p:txBody>
        </p:sp>
      </p:grp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6"/>
          <p:cNvSpPr txBox="1">
            <a:spLocks noChangeArrowheads="1"/>
          </p:cNvSpPr>
          <p:nvPr/>
        </p:nvSpPr>
        <p:spPr bwMode="auto">
          <a:xfrm>
            <a:off x="615950" y="1536700"/>
            <a:ext cx="79121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这首诗是唐肃宗乾元二年（759）秋杜甫在秦州所作。唐玄宗天宝十四年（755），安史之乱爆发，乾元二年九月，叛军安禄山、史思明从范阳引兵南下，攻陷汴州，西进洛阳，山东、河南都处于战乱之中。</a:t>
            </a:r>
          </a:p>
        </p:txBody>
      </p:sp>
      <p:grpSp>
        <p:nvGrpSpPr>
          <p:cNvPr id="113667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13668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669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写作背景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04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6"/>
          <p:cNvSpPr txBox="1">
            <a:spLocks noChangeArrowheads="1"/>
          </p:cNvSpPr>
          <p:nvPr/>
        </p:nvSpPr>
        <p:spPr bwMode="auto">
          <a:xfrm>
            <a:off x="628650" y="1168400"/>
            <a:ext cx="4957763" cy="452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en-US" altLang="zh-CN" sz="3200" b="1" dirty="0">
                <a:latin typeface="宋体" pitchFamily="2" charset="-122"/>
              </a:rPr>
              <a:t>    </a:t>
            </a:r>
            <a:r>
              <a:rPr lang="zh-CN" altLang="zh-CN" sz="3200" b="1" dirty="0">
                <a:latin typeface="宋体" pitchFamily="2" charset="-122"/>
              </a:rPr>
              <a:t>当时，杜甫的几个弟弟正分散在这一带，由于战事阻隔，音信不通，引起他强烈的忧虑和思念。这首诗就是他当时思想感情的真实记录。</a:t>
            </a:r>
          </a:p>
        </p:txBody>
      </p:sp>
      <p:pic>
        <p:nvPicPr>
          <p:cNvPr id="114691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6413" y="1470025"/>
            <a:ext cx="2898775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15716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5717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诗词诵读</a:t>
              </a:r>
            </a:p>
          </p:txBody>
        </p:sp>
      </p:grp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619250" y="1698625"/>
            <a:ext cx="5905500" cy="385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7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戍鼓断人行，边秋一雁声。</a:t>
            </a:r>
          </a:p>
          <a:p>
            <a:pPr>
              <a:lnSpc>
                <a:spcPct val="17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露从今夜白，月是故乡明。</a:t>
            </a:r>
          </a:p>
          <a:p>
            <a:pPr>
              <a:lnSpc>
                <a:spcPct val="17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有弟皆分散，无家问死生。</a:t>
            </a:r>
          </a:p>
          <a:p>
            <a:pPr>
              <a:lnSpc>
                <a:spcPct val="17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zh-CN" altLang="zh-CN" sz="3600" b="1" dirty="0">
                <a:latin typeface="黑体" pitchFamily="49" charset="-122"/>
                <a:ea typeface="黑体" pitchFamily="49" charset="-122"/>
              </a:rPr>
              <a:t>寄书长不达，况乃未休兵。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文本框 2"/>
          <p:cNvSpPr txBox="1">
            <a:spLocks noChangeArrowheads="1"/>
          </p:cNvSpPr>
          <p:nvPr/>
        </p:nvSpPr>
        <p:spPr bwMode="auto">
          <a:xfrm>
            <a:off x="517525" y="1493838"/>
            <a:ext cx="8108950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 dirty="0">
                <a:latin typeface="宋体" pitchFamily="2" charset="-122"/>
              </a:rPr>
              <a:t>戍楼上响起禁止通行的鼓声，秋季的边境传来孤雁的哀鸣。</a:t>
            </a: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 dirty="0">
                <a:latin typeface="宋体" pitchFamily="2" charset="-122"/>
              </a:rPr>
              <a:t>今天是白露节更怀念家里人，还是觉得家乡的月亮更明亮。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22085" y="4540250"/>
            <a:ext cx="1544318" cy="1535428"/>
          </a:xfrm>
          <a:prstGeom prst="ellipse">
            <a:avLst/>
          </a:prstGeom>
          <a:effectLst>
            <a:softEdge rad="63500"/>
          </a:effec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文本框 2"/>
          <p:cNvSpPr txBox="1">
            <a:spLocks noChangeArrowheads="1"/>
          </p:cNvSpPr>
          <p:nvPr/>
        </p:nvSpPr>
        <p:spPr bwMode="auto">
          <a:xfrm>
            <a:off x="498475" y="1609725"/>
            <a:ext cx="81470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>
                <a:latin typeface="宋体" pitchFamily="2" charset="-122"/>
              </a:rPr>
              <a:t>虽有兄弟但都离散各去一方，已经无法打听到他们的消息。</a:t>
            </a:r>
          </a:p>
          <a:p>
            <a:pPr eaLnBrk="1" hangingPunct="1">
              <a:lnSpc>
                <a:spcPct val="150000"/>
              </a:lnSpc>
              <a:buClr>
                <a:srgbClr val="B7DEE8"/>
              </a:buClr>
              <a:buFont typeface="Wingdings" pitchFamily="2" charset="2"/>
              <a:buChar char=""/>
            </a:pPr>
            <a:r>
              <a:rPr lang="zh-CN" altLang="zh-CN" sz="3200" b="1">
                <a:latin typeface="宋体" pitchFamily="2" charset="-122"/>
              </a:rPr>
              <a:t>寄书信询问也不知送往何处，因为天下依旧战乱不能太平。</a:t>
            </a:r>
          </a:p>
        </p:txBody>
      </p:sp>
      <p:pic>
        <p:nvPicPr>
          <p:cNvPr id="117763" name="图片 2" descr="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4338" y="6048375"/>
            <a:ext cx="669925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786" name="Group 19"/>
          <p:cNvGrpSpPr>
            <a:grpSpLocks/>
          </p:cNvGrpSpPr>
          <p:nvPr/>
        </p:nvGrpSpPr>
        <p:grpSpPr bwMode="auto">
          <a:xfrm>
            <a:off x="101600" y="419100"/>
            <a:ext cx="2319338" cy="700088"/>
            <a:chOff x="138" y="461"/>
            <a:chExt cx="1461" cy="441"/>
          </a:xfrm>
        </p:grpSpPr>
        <p:pic>
          <p:nvPicPr>
            <p:cNvPr id="118789" name="Picture 18" descr="未标题-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" y="461"/>
              <a:ext cx="1461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8790" name="文本框 2"/>
            <p:cNvSpPr txBox="1">
              <a:spLocks noChangeArrowheads="1"/>
            </p:cNvSpPr>
            <p:nvPr/>
          </p:nvSpPr>
          <p:spPr bwMode="auto">
            <a:xfrm>
              <a:off x="476" y="509"/>
              <a:ext cx="10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800" b="1" dirty="0">
                  <a:solidFill>
                    <a:srgbClr val="0099CC"/>
                  </a:solidFill>
                  <a:latin typeface="黑体" pitchFamily="49" charset="-122"/>
                  <a:ea typeface="黑体" pitchFamily="49" charset="-122"/>
                </a:rPr>
                <a:t>诗词赏析</a:t>
              </a:r>
            </a:p>
          </p:txBody>
        </p:sp>
      </p:grpSp>
      <p:sp>
        <p:nvSpPr>
          <p:cNvPr id="7" name="文本框 1"/>
          <p:cNvSpPr txBox="1"/>
          <p:nvPr/>
        </p:nvSpPr>
        <p:spPr>
          <a:xfrm>
            <a:off x="2027238" y="1784350"/>
            <a:ext cx="5089525" cy="584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noFill/>
          </a:ln>
        </p:spPr>
        <p:txBody>
          <a:bodyPr>
            <a:spAutoFit/>
          </a:bodyPr>
          <a:lstStyle/>
          <a:p>
            <a:pPr>
              <a:buClr>
                <a:srgbClr val="00CCFF"/>
              </a:buClr>
              <a:buFont typeface="Wingdings" panose="05000000000000000000" charset="0"/>
              <a:buNone/>
              <a:defRPr/>
            </a:pPr>
            <a:r>
              <a:rPr lang="zh-CN" altLang="zh-CN" sz="3200" b="1" noProof="1"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戍鼓断人行，边秋一雁声。</a:t>
            </a:r>
            <a:endParaRPr lang="zh-CN" altLang="zh-CN" sz="3200" b="1" noProof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427038" y="2717800"/>
            <a:ext cx="8113712" cy="286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00CCFF"/>
              </a:buClr>
              <a:buFont typeface="Wingdings" pitchFamily="2" charset="2"/>
              <a:buNone/>
            </a:pPr>
            <a:r>
              <a:rPr lang="en-US" altLang="zh-CN" sz="3000" b="1" dirty="0">
                <a:latin typeface="宋体" pitchFamily="2" charset="-122"/>
                <a:sym typeface="宋体" pitchFamily="2" charset="-122"/>
              </a:rPr>
              <a:t>    </a:t>
            </a:r>
            <a:r>
              <a:rPr lang="zh-CN" altLang="zh-CN" sz="3000" b="1" dirty="0">
                <a:latin typeface="宋体" pitchFamily="2" charset="-122"/>
                <a:sym typeface="宋体" pitchFamily="2" charset="-122"/>
              </a:rPr>
              <a:t>这首诗首联即突兀不平。题目是“月夜”，作者却不从月夜写起，而是首先描绘了一幅边塞秋天的图景。路断行人，写出所见；戍鼓雁声，写出所闻。耳目所及皆是一片凄凉景象。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heme/theme1.xml><?xml version="1.0" encoding="utf-8"?>
<a:theme xmlns:a="http://schemas.openxmlformats.org/drawingml/2006/main" name="第一PPT模板网-WWW.1PPT.COM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Pages>0</Pages>
  <Words>1004</Words>
  <Characters>0</Characters>
  <Application>Microsoft Office PowerPoint</Application>
  <PresentationFormat>全屏显示(4:3)</PresentationFormat>
  <Lines>0</Lines>
  <Paragraphs>49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Calibri</vt:lpstr>
      <vt:lpstr>微软雅黑</vt:lpstr>
      <vt:lpstr>Times New Roman</vt:lpstr>
      <vt:lpstr>方正大黑_GBK</vt:lpstr>
      <vt:lpstr>楷体</vt:lpstr>
      <vt:lpstr>黑体</vt:lpstr>
      <vt:lpstr>Wingdings</vt:lpstr>
      <vt:lpstr>+mn-ea</vt:lpstr>
      <vt:lpstr>第一PPT模板网-WWW.1PPT.COM​</vt:lpstr>
      <vt:lpstr>Office 主题</vt:lpstr>
      <vt:lpstr>月夜忆舍弟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dcterms:created xsi:type="dcterms:W3CDTF">2016-01-14T05:53:56Z</dcterms:created>
  <dcterms:modified xsi:type="dcterms:W3CDTF">2018-10-20T08:43:50Z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