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75" r:id="rId2"/>
    <p:sldMasterId id="2147483697" r:id="rId3"/>
  </p:sldMasterIdLst>
  <p:notesMasterIdLst>
    <p:notesMasterId r:id="rId32"/>
  </p:notesMasterIdLst>
  <p:sldIdLst>
    <p:sldId id="256" r:id="rId4"/>
    <p:sldId id="294" r:id="rId5"/>
    <p:sldId id="291" r:id="rId6"/>
    <p:sldId id="273" r:id="rId7"/>
    <p:sldId id="287" r:id="rId8"/>
    <p:sldId id="275" r:id="rId9"/>
    <p:sldId id="288" r:id="rId10"/>
    <p:sldId id="289" r:id="rId11"/>
    <p:sldId id="277" r:id="rId12"/>
    <p:sldId id="278" r:id="rId13"/>
    <p:sldId id="279" r:id="rId14"/>
    <p:sldId id="298" r:id="rId15"/>
    <p:sldId id="299" r:id="rId16"/>
    <p:sldId id="301" r:id="rId17"/>
    <p:sldId id="302" r:id="rId18"/>
    <p:sldId id="296" r:id="rId19"/>
    <p:sldId id="297" r:id="rId20"/>
    <p:sldId id="283" r:id="rId21"/>
    <p:sldId id="281" r:id="rId22"/>
    <p:sldId id="303" r:id="rId23"/>
    <p:sldId id="300" r:id="rId24"/>
    <p:sldId id="293" r:id="rId25"/>
    <p:sldId id="282" r:id="rId26"/>
    <p:sldId id="285" r:id="rId27"/>
    <p:sldId id="264" r:id="rId28"/>
    <p:sldId id="265" r:id="rId29"/>
    <p:sldId id="290" r:id="rId30"/>
    <p:sldId id="304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0000"/>
    <a:srgbClr val="000066"/>
    <a:srgbClr val="C43008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8764" autoAdjust="0"/>
  </p:normalViewPr>
  <p:slideViewPr>
    <p:cSldViewPr>
      <p:cViewPr>
        <p:scale>
          <a:sx n="100" d="100"/>
          <a:sy n="100" d="100"/>
        </p:scale>
        <p:origin x="-29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101AA-EF86-4FFD-9C6C-3197B81DA3E9}" type="datetimeFigureOut">
              <a:rPr lang="zh-CN" altLang="en-US" smtClean="0"/>
              <a:t>2017/12/4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1DB5D-CECC-4575-87F9-C8C732BD7A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884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61DB5D-CECC-4575-87F9-C8C732BD7AF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436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28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D6C5CC33-D4D7-4BEA-86DD-6573944E3D4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7437D-ACA4-4030-A907-0ADAB54CC22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50519615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0363" y="685800"/>
            <a:ext cx="2135187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56338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85AE2-2FD3-403C-A595-35EFF52A4D0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9670918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23922924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3228168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6969476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87325" y="1006475"/>
            <a:ext cx="4092575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32300" y="1006475"/>
            <a:ext cx="4092575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4541739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13589344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72175564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3705558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0733655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E1185-8B73-4768-87C3-53D735E9F76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3321588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16545968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111744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40488" y="188913"/>
            <a:ext cx="2084387" cy="58912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87325" y="188913"/>
            <a:ext cx="6100763" cy="58912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3717613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688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785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4054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9007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7673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3803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5FE99-452A-4430-9FE0-616D51E5BF8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0726488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4727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1296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463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943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1375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915D3-BE59-4622-B6DF-AC7CCB80698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2471914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97A45-A3C1-48E3-96D0-05DB911E260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8274883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A3CF7-076C-466D-9A8C-8BC3F3DD404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2451663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960E0-5952-4919-8E08-702B6947D0B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6095341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E9AE4-806A-4C9A-B876-69B2FED38BB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35080955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A66C5-FD9D-487C-A86A-76E00097A77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2244660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858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4800" y="1981200"/>
            <a:ext cx="854075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0198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A49FFBB0-B189-4B1D-933A-782D6263BD7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>
    <p:sndAc>
      <p:stSnd>
        <p:snd r:embed="rId13" name="chimes.wav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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4937125"/>
            <a:ext cx="9144000" cy="1927225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  <a:alpha val="0"/>
                </a:schemeClr>
              </a:gs>
              <a:gs pos="100000">
                <a:schemeClr val="bg2">
                  <a:alpha val="67999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kumimoji="0" lang="zh-CN" altLang="en-US">
              <a:latin typeface="Arial" charset="0"/>
            </a:endParaRP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9163050" y="-7938"/>
            <a:ext cx="1588" cy="6870701"/>
          </a:xfrm>
          <a:prstGeom prst="rect">
            <a:avLst/>
          </a:prstGeom>
          <a:solidFill>
            <a:srgbClr val="00BF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kumimoji="0" lang="zh-CN" altLang="zh-CN">
              <a:latin typeface="Arial" pitchFamily="34" charset="0"/>
            </a:endParaRPr>
          </a:p>
        </p:txBody>
      </p:sp>
      <p:sp>
        <p:nvSpPr>
          <p:cNvPr id="84996" name="Freeform 4"/>
          <p:cNvSpPr>
            <a:spLocks/>
          </p:cNvSpPr>
          <p:nvPr/>
        </p:nvSpPr>
        <p:spPr bwMode="auto">
          <a:xfrm>
            <a:off x="6213475" y="-7938"/>
            <a:ext cx="2730500" cy="6870701"/>
          </a:xfrm>
          <a:custGeom>
            <a:avLst/>
            <a:gdLst>
              <a:gd name="T0" fmla="*/ 2304058 w 858"/>
              <a:gd name="T1" fmla="*/ 4013201 h 2164"/>
              <a:gd name="T2" fmla="*/ 1638936 w 858"/>
              <a:gd name="T3" fmla="*/ 0 h 2164"/>
              <a:gd name="T4" fmla="*/ 1447992 w 858"/>
              <a:gd name="T5" fmla="*/ 0 h 2164"/>
              <a:gd name="T6" fmla="*/ 1600748 w 858"/>
              <a:gd name="T7" fmla="*/ 146050 h 2164"/>
              <a:gd name="T8" fmla="*/ 2265869 w 858"/>
              <a:gd name="T9" fmla="*/ 3978276 h 2164"/>
              <a:gd name="T10" fmla="*/ 311875 w 858"/>
              <a:gd name="T11" fmla="*/ 6708776 h 2164"/>
              <a:gd name="T12" fmla="*/ 0 w 858"/>
              <a:gd name="T13" fmla="*/ 6870701 h 2164"/>
              <a:gd name="T14" fmla="*/ 350064 w 858"/>
              <a:gd name="T15" fmla="*/ 6870701 h 2164"/>
              <a:gd name="T16" fmla="*/ 2304058 w 858"/>
              <a:gd name="T17" fmla="*/ 4013201 h 21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58" h="2164">
                <a:moveTo>
                  <a:pt x="724" y="1264"/>
                </a:moveTo>
                <a:cubicBezTo>
                  <a:pt x="858" y="761"/>
                  <a:pt x="764" y="273"/>
                  <a:pt x="515" y="0"/>
                </a:cubicBezTo>
                <a:cubicBezTo>
                  <a:pt x="455" y="0"/>
                  <a:pt x="455" y="0"/>
                  <a:pt x="455" y="0"/>
                </a:cubicBezTo>
                <a:cubicBezTo>
                  <a:pt x="472" y="15"/>
                  <a:pt x="488" y="30"/>
                  <a:pt x="503" y="46"/>
                </a:cubicBezTo>
                <a:cubicBezTo>
                  <a:pt x="752" y="307"/>
                  <a:pt x="846" y="774"/>
                  <a:pt x="712" y="1253"/>
                </a:cubicBezTo>
                <a:cubicBezTo>
                  <a:pt x="604" y="1642"/>
                  <a:pt x="370" y="1952"/>
                  <a:pt x="98" y="2113"/>
                </a:cubicBezTo>
                <a:cubicBezTo>
                  <a:pt x="66" y="2132"/>
                  <a:pt x="33" y="2149"/>
                  <a:pt x="0" y="2164"/>
                </a:cubicBezTo>
                <a:cubicBezTo>
                  <a:pt x="110" y="2164"/>
                  <a:pt x="110" y="2164"/>
                  <a:pt x="110" y="2164"/>
                </a:cubicBezTo>
                <a:cubicBezTo>
                  <a:pt x="382" y="1995"/>
                  <a:pt x="616" y="1671"/>
                  <a:pt x="724" y="1264"/>
                </a:cubicBez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DFDFD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D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Freeform 5"/>
          <p:cNvSpPr>
            <a:spLocks/>
          </p:cNvSpPr>
          <p:nvPr/>
        </p:nvSpPr>
        <p:spPr bwMode="auto">
          <a:xfrm>
            <a:off x="6564313" y="-7938"/>
            <a:ext cx="2598737" cy="6870701"/>
          </a:xfrm>
          <a:custGeom>
            <a:avLst/>
            <a:gdLst>
              <a:gd name="T0" fmla="*/ 405 w 817"/>
              <a:gd name="T1" fmla="*/ 0 h 2164"/>
              <a:gd name="T2" fmla="*/ 614 w 817"/>
              <a:gd name="T3" fmla="*/ 1264 h 2164"/>
              <a:gd name="T4" fmla="*/ 0 w 817"/>
              <a:gd name="T5" fmla="*/ 2164 h 2164"/>
              <a:gd name="T6" fmla="*/ 817 w 817"/>
              <a:gd name="T7" fmla="*/ 2164 h 2164"/>
              <a:gd name="T8" fmla="*/ 817 w 817"/>
              <a:gd name="T9" fmla="*/ 0 h 2164"/>
              <a:gd name="T10" fmla="*/ 405 w 817"/>
              <a:gd name="T11" fmla="*/ 0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7" h="2164">
                <a:moveTo>
                  <a:pt x="405" y="0"/>
                </a:moveTo>
                <a:cubicBezTo>
                  <a:pt x="654" y="273"/>
                  <a:pt x="748" y="761"/>
                  <a:pt x="614" y="1264"/>
                </a:cubicBezTo>
                <a:cubicBezTo>
                  <a:pt x="506" y="1671"/>
                  <a:pt x="272" y="1995"/>
                  <a:pt x="0" y="2164"/>
                </a:cubicBezTo>
                <a:cubicBezTo>
                  <a:pt x="817" y="2164"/>
                  <a:pt x="817" y="2164"/>
                  <a:pt x="817" y="2164"/>
                </a:cubicBezTo>
                <a:cubicBezTo>
                  <a:pt x="817" y="0"/>
                  <a:pt x="817" y="0"/>
                  <a:pt x="817" y="0"/>
                </a:cubicBezTo>
                <a:lnTo>
                  <a:pt x="405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endParaRPr kumimoji="0" lang="zh-CN" altLang="en-US">
              <a:latin typeface="Arial" charset="0"/>
            </a:endParaRPr>
          </a:p>
        </p:txBody>
      </p:sp>
      <p:sp>
        <p:nvSpPr>
          <p:cNvPr id="84998" name="Freeform 6"/>
          <p:cNvSpPr>
            <a:spLocks/>
          </p:cNvSpPr>
          <p:nvPr/>
        </p:nvSpPr>
        <p:spPr bwMode="auto">
          <a:xfrm rot="5400000">
            <a:off x="6850856" y="6633369"/>
            <a:ext cx="288925" cy="300038"/>
          </a:xfrm>
          <a:custGeom>
            <a:avLst/>
            <a:gdLst>
              <a:gd name="T0" fmla="*/ 282575 w 182"/>
              <a:gd name="T1" fmla="*/ 50800 h 189"/>
              <a:gd name="T2" fmla="*/ 174625 w 182"/>
              <a:gd name="T3" fmla="*/ 93663 h 189"/>
              <a:gd name="T4" fmla="*/ 104775 w 182"/>
              <a:gd name="T5" fmla="*/ 0 h 189"/>
              <a:gd name="T6" fmla="*/ 107950 w 182"/>
              <a:gd name="T7" fmla="*/ 119063 h 189"/>
              <a:gd name="T8" fmla="*/ 0 w 182"/>
              <a:gd name="T9" fmla="*/ 157163 h 189"/>
              <a:gd name="T10" fmla="*/ 111125 w 182"/>
              <a:gd name="T11" fmla="*/ 188913 h 189"/>
              <a:gd name="T12" fmla="*/ 114300 w 182"/>
              <a:gd name="T13" fmla="*/ 300038 h 189"/>
              <a:gd name="T14" fmla="*/ 177800 w 182"/>
              <a:gd name="T15" fmla="*/ 207963 h 189"/>
              <a:gd name="T16" fmla="*/ 288925 w 182"/>
              <a:gd name="T17" fmla="*/ 239713 h 189"/>
              <a:gd name="T18" fmla="*/ 219075 w 182"/>
              <a:gd name="T19" fmla="*/ 147638 h 189"/>
              <a:gd name="T20" fmla="*/ 282575 w 182"/>
              <a:gd name="T21" fmla="*/ 50800 h 1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2" h="189">
                <a:moveTo>
                  <a:pt x="178" y="32"/>
                </a:moveTo>
                <a:lnTo>
                  <a:pt x="110" y="59"/>
                </a:lnTo>
                <a:lnTo>
                  <a:pt x="66" y="0"/>
                </a:lnTo>
                <a:lnTo>
                  <a:pt x="68" y="75"/>
                </a:lnTo>
                <a:lnTo>
                  <a:pt x="0" y="99"/>
                </a:lnTo>
                <a:lnTo>
                  <a:pt x="70" y="119"/>
                </a:lnTo>
                <a:lnTo>
                  <a:pt x="72" y="189"/>
                </a:lnTo>
                <a:lnTo>
                  <a:pt x="112" y="131"/>
                </a:lnTo>
                <a:lnTo>
                  <a:pt x="182" y="151"/>
                </a:lnTo>
                <a:lnTo>
                  <a:pt x="138" y="93"/>
                </a:lnTo>
                <a:lnTo>
                  <a:pt x="178" y="32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4999" name="Freeform 7"/>
          <p:cNvSpPr>
            <a:spLocks/>
          </p:cNvSpPr>
          <p:nvPr/>
        </p:nvSpPr>
        <p:spPr bwMode="auto">
          <a:xfrm rot="5400000">
            <a:off x="7864476" y="5534025"/>
            <a:ext cx="298450" cy="288925"/>
          </a:xfrm>
          <a:custGeom>
            <a:avLst/>
            <a:gdLst>
              <a:gd name="T0" fmla="*/ 234950 w 188"/>
              <a:gd name="T1" fmla="*/ 0 h 182"/>
              <a:gd name="T2" fmla="*/ 146050 w 188"/>
              <a:gd name="T3" fmla="*/ 73025 h 182"/>
              <a:gd name="T4" fmla="*/ 50800 w 188"/>
              <a:gd name="T5" fmla="*/ 9525 h 182"/>
              <a:gd name="T6" fmla="*/ 88900 w 188"/>
              <a:gd name="T7" fmla="*/ 117475 h 182"/>
              <a:gd name="T8" fmla="*/ 0 w 188"/>
              <a:gd name="T9" fmla="*/ 187325 h 182"/>
              <a:gd name="T10" fmla="*/ 114300 w 188"/>
              <a:gd name="T11" fmla="*/ 184150 h 182"/>
              <a:gd name="T12" fmla="*/ 152400 w 188"/>
              <a:gd name="T13" fmla="*/ 288925 h 182"/>
              <a:gd name="T14" fmla="*/ 184150 w 188"/>
              <a:gd name="T15" fmla="*/ 180975 h 182"/>
              <a:gd name="T16" fmla="*/ 298450 w 188"/>
              <a:gd name="T17" fmla="*/ 174625 h 182"/>
              <a:gd name="T18" fmla="*/ 203200 w 188"/>
              <a:gd name="T19" fmla="*/ 111125 h 182"/>
              <a:gd name="T20" fmla="*/ 234950 w 188"/>
              <a:gd name="T21" fmla="*/ 0 h 18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8" h="182">
                <a:moveTo>
                  <a:pt x="148" y="0"/>
                </a:moveTo>
                <a:lnTo>
                  <a:pt x="92" y="46"/>
                </a:lnTo>
                <a:lnTo>
                  <a:pt x="32" y="6"/>
                </a:lnTo>
                <a:lnTo>
                  <a:pt x="56" y="74"/>
                </a:lnTo>
                <a:lnTo>
                  <a:pt x="0" y="118"/>
                </a:lnTo>
                <a:lnTo>
                  <a:pt x="72" y="116"/>
                </a:lnTo>
                <a:lnTo>
                  <a:pt x="96" y="182"/>
                </a:lnTo>
                <a:lnTo>
                  <a:pt x="116" y="114"/>
                </a:lnTo>
                <a:lnTo>
                  <a:pt x="188" y="110"/>
                </a:lnTo>
                <a:lnTo>
                  <a:pt x="128" y="70"/>
                </a:lnTo>
                <a:lnTo>
                  <a:pt x="148" y="0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00" name="Freeform 8"/>
          <p:cNvSpPr>
            <a:spLocks/>
          </p:cNvSpPr>
          <p:nvPr/>
        </p:nvSpPr>
        <p:spPr bwMode="auto">
          <a:xfrm rot="5400000">
            <a:off x="8143081" y="5088732"/>
            <a:ext cx="295275" cy="300038"/>
          </a:xfrm>
          <a:custGeom>
            <a:avLst/>
            <a:gdLst>
              <a:gd name="T0" fmla="*/ 206375 w 186"/>
              <a:gd name="T1" fmla="*/ 0 h 189"/>
              <a:gd name="T2" fmla="*/ 130175 w 186"/>
              <a:gd name="T3" fmla="*/ 85725 h 189"/>
              <a:gd name="T4" fmla="*/ 25400 w 186"/>
              <a:gd name="T5" fmla="*/ 34925 h 189"/>
              <a:gd name="T6" fmla="*/ 79375 w 186"/>
              <a:gd name="T7" fmla="*/ 136525 h 189"/>
              <a:gd name="T8" fmla="*/ 0 w 186"/>
              <a:gd name="T9" fmla="*/ 219075 h 189"/>
              <a:gd name="T10" fmla="*/ 114300 w 186"/>
              <a:gd name="T11" fmla="*/ 200025 h 189"/>
              <a:gd name="T12" fmla="*/ 168275 w 186"/>
              <a:gd name="T13" fmla="*/ 300038 h 189"/>
              <a:gd name="T14" fmla="*/ 180975 w 186"/>
              <a:gd name="T15" fmla="*/ 184150 h 189"/>
              <a:gd name="T16" fmla="*/ 295275 w 186"/>
              <a:gd name="T17" fmla="*/ 165100 h 189"/>
              <a:gd name="T18" fmla="*/ 190500 w 186"/>
              <a:gd name="T19" fmla="*/ 114300 h 189"/>
              <a:gd name="T20" fmla="*/ 206375 w 186"/>
              <a:gd name="T21" fmla="*/ 0 h 1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6" h="189">
                <a:moveTo>
                  <a:pt x="130" y="0"/>
                </a:moveTo>
                <a:lnTo>
                  <a:pt x="82" y="54"/>
                </a:lnTo>
                <a:lnTo>
                  <a:pt x="16" y="22"/>
                </a:lnTo>
                <a:lnTo>
                  <a:pt x="50" y="86"/>
                </a:lnTo>
                <a:lnTo>
                  <a:pt x="0" y="138"/>
                </a:lnTo>
                <a:lnTo>
                  <a:pt x="72" y="126"/>
                </a:lnTo>
                <a:lnTo>
                  <a:pt x="106" y="189"/>
                </a:lnTo>
                <a:lnTo>
                  <a:pt x="114" y="116"/>
                </a:lnTo>
                <a:lnTo>
                  <a:pt x="186" y="104"/>
                </a:lnTo>
                <a:lnTo>
                  <a:pt x="120" y="72"/>
                </a:lnTo>
                <a:lnTo>
                  <a:pt x="130" y="0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01" name="Freeform 9"/>
          <p:cNvSpPr>
            <a:spLocks/>
          </p:cNvSpPr>
          <p:nvPr/>
        </p:nvSpPr>
        <p:spPr bwMode="auto">
          <a:xfrm rot="5400000">
            <a:off x="8362950" y="4619625"/>
            <a:ext cx="295275" cy="295275"/>
          </a:xfrm>
          <a:custGeom>
            <a:avLst/>
            <a:gdLst>
              <a:gd name="T0" fmla="*/ 206375 w 186"/>
              <a:gd name="T1" fmla="*/ 0 h 186"/>
              <a:gd name="T2" fmla="*/ 127000 w 186"/>
              <a:gd name="T3" fmla="*/ 82550 h 186"/>
              <a:gd name="T4" fmla="*/ 22225 w 186"/>
              <a:gd name="T5" fmla="*/ 34925 h 186"/>
              <a:gd name="T6" fmla="*/ 79375 w 186"/>
              <a:gd name="T7" fmla="*/ 136525 h 186"/>
              <a:gd name="T8" fmla="*/ 0 w 186"/>
              <a:gd name="T9" fmla="*/ 215900 h 186"/>
              <a:gd name="T10" fmla="*/ 111125 w 186"/>
              <a:gd name="T11" fmla="*/ 196850 h 186"/>
              <a:gd name="T12" fmla="*/ 165100 w 186"/>
              <a:gd name="T13" fmla="*/ 295275 h 186"/>
              <a:gd name="T14" fmla="*/ 180975 w 186"/>
              <a:gd name="T15" fmla="*/ 184150 h 186"/>
              <a:gd name="T16" fmla="*/ 295275 w 186"/>
              <a:gd name="T17" fmla="*/ 161925 h 186"/>
              <a:gd name="T18" fmla="*/ 190500 w 186"/>
              <a:gd name="T19" fmla="*/ 114300 h 186"/>
              <a:gd name="T20" fmla="*/ 206375 w 186"/>
              <a:gd name="T21" fmla="*/ 0 h 1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6" h="186">
                <a:moveTo>
                  <a:pt x="130" y="0"/>
                </a:moveTo>
                <a:lnTo>
                  <a:pt x="80" y="52"/>
                </a:lnTo>
                <a:lnTo>
                  <a:pt x="14" y="22"/>
                </a:lnTo>
                <a:lnTo>
                  <a:pt x="50" y="86"/>
                </a:lnTo>
                <a:lnTo>
                  <a:pt x="0" y="136"/>
                </a:lnTo>
                <a:lnTo>
                  <a:pt x="70" y="124"/>
                </a:lnTo>
                <a:lnTo>
                  <a:pt x="104" y="186"/>
                </a:lnTo>
                <a:lnTo>
                  <a:pt x="114" y="116"/>
                </a:lnTo>
                <a:lnTo>
                  <a:pt x="186" y="102"/>
                </a:lnTo>
                <a:lnTo>
                  <a:pt x="120" y="72"/>
                </a:lnTo>
                <a:lnTo>
                  <a:pt x="130" y="0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02" name="Freeform 10"/>
          <p:cNvSpPr>
            <a:spLocks/>
          </p:cNvSpPr>
          <p:nvPr/>
        </p:nvSpPr>
        <p:spPr bwMode="auto">
          <a:xfrm rot="5400000">
            <a:off x="8543132" y="4126706"/>
            <a:ext cx="285750" cy="300037"/>
          </a:xfrm>
          <a:custGeom>
            <a:avLst/>
            <a:gdLst>
              <a:gd name="T0" fmla="*/ 174625 w 180"/>
              <a:gd name="T1" fmla="*/ 0 h 189"/>
              <a:gd name="T2" fmla="*/ 107950 w 180"/>
              <a:gd name="T3" fmla="*/ 93662 h 189"/>
              <a:gd name="T4" fmla="*/ 0 w 180"/>
              <a:gd name="T5" fmla="*/ 57150 h 189"/>
              <a:gd name="T6" fmla="*/ 66675 w 180"/>
              <a:gd name="T7" fmla="*/ 150812 h 189"/>
              <a:gd name="T8" fmla="*/ 0 w 180"/>
              <a:gd name="T9" fmla="*/ 242887 h 189"/>
              <a:gd name="T10" fmla="*/ 107950 w 180"/>
              <a:gd name="T11" fmla="*/ 207962 h 189"/>
              <a:gd name="T12" fmla="*/ 174625 w 180"/>
              <a:gd name="T13" fmla="*/ 300037 h 189"/>
              <a:gd name="T14" fmla="*/ 174625 w 180"/>
              <a:gd name="T15" fmla="*/ 185737 h 189"/>
              <a:gd name="T16" fmla="*/ 285750 w 180"/>
              <a:gd name="T17" fmla="*/ 150812 h 189"/>
              <a:gd name="T18" fmla="*/ 174625 w 180"/>
              <a:gd name="T19" fmla="*/ 115887 h 189"/>
              <a:gd name="T20" fmla="*/ 174625 w 180"/>
              <a:gd name="T21" fmla="*/ 0 h 1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0" h="189">
                <a:moveTo>
                  <a:pt x="110" y="0"/>
                </a:moveTo>
                <a:lnTo>
                  <a:pt x="68" y="59"/>
                </a:lnTo>
                <a:lnTo>
                  <a:pt x="0" y="36"/>
                </a:lnTo>
                <a:lnTo>
                  <a:pt x="42" y="95"/>
                </a:lnTo>
                <a:lnTo>
                  <a:pt x="0" y="153"/>
                </a:lnTo>
                <a:lnTo>
                  <a:pt x="68" y="131"/>
                </a:lnTo>
                <a:lnTo>
                  <a:pt x="110" y="189"/>
                </a:lnTo>
                <a:lnTo>
                  <a:pt x="110" y="117"/>
                </a:lnTo>
                <a:lnTo>
                  <a:pt x="180" y="95"/>
                </a:lnTo>
                <a:lnTo>
                  <a:pt x="110" y="73"/>
                </a:lnTo>
                <a:lnTo>
                  <a:pt x="110" y="0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03" name="Freeform 11"/>
          <p:cNvSpPr>
            <a:spLocks/>
          </p:cNvSpPr>
          <p:nvPr/>
        </p:nvSpPr>
        <p:spPr bwMode="auto">
          <a:xfrm rot="5400000">
            <a:off x="8678069" y="3612356"/>
            <a:ext cx="298450" cy="300038"/>
          </a:xfrm>
          <a:custGeom>
            <a:avLst/>
            <a:gdLst>
              <a:gd name="T0" fmla="*/ 168275 w 188"/>
              <a:gd name="T1" fmla="*/ 0 h 189"/>
              <a:gd name="T2" fmla="*/ 114300 w 188"/>
              <a:gd name="T3" fmla="*/ 101600 h 189"/>
              <a:gd name="T4" fmla="*/ 0 w 188"/>
              <a:gd name="T5" fmla="*/ 82550 h 189"/>
              <a:gd name="T6" fmla="*/ 82550 w 188"/>
              <a:gd name="T7" fmla="*/ 165100 h 189"/>
              <a:gd name="T8" fmla="*/ 28575 w 188"/>
              <a:gd name="T9" fmla="*/ 268288 h 189"/>
              <a:gd name="T10" fmla="*/ 130175 w 188"/>
              <a:gd name="T11" fmla="*/ 215900 h 189"/>
              <a:gd name="T12" fmla="*/ 209550 w 188"/>
              <a:gd name="T13" fmla="*/ 300038 h 189"/>
              <a:gd name="T14" fmla="*/ 193675 w 188"/>
              <a:gd name="T15" fmla="*/ 184150 h 189"/>
              <a:gd name="T16" fmla="*/ 298450 w 188"/>
              <a:gd name="T17" fmla="*/ 133350 h 189"/>
              <a:gd name="T18" fmla="*/ 184150 w 188"/>
              <a:gd name="T19" fmla="*/ 114300 h 189"/>
              <a:gd name="T20" fmla="*/ 168275 w 188"/>
              <a:gd name="T21" fmla="*/ 0 h 1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8" h="189">
                <a:moveTo>
                  <a:pt x="106" y="0"/>
                </a:moveTo>
                <a:lnTo>
                  <a:pt x="72" y="64"/>
                </a:lnTo>
                <a:lnTo>
                  <a:pt x="0" y="52"/>
                </a:lnTo>
                <a:lnTo>
                  <a:pt x="52" y="104"/>
                </a:lnTo>
                <a:lnTo>
                  <a:pt x="18" y="169"/>
                </a:lnTo>
                <a:lnTo>
                  <a:pt x="82" y="136"/>
                </a:lnTo>
                <a:lnTo>
                  <a:pt x="132" y="189"/>
                </a:lnTo>
                <a:lnTo>
                  <a:pt x="122" y="116"/>
                </a:lnTo>
                <a:lnTo>
                  <a:pt x="188" y="84"/>
                </a:lnTo>
                <a:lnTo>
                  <a:pt x="116" y="72"/>
                </a:lnTo>
                <a:lnTo>
                  <a:pt x="106" y="0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04" name="Freeform 12"/>
          <p:cNvSpPr>
            <a:spLocks/>
          </p:cNvSpPr>
          <p:nvPr/>
        </p:nvSpPr>
        <p:spPr bwMode="auto">
          <a:xfrm rot="5400000">
            <a:off x="8769351" y="3095625"/>
            <a:ext cx="298450" cy="295275"/>
          </a:xfrm>
          <a:custGeom>
            <a:avLst/>
            <a:gdLst>
              <a:gd name="T0" fmla="*/ 168275 w 188"/>
              <a:gd name="T1" fmla="*/ 0 h 186"/>
              <a:gd name="T2" fmla="*/ 114300 w 188"/>
              <a:gd name="T3" fmla="*/ 101600 h 186"/>
              <a:gd name="T4" fmla="*/ 0 w 188"/>
              <a:gd name="T5" fmla="*/ 79375 h 186"/>
              <a:gd name="T6" fmla="*/ 82550 w 188"/>
              <a:gd name="T7" fmla="*/ 165100 h 186"/>
              <a:gd name="T8" fmla="*/ 28575 w 188"/>
              <a:gd name="T9" fmla="*/ 263525 h 186"/>
              <a:gd name="T10" fmla="*/ 130175 w 188"/>
              <a:gd name="T11" fmla="*/ 215900 h 186"/>
              <a:gd name="T12" fmla="*/ 209550 w 188"/>
              <a:gd name="T13" fmla="*/ 295275 h 186"/>
              <a:gd name="T14" fmla="*/ 193675 w 188"/>
              <a:gd name="T15" fmla="*/ 184150 h 186"/>
              <a:gd name="T16" fmla="*/ 298450 w 188"/>
              <a:gd name="T17" fmla="*/ 133350 h 186"/>
              <a:gd name="T18" fmla="*/ 184150 w 188"/>
              <a:gd name="T19" fmla="*/ 114300 h 186"/>
              <a:gd name="T20" fmla="*/ 168275 w 188"/>
              <a:gd name="T21" fmla="*/ 0 h 1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8" h="186">
                <a:moveTo>
                  <a:pt x="106" y="0"/>
                </a:moveTo>
                <a:lnTo>
                  <a:pt x="72" y="64"/>
                </a:lnTo>
                <a:lnTo>
                  <a:pt x="0" y="50"/>
                </a:lnTo>
                <a:lnTo>
                  <a:pt x="52" y="104"/>
                </a:lnTo>
                <a:lnTo>
                  <a:pt x="18" y="166"/>
                </a:lnTo>
                <a:lnTo>
                  <a:pt x="82" y="136"/>
                </a:lnTo>
                <a:lnTo>
                  <a:pt x="132" y="186"/>
                </a:lnTo>
                <a:lnTo>
                  <a:pt x="122" y="116"/>
                </a:lnTo>
                <a:lnTo>
                  <a:pt x="188" y="84"/>
                </a:lnTo>
                <a:lnTo>
                  <a:pt x="116" y="72"/>
                </a:lnTo>
                <a:lnTo>
                  <a:pt x="106" y="0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05" name="Freeform 13"/>
          <p:cNvSpPr>
            <a:spLocks/>
          </p:cNvSpPr>
          <p:nvPr/>
        </p:nvSpPr>
        <p:spPr bwMode="auto">
          <a:xfrm rot="5400000">
            <a:off x="8815387" y="2568576"/>
            <a:ext cx="301625" cy="285750"/>
          </a:xfrm>
          <a:custGeom>
            <a:avLst/>
            <a:gdLst>
              <a:gd name="T0" fmla="*/ 155575 w 190"/>
              <a:gd name="T1" fmla="*/ 0 h 180"/>
              <a:gd name="T2" fmla="*/ 117475 w 190"/>
              <a:gd name="T3" fmla="*/ 107950 h 180"/>
              <a:gd name="T4" fmla="*/ 0 w 190"/>
              <a:gd name="T5" fmla="*/ 104775 h 180"/>
              <a:gd name="T6" fmla="*/ 92075 w 190"/>
              <a:gd name="T7" fmla="*/ 174625 h 180"/>
              <a:gd name="T8" fmla="*/ 53975 w 190"/>
              <a:gd name="T9" fmla="*/ 282575 h 180"/>
              <a:gd name="T10" fmla="*/ 146050 w 190"/>
              <a:gd name="T11" fmla="*/ 219075 h 180"/>
              <a:gd name="T12" fmla="*/ 238125 w 190"/>
              <a:gd name="T13" fmla="*/ 285750 h 180"/>
              <a:gd name="T14" fmla="*/ 206375 w 190"/>
              <a:gd name="T15" fmla="*/ 177800 h 180"/>
              <a:gd name="T16" fmla="*/ 301625 w 190"/>
              <a:gd name="T17" fmla="*/ 114300 h 180"/>
              <a:gd name="T18" fmla="*/ 187325 w 190"/>
              <a:gd name="T19" fmla="*/ 111125 h 180"/>
              <a:gd name="T20" fmla="*/ 155575 w 190"/>
              <a:gd name="T21" fmla="*/ 0 h 1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90" h="180">
                <a:moveTo>
                  <a:pt x="98" y="0"/>
                </a:moveTo>
                <a:lnTo>
                  <a:pt x="74" y="68"/>
                </a:lnTo>
                <a:lnTo>
                  <a:pt x="0" y="66"/>
                </a:lnTo>
                <a:lnTo>
                  <a:pt x="58" y="110"/>
                </a:lnTo>
                <a:lnTo>
                  <a:pt x="34" y="178"/>
                </a:lnTo>
                <a:lnTo>
                  <a:pt x="92" y="138"/>
                </a:lnTo>
                <a:lnTo>
                  <a:pt x="150" y="180"/>
                </a:lnTo>
                <a:lnTo>
                  <a:pt x="130" y="112"/>
                </a:lnTo>
                <a:lnTo>
                  <a:pt x="190" y="72"/>
                </a:lnTo>
                <a:lnTo>
                  <a:pt x="118" y="70"/>
                </a:lnTo>
                <a:lnTo>
                  <a:pt x="98" y="0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06" name="Freeform 14"/>
          <p:cNvSpPr>
            <a:spLocks/>
          </p:cNvSpPr>
          <p:nvPr/>
        </p:nvSpPr>
        <p:spPr bwMode="auto">
          <a:xfrm rot="5400000">
            <a:off x="8797131" y="2032794"/>
            <a:ext cx="300038" cy="292100"/>
          </a:xfrm>
          <a:custGeom>
            <a:avLst/>
            <a:gdLst>
              <a:gd name="T0" fmla="*/ 141288 w 189"/>
              <a:gd name="T1" fmla="*/ 0 h 184"/>
              <a:gd name="T2" fmla="*/ 119063 w 189"/>
              <a:gd name="T3" fmla="*/ 111125 h 184"/>
              <a:gd name="T4" fmla="*/ 0 w 189"/>
              <a:gd name="T5" fmla="*/ 123825 h 184"/>
              <a:gd name="T6" fmla="*/ 103188 w 189"/>
              <a:gd name="T7" fmla="*/ 180975 h 184"/>
              <a:gd name="T8" fmla="*/ 80963 w 189"/>
              <a:gd name="T9" fmla="*/ 292100 h 184"/>
              <a:gd name="T10" fmla="*/ 163513 w 189"/>
              <a:gd name="T11" fmla="*/ 215900 h 184"/>
              <a:gd name="T12" fmla="*/ 261938 w 189"/>
              <a:gd name="T13" fmla="*/ 273050 h 184"/>
              <a:gd name="T14" fmla="*/ 217488 w 189"/>
              <a:gd name="T15" fmla="*/ 168275 h 184"/>
              <a:gd name="T16" fmla="*/ 300038 w 189"/>
              <a:gd name="T17" fmla="*/ 92075 h 184"/>
              <a:gd name="T18" fmla="*/ 185738 w 189"/>
              <a:gd name="T19" fmla="*/ 104775 h 184"/>
              <a:gd name="T20" fmla="*/ 141288 w 189"/>
              <a:gd name="T21" fmla="*/ 0 h 18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9" h="184">
                <a:moveTo>
                  <a:pt x="89" y="0"/>
                </a:moveTo>
                <a:lnTo>
                  <a:pt x="75" y="70"/>
                </a:lnTo>
                <a:lnTo>
                  <a:pt x="0" y="78"/>
                </a:lnTo>
                <a:lnTo>
                  <a:pt x="65" y="114"/>
                </a:lnTo>
                <a:lnTo>
                  <a:pt x="51" y="184"/>
                </a:lnTo>
                <a:lnTo>
                  <a:pt x="103" y="136"/>
                </a:lnTo>
                <a:lnTo>
                  <a:pt x="165" y="172"/>
                </a:lnTo>
                <a:lnTo>
                  <a:pt x="137" y="106"/>
                </a:lnTo>
                <a:lnTo>
                  <a:pt x="189" y="58"/>
                </a:lnTo>
                <a:lnTo>
                  <a:pt x="117" y="66"/>
                </a:lnTo>
                <a:lnTo>
                  <a:pt x="89" y="0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07" name="Freeform 15"/>
          <p:cNvSpPr>
            <a:spLocks/>
          </p:cNvSpPr>
          <p:nvPr/>
        </p:nvSpPr>
        <p:spPr bwMode="auto">
          <a:xfrm rot="5400000">
            <a:off x="8732044" y="1499394"/>
            <a:ext cx="292100" cy="303212"/>
          </a:xfrm>
          <a:custGeom>
            <a:avLst/>
            <a:gdLst>
              <a:gd name="T0" fmla="*/ 117475 w 184"/>
              <a:gd name="T1" fmla="*/ 0 h 191"/>
              <a:gd name="T2" fmla="*/ 111125 w 184"/>
              <a:gd name="T3" fmla="*/ 114300 h 191"/>
              <a:gd name="T4" fmla="*/ 0 w 184"/>
              <a:gd name="T5" fmla="*/ 146050 h 191"/>
              <a:gd name="T6" fmla="*/ 111125 w 184"/>
              <a:gd name="T7" fmla="*/ 187325 h 191"/>
              <a:gd name="T8" fmla="*/ 104775 w 184"/>
              <a:gd name="T9" fmla="*/ 303212 h 191"/>
              <a:gd name="T10" fmla="*/ 174625 w 184"/>
              <a:gd name="T11" fmla="*/ 212725 h 191"/>
              <a:gd name="T12" fmla="*/ 282575 w 184"/>
              <a:gd name="T13" fmla="*/ 250825 h 191"/>
              <a:gd name="T14" fmla="*/ 219075 w 184"/>
              <a:gd name="T15" fmla="*/ 155575 h 191"/>
              <a:gd name="T16" fmla="*/ 292100 w 184"/>
              <a:gd name="T17" fmla="*/ 66675 h 191"/>
              <a:gd name="T18" fmla="*/ 180975 w 184"/>
              <a:gd name="T19" fmla="*/ 98425 h 191"/>
              <a:gd name="T20" fmla="*/ 117475 w 184"/>
              <a:gd name="T21" fmla="*/ 0 h 19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4" h="191">
                <a:moveTo>
                  <a:pt x="74" y="0"/>
                </a:moveTo>
                <a:lnTo>
                  <a:pt x="70" y="72"/>
                </a:lnTo>
                <a:lnTo>
                  <a:pt x="0" y="92"/>
                </a:lnTo>
                <a:lnTo>
                  <a:pt x="70" y="118"/>
                </a:lnTo>
                <a:lnTo>
                  <a:pt x="66" y="191"/>
                </a:lnTo>
                <a:lnTo>
                  <a:pt x="110" y="134"/>
                </a:lnTo>
                <a:lnTo>
                  <a:pt x="178" y="158"/>
                </a:lnTo>
                <a:lnTo>
                  <a:pt x="138" y="98"/>
                </a:lnTo>
                <a:lnTo>
                  <a:pt x="184" y="42"/>
                </a:lnTo>
                <a:lnTo>
                  <a:pt x="114" y="62"/>
                </a:lnTo>
                <a:lnTo>
                  <a:pt x="74" y="0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08" name="Freeform 16"/>
          <p:cNvSpPr>
            <a:spLocks/>
          </p:cNvSpPr>
          <p:nvPr/>
        </p:nvSpPr>
        <p:spPr bwMode="auto">
          <a:xfrm rot="5400000">
            <a:off x="8600281" y="991394"/>
            <a:ext cx="288925" cy="300038"/>
          </a:xfrm>
          <a:custGeom>
            <a:avLst/>
            <a:gdLst>
              <a:gd name="T0" fmla="*/ 114300 w 182"/>
              <a:gd name="T1" fmla="*/ 0 h 189"/>
              <a:gd name="T2" fmla="*/ 111125 w 182"/>
              <a:gd name="T3" fmla="*/ 114300 h 189"/>
              <a:gd name="T4" fmla="*/ 0 w 182"/>
              <a:gd name="T5" fmla="*/ 142875 h 189"/>
              <a:gd name="T6" fmla="*/ 107950 w 182"/>
              <a:gd name="T7" fmla="*/ 185738 h 189"/>
              <a:gd name="T8" fmla="*/ 101600 w 182"/>
              <a:gd name="T9" fmla="*/ 300038 h 189"/>
              <a:gd name="T10" fmla="*/ 171450 w 182"/>
              <a:gd name="T11" fmla="*/ 211138 h 189"/>
              <a:gd name="T12" fmla="*/ 279400 w 182"/>
              <a:gd name="T13" fmla="*/ 252413 h 189"/>
              <a:gd name="T14" fmla="*/ 215900 w 182"/>
              <a:gd name="T15" fmla="*/ 157163 h 189"/>
              <a:gd name="T16" fmla="*/ 288925 w 182"/>
              <a:gd name="T17" fmla="*/ 63500 h 189"/>
              <a:gd name="T18" fmla="*/ 177800 w 182"/>
              <a:gd name="T19" fmla="*/ 95250 h 189"/>
              <a:gd name="T20" fmla="*/ 114300 w 182"/>
              <a:gd name="T21" fmla="*/ 0 h 1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2" h="189">
                <a:moveTo>
                  <a:pt x="72" y="0"/>
                </a:moveTo>
                <a:lnTo>
                  <a:pt x="70" y="72"/>
                </a:lnTo>
                <a:lnTo>
                  <a:pt x="0" y="90"/>
                </a:lnTo>
                <a:lnTo>
                  <a:pt x="68" y="117"/>
                </a:lnTo>
                <a:lnTo>
                  <a:pt x="64" y="189"/>
                </a:lnTo>
                <a:lnTo>
                  <a:pt x="108" y="133"/>
                </a:lnTo>
                <a:lnTo>
                  <a:pt x="176" y="159"/>
                </a:lnTo>
                <a:lnTo>
                  <a:pt x="136" y="99"/>
                </a:lnTo>
                <a:lnTo>
                  <a:pt x="182" y="40"/>
                </a:lnTo>
                <a:lnTo>
                  <a:pt x="112" y="60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09" name="Freeform 17"/>
          <p:cNvSpPr>
            <a:spLocks/>
          </p:cNvSpPr>
          <p:nvPr/>
        </p:nvSpPr>
        <p:spPr bwMode="auto">
          <a:xfrm rot="5400000">
            <a:off x="8411369" y="511969"/>
            <a:ext cx="293687" cy="295275"/>
          </a:xfrm>
          <a:custGeom>
            <a:avLst/>
            <a:gdLst>
              <a:gd name="T0" fmla="*/ 90487 w 185"/>
              <a:gd name="T1" fmla="*/ 0 h 186"/>
              <a:gd name="T2" fmla="*/ 106362 w 185"/>
              <a:gd name="T3" fmla="*/ 111125 h 186"/>
              <a:gd name="T4" fmla="*/ 0 w 185"/>
              <a:gd name="T5" fmla="*/ 161925 h 186"/>
              <a:gd name="T6" fmla="*/ 115887 w 185"/>
              <a:gd name="T7" fmla="*/ 184150 h 186"/>
              <a:gd name="T8" fmla="*/ 128587 w 185"/>
              <a:gd name="T9" fmla="*/ 295275 h 186"/>
              <a:gd name="T10" fmla="*/ 182562 w 185"/>
              <a:gd name="T11" fmla="*/ 196850 h 186"/>
              <a:gd name="T12" fmla="*/ 293687 w 185"/>
              <a:gd name="T13" fmla="*/ 215900 h 186"/>
              <a:gd name="T14" fmla="*/ 217487 w 185"/>
              <a:gd name="T15" fmla="*/ 133350 h 186"/>
              <a:gd name="T16" fmla="*/ 271462 w 185"/>
              <a:gd name="T17" fmla="*/ 31750 h 186"/>
              <a:gd name="T18" fmla="*/ 169862 w 185"/>
              <a:gd name="T19" fmla="*/ 82550 h 186"/>
              <a:gd name="T20" fmla="*/ 90487 w 185"/>
              <a:gd name="T21" fmla="*/ 0 h 1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5" h="186">
                <a:moveTo>
                  <a:pt x="57" y="0"/>
                </a:moveTo>
                <a:lnTo>
                  <a:pt x="67" y="70"/>
                </a:lnTo>
                <a:lnTo>
                  <a:pt x="0" y="102"/>
                </a:lnTo>
                <a:lnTo>
                  <a:pt x="73" y="116"/>
                </a:lnTo>
                <a:lnTo>
                  <a:pt x="81" y="186"/>
                </a:lnTo>
                <a:lnTo>
                  <a:pt x="115" y="124"/>
                </a:lnTo>
                <a:lnTo>
                  <a:pt x="185" y="136"/>
                </a:lnTo>
                <a:lnTo>
                  <a:pt x="137" y="84"/>
                </a:lnTo>
                <a:lnTo>
                  <a:pt x="171" y="20"/>
                </a:lnTo>
                <a:lnTo>
                  <a:pt x="107" y="52"/>
                </a:lnTo>
                <a:lnTo>
                  <a:pt x="57" y="0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10" name="Freeform 18"/>
          <p:cNvSpPr>
            <a:spLocks/>
          </p:cNvSpPr>
          <p:nvPr/>
        </p:nvSpPr>
        <p:spPr bwMode="auto">
          <a:xfrm rot="5400000">
            <a:off x="8157369" y="80169"/>
            <a:ext cx="298450" cy="287338"/>
          </a:xfrm>
          <a:custGeom>
            <a:avLst/>
            <a:gdLst>
              <a:gd name="T0" fmla="*/ 53975 w 188"/>
              <a:gd name="T1" fmla="*/ 3175 h 181"/>
              <a:gd name="T2" fmla="*/ 92075 w 188"/>
              <a:gd name="T3" fmla="*/ 111125 h 181"/>
              <a:gd name="T4" fmla="*/ 0 w 188"/>
              <a:gd name="T5" fmla="*/ 180975 h 181"/>
              <a:gd name="T6" fmla="*/ 114300 w 188"/>
              <a:gd name="T7" fmla="*/ 177800 h 181"/>
              <a:gd name="T8" fmla="*/ 152400 w 188"/>
              <a:gd name="T9" fmla="*/ 287338 h 181"/>
              <a:gd name="T10" fmla="*/ 187325 w 188"/>
              <a:gd name="T11" fmla="*/ 177800 h 181"/>
              <a:gd name="T12" fmla="*/ 298450 w 188"/>
              <a:gd name="T13" fmla="*/ 174625 h 181"/>
              <a:gd name="T14" fmla="*/ 206375 w 188"/>
              <a:gd name="T15" fmla="*/ 111125 h 181"/>
              <a:gd name="T16" fmla="*/ 241300 w 188"/>
              <a:gd name="T17" fmla="*/ 0 h 181"/>
              <a:gd name="T18" fmla="*/ 149225 w 188"/>
              <a:gd name="T19" fmla="*/ 69850 h 181"/>
              <a:gd name="T20" fmla="*/ 53975 w 188"/>
              <a:gd name="T21" fmla="*/ 3175 h 18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8" h="181">
                <a:moveTo>
                  <a:pt x="34" y="2"/>
                </a:moveTo>
                <a:lnTo>
                  <a:pt x="58" y="70"/>
                </a:lnTo>
                <a:lnTo>
                  <a:pt x="0" y="114"/>
                </a:lnTo>
                <a:lnTo>
                  <a:pt x="72" y="112"/>
                </a:lnTo>
                <a:lnTo>
                  <a:pt x="96" y="181"/>
                </a:lnTo>
                <a:lnTo>
                  <a:pt x="118" y="112"/>
                </a:lnTo>
                <a:lnTo>
                  <a:pt x="188" y="110"/>
                </a:lnTo>
                <a:lnTo>
                  <a:pt x="130" y="70"/>
                </a:lnTo>
                <a:lnTo>
                  <a:pt x="152" y="0"/>
                </a:lnTo>
                <a:lnTo>
                  <a:pt x="94" y="44"/>
                </a:lnTo>
                <a:lnTo>
                  <a:pt x="34" y="2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8956675" y="0"/>
            <a:ext cx="187325" cy="6858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  <a:alpha val="0"/>
                </a:schemeClr>
              </a:gs>
              <a:gs pos="100000">
                <a:schemeClr val="bg1">
                  <a:alpha val="14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kumimoji="0" lang="zh-CN" altLang="en-US">
              <a:latin typeface="Arial" charset="0"/>
            </a:endParaRPr>
          </a:p>
        </p:txBody>
      </p:sp>
      <p:sp>
        <p:nvSpPr>
          <p:cNvPr id="85012" name="Freeform 20"/>
          <p:cNvSpPr>
            <a:spLocks/>
          </p:cNvSpPr>
          <p:nvPr/>
        </p:nvSpPr>
        <p:spPr bwMode="auto">
          <a:xfrm>
            <a:off x="1100138" y="5754688"/>
            <a:ext cx="504825" cy="485775"/>
          </a:xfrm>
          <a:custGeom>
            <a:avLst/>
            <a:gdLst>
              <a:gd name="T0" fmla="*/ 366561 w 157"/>
              <a:gd name="T1" fmla="*/ 286318 h 151"/>
              <a:gd name="T2" fmla="*/ 504825 w 157"/>
              <a:gd name="T3" fmla="*/ 173721 h 151"/>
              <a:gd name="T4" fmla="*/ 327975 w 157"/>
              <a:gd name="T5" fmla="*/ 183372 h 151"/>
              <a:gd name="T6" fmla="*/ 311898 w 157"/>
              <a:gd name="T7" fmla="*/ 170504 h 151"/>
              <a:gd name="T8" fmla="*/ 263667 w 157"/>
              <a:gd name="T9" fmla="*/ 51473 h 151"/>
              <a:gd name="T10" fmla="*/ 244374 w 157"/>
              <a:gd name="T11" fmla="*/ 0 h 151"/>
              <a:gd name="T12" fmla="*/ 192927 w 157"/>
              <a:gd name="T13" fmla="*/ 176938 h 151"/>
              <a:gd name="T14" fmla="*/ 176850 w 157"/>
              <a:gd name="T15" fmla="*/ 186589 h 151"/>
              <a:gd name="T16" fmla="*/ 0 w 157"/>
              <a:gd name="T17" fmla="*/ 196240 h 151"/>
              <a:gd name="T18" fmla="*/ 147911 w 157"/>
              <a:gd name="T19" fmla="*/ 295969 h 151"/>
              <a:gd name="T20" fmla="*/ 154341 w 157"/>
              <a:gd name="T21" fmla="*/ 315271 h 151"/>
              <a:gd name="T22" fmla="*/ 109325 w 157"/>
              <a:gd name="T23" fmla="*/ 476124 h 151"/>
              <a:gd name="T24" fmla="*/ 106110 w 157"/>
              <a:gd name="T25" fmla="*/ 485775 h 151"/>
              <a:gd name="T26" fmla="*/ 112541 w 157"/>
              <a:gd name="T27" fmla="*/ 479341 h 151"/>
              <a:gd name="T28" fmla="*/ 254020 w 157"/>
              <a:gd name="T29" fmla="*/ 376395 h 151"/>
              <a:gd name="T30" fmla="*/ 273313 w 157"/>
              <a:gd name="T31" fmla="*/ 376395 h 151"/>
              <a:gd name="T32" fmla="*/ 421223 w 157"/>
              <a:gd name="T33" fmla="*/ 476124 h 151"/>
              <a:gd name="T34" fmla="*/ 363345 w 157"/>
              <a:gd name="T35" fmla="*/ 302403 h 151"/>
              <a:gd name="T36" fmla="*/ 366561 w 157"/>
              <a:gd name="T37" fmla="*/ 286318 h 15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57" h="151">
                <a:moveTo>
                  <a:pt x="114" y="89"/>
                </a:moveTo>
                <a:cubicBezTo>
                  <a:pt x="157" y="54"/>
                  <a:pt x="157" y="54"/>
                  <a:pt x="157" y="54"/>
                </a:cubicBezTo>
                <a:cubicBezTo>
                  <a:pt x="102" y="57"/>
                  <a:pt x="102" y="57"/>
                  <a:pt x="102" y="57"/>
                </a:cubicBezTo>
                <a:cubicBezTo>
                  <a:pt x="100" y="57"/>
                  <a:pt x="98" y="55"/>
                  <a:pt x="97" y="53"/>
                </a:cubicBezTo>
                <a:cubicBezTo>
                  <a:pt x="82" y="16"/>
                  <a:pt x="82" y="16"/>
                  <a:pt x="82" y="16"/>
                </a:cubicBezTo>
                <a:cubicBezTo>
                  <a:pt x="76" y="0"/>
                  <a:pt x="76" y="0"/>
                  <a:pt x="76" y="0"/>
                </a:cubicBezTo>
                <a:cubicBezTo>
                  <a:pt x="60" y="55"/>
                  <a:pt x="60" y="55"/>
                  <a:pt x="60" y="55"/>
                </a:cubicBezTo>
                <a:cubicBezTo>
                  <a:pt x="59" y="57"/>
                  <a:pt x="57" y="58"/>
                  <a:pt x="55" y="58"/>
                </a:cubicBezTo>
                <a:cubicBezTo>
                  <a:pt x="0" y="61"/>
                  <a:pt x="0" y="61"/>
                  <a:pt x="0" y="61"/>
                </a:cubicBezTo>
                <a:cubicBezTo>
                  <a:pt x="46" y="92"/>
                  <a:pt x="46" y="92"/>
                  <a:pt x="46" y="92"/>
                </a:cubicBezTo>
                <a:cubicBezTo>
                  <a:pt x="48" y="93"/>
                  <a:pt x="49" y="96"/>
                  <a:pt x="48" y="98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35" y="149"/>
                  <a:pt x="35" y="149"/>
                  <a:pt x="35" y="149"/>
                </a:cubicBezTo>
                <a:cubicBezTo>
                  <a:pt x="79" y="117"/>
                  <a:pt x="79" y="117"/>
                  <a:pt x="79" y="117"/>
                </a:cubicBezTo>
                <a:cubicBezTo>
                  <a:pt x="80" y="116"/>
                  <a:pt x="83" y="115"/>
                  <a:pt x="85" y="117"/>
                </a:cubicBezTo>
                <a:cubicBezTo>
                  <a:pt x="131" y="148"/>
                  <a:pt x="131" y="148"/>
                  <a:pt x="131" y="148"/>
                </a:cubicBezTo>
                <a:cubicBezTo>
                  <a:pt x="113" y="94"/>
                  <a:pt x="113" y="94"/>
                  <a:pt x="113" y="94"/>
                </a:cubicBezTo>
                <a:cubicBezTo>
                  <a:pt x="112" y="92"/>
                  <a:pt x="113" y="90"/>
                  <a:pt x="114" y="89"/>
                </a:cubicBezTo>
                <a:close/>
              </a:path>
            </a:pathLst>
          </a:custGeom>
          <a:solidFill>
            <a:srgbClr val="AEAEAE">
              <a:alpha val="7215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flat" cmpd="sng">
                <a:solidFill>
                  <a:srgbClr val="F4F4F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13" name="Freeform 21"/>
          <p:cNvSpPr>
            <a:spLocks/>
          </p:cNvSpPr>
          <p:nvPr/>
        </p:nvSpPr>
        <p:spPr bwMode="auto">
          <a:xfrm>
            <a:off x="127000" y="5180013"/>
            <a:ext cx="796925" cy="763587"/>
          </a:xfrm>
          <a:custGeom>
            <a:avLst/>
            <a:gdLst>
              <a:gd name="T0" fmla="*/ 575200 w 248"/>
              <a:gd name="T1" fmla="*/ 452377 h 238"/>
              <a:gd name="T2" fmla="*/ 796925 w 248"/>
              <a:gd name="T3" fmla="*/ 275918 h 238"/>
              <a:gd name="T4" fmla="*/ 514145 w 248"/>
              <a:gd name="T5" fmla="*/ 288751 h 238"/>
              <a:gd name="T6" fmla="*/ 494865 w 248"/>
              <a:gd name="T7" fmla="*/ 275918 h 238"/>
              <a:gd name="T8" fmla="*/ 385609 w 248"/>
              <a:gd name="T9" fmla="*/ 0 h 238"/>
              <a:gd name="T10" fmla="*/ 318127 w 248"/>
              <a:gd name="T11" fmla="*/ 224584 h 238"/>
              <a:gd name="T12" fmla="*/ 302060 w 248"/>
              <a:gd name="T13" fmla="*/ 282335 h 238"/>
              <a:gd name="T14" fmla="*/ 282780 w 248"/>
              <a:gd name="T15" fmla="*/ 298376 h 238"/>
              <a:gd name="T16" fmla="*/ 0 w 248"/>
              <a:gd name="T17" fmla="*/ 311210 h 238"/>
              <a:gd name="T18" fmla="*/ 237792 w 248"/>
              <a:gd name="T19" fmla="*/ 468419 h 238"/>
              <a:gd name="T20" fmla="*/ 247432 w 248"/>
              <a:gd name="T21" fmla="*/ 490877 h 238"/>
              <a:gd name="T22" fmla="*/ 170311 w 248"/>
              <a:gd name="T23" fmla="*/ 760379 h 238"/>
              <a:gd name="T24" fmla="*/ 167097 w 248"/>
              <a:gd name="T25" fmla="*/ 763587 h 238"/>
              <a:gd name="T26" fmla="*/ 404889 w 248"/>
              <a:gd name="T27" fmla="*/ 590336 h 238"/>
              <a:gd name="T28" fmla="*/ 427383 w 248"/>
              <a:gd name="T29" fmla="*/ 590336 h 238"/>
              <a:gd name="T30" fmla="*/ 665175 w 248"/>
              <a:gd name="T31" fmla="*/ 750754 h 238"/>
              <a:gd name="T32" fmla="*/ 568773 w 248"/>
              <a:gd name="T33" fmla="*/ 474836 h 238"/>
              <a:gd name="T34" fmla="*/ 575200 w 248"/>
              <a:gd name="T35" fmla="*/ 452377 h 23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48" h="238">
                <a:moveTo>
                  <a:pt x="179" y="141"/>
                </a:moveTo>
                <a:cubicBezTo>
                  <a:pt x="248" y="86"/>
                  <a:pt x="248" y="86"/>
                  <a:pt x="248" y="86"/>
                </a:cubicBezTo>
                <a:cubicBezTo>
                  <a:pt x="160" y="90"/>
                  <a:pt x="160" y="90"/>
                  <a:pt x="160" y="90"/>
                </a:cubicBezTo>
                <a:cubicBezTo>
                  <a:pt x="158" y="90"/>
                  <a:pt x="155" y="88"/>
                  <a:pt x="154" y="86"/>
                </a:cubicBezTo>
                <a:cubicBezTo>
                  <a:pt x="120" y="0"/>
                  <a:pt x="120" y="0"/>
                  <a:pt x="120" y="0"/>
                </a:cubicBezTo>
                <a:cubicBezTo>
                  <a:pt x="99" y="70"/>
                  <a:pt x="99" y="70"/>
                  <a:pt x="99" y="70"/>
                </a:cubicBezTo>
                <a:cubicBezTo>
                  <a:pt x="94" y="88"/>
                  <a:pt x="94" y="88"/>
                  <a:pt x="94" y="88"/>
                </a:cubicBezTo>
                <a:cubicBezTo>
                  <a:pt x="93" y="91"/>
                  <a:pt x="91" y="93"/>
                  <a:pt x="88" y="93"/>
                </a:cubicBezTo>
                <a:cubicBezTo>
                  <a:pt x="0" y="97"/>
                  <a:pt x="0" y="97"/>
                  <a:pt x="0" y="97"/>
                </a:cubicBezTo>
                <a:cubicBezTo>
                  <a:pt x="74" y="146"/>
                  <a:pt x="74" y="146"/>
                  <a:pt x="74" y="146"/>
                </a:cubicBezTo>
                <a:cubicBezTo>
                  <a:pt x="77" y="148"/>
                  <a:pt x="78" y="151"/>
                  <a:pt x="77" y="153"/>
                </a:cubicBezTo>
                <a:cubicBezTo>
                  <a:pt x="53" y="237"/>
                  <a:pt x="53" y="237"/>
                  <a:pt x="53" y="237"/>
                </a:cubicBezTo>
                <a:cubicBezTo>
                  <a:pt x="52" y="238"/>
                  <a:pt x="52" y="238"/>
                  <a:pt x="52" y="238"/>
                </a:cubicBezTo>
                <a:cubicBezTo>
                  <a:pt x="126" y="184"/>
                  <a:pt x="126" y="184"/>
                  <a:pt x="126" y="184"/>
                </a:cubicBezTo>
                <a:cubicBezTo>
                  <a:pt x="128" y="182"/>
                  <a:pt x="130" y="182"/>
                  <a:pt x="133" y="184"/>
                </a:cubicBezTo>
                <a:cubicBezTo>
                  <a:pt x="207" y="234"/>
                  <a:pt x="207" y="234"/>
                  <a:pt x="207" y="234"/>
                </a:cubicBezTo>
                <a:cubicBezTo>
                  <a:pt x="177" y="148"/>
                  <a:pt x="177" y="148"/>
                  <a:pt x="177" y="148"/>
                </a:cubicBezTo>
                <a:cubicBezTo>
                  <a:pt x="177" y="145"/>
                  <a:pt x="177" y="143"/>
                  <a:pt x="179" y="141"/>
                </a:cubicBezTo>
                <a:close/>
              </a:path>
            </a:pathLst>
          </a:custGeom>
          <a:solidFill>
            <a:srgbClr val="BABABA">
              <a:alpha val="7215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flat" cmpd="sng">
                <a:solidFill>
                  <a:srgbClr val="F4F4F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14" name="Freeform 22"/>
          <p:cNvSpPr>
            <a:spLocks noEditPoints="1"/>
          </p:cNvSpPr>
          <p:nvPr/>
        </p:nvSpPr>
        <p:spPr bwMode="auto">
          <a:xfrm>
            <a:off x="-20638" y="5340350"/>
            <a:ext cx="2335213" cy="1544638"/>
          </a:xfrm>
          <a:custGeom>
            <a:avLst/>
            <a:gdLst>
              <a:gd name="T0" fmla="*/ 375818 w 727"/>
              <a:gd name="T1" fmla="*/ 610148 h 481"/>
              <a:gd name="T2" fmla="*/ 433637 w 727"/>
              <a:gd name="T3" fmla="*/ 619782 h 481"/>
              <a:gd name="T4" fmla="*/ 546061 w 727"/>
              <a:gd name="T5" fmla="*/ 639050 h 481"/>
              <a:gd name="T6" fmla="*/ 607091 w 727"/>
              <a:gd name="T7" fmla="*/ 651895 h 481"/>
              <a:gd name="T8" fmla="*/ 1156364 w 727"/>
              <a:gd name="T9" fmla="*/ 850996 h 481"/>
              <a:gd name="T10" fmla="*/ 1201334 w 727"/>
              <a:gd name="T11" fmla="*/ 873475 h 481"/>
              <a:gd name="T12" fmla="*/ 1053576 w 727"/>
              <a:gd name="T13" fmla="*/ 590880 h 481"/>
              <a:gd name="T14" fmla="*/ 1326607 w 727"/>
              <a:gd name="T15" fmla="*/ 427104 h 481"/>
              <a:gd name="T16" fmla="*/ 1175637 w 727"/>
              <a:gd name="T17" fmla="*/ 337187 h 481"/>
              <a:gd name="T18" fmla="*/ 1117819 w 727"/>
              <a:gd name="T19" fmla="*/ 305074 h 481"/>
              <a:gd name="T20" fmla="*/ 1015031 w 727"/>
              <a:gd name="T21" fmla="*/ 253693 h 481"/>
              <a:gd name="T22" fmla="*/ 941152 w 727"/>
              <a:gd name="T23" fmla="*/ 221580 h 481"/>
              <a:gd name="T24" fmla="*/ 758061 w 727"/>
              <a:gd name="T25" fmla="*/ 314708 h 481"/>
              <a:gd name="T26" fmla="*/ 841576 w 727"/>
              <a:gd name="T27" fmla="*/ 655106 h 481"/>
              <a:gd name="T28" fmla="*/ 154182 w 727"/>
              <a:gd name="T29" fmla="*/ 587669 h 481"/>
              <a:gd name="T30" fmla="*/ 276243 w 727"/>
              <a:gd name="T31" fmla="*/ 597303 h 481"/>
              <a:gd name="T32" fmla="*/ 77091 w 727"/>
              <a:gd name="T33" fmla="*/ 147720 h 481"/>
              <a:gd name="T34" fmla="*/ 417576 w 727"/>
              <a:gd name="T35" fmla="*/ 99550 h 481"/>
              <a:gd name="T36" fmla="*/ 327636 w 727"/>
              <a:gd name="T37" fmla="*/ 35324 h 481"/>
              <a:gd name="T38" fmla="*/ 228061 w 727"/>
              <a:gd name="T39" fmla="*/ 19268 h 481"/>
              <a:gd name="T40" fmla="*/ 99576 w 727"/>
              <a:gd name="T41" fmla="*/ 6423 h 481"/>
              <a:gd name="T42" fmla="*/ 9636 w 727"/>
              <a:gd name="T43" fmla="*/ 584458 h 481"/>
              <a:gd name="T44" fmla="*/ 1516122 w 727"/>
              <a:gd name="T45" fmla="*/ 561978 h 481"/>
              <a:gd name="T46" fmla="*/ 1458304 w 727"/>
              <a:gd name="T47" fmla="*/ 561978 h 481"/>
              <a:gd name="T48" fmla="*/ 2094304 w 727"/>
              <a:gd name="T49" fmla="*/ 1149647 h 481"/>
              <a:gd name="T50" fmla="*/ 2042910 w 727"/>
              <a:gd name="T51" fmla="*/ 1085421 h 481"/>
              <a:gd name="T52" fmla="*/ 2014001 w 727"/>
              <a:gd name="T53" fmla="*/ 1050097 h 481"/>
              <a:gd name="T54" fmla="*/ 2042910 w 727"/>
              <a:gd name="T55" fmla="*/ 1152859 h 481"/>
              <a:gd name="T56" fmla="*/ 2332001 w 727"/>
              <a:gd name="T57" fmla="*/ 1531793 h 481"/>
              <a:gd name="T58" fmla="*/ 2332001 w 727"/>
              <a:gd name="T59" fmla="*/ 1525370 h 481"/>
              <a:gd name="T60" fmla="*/ 2177819 w 727"/>
              <a:gd name="T61" fmla="*/ 1268466 h 481"/>
              <a:gd name="T62" fmla="*/ 2142486 w 727"/>
              <a:gd name="T63" fmla="*/ 1217085 h 481"/>
              <a:gd name="T64" fmla="*/ 2132849 w 727"/>
              <a:gd name="T65" fmla="*/ 1425820 h 481"/>
              <a:gd name="T66" fmla="*/ 1911213 w 727"/>
              <a:gd name="T67" fmla="*/ 1396918 h 481"/>
              <a:gd name="T68" fmla="*/ 1940122 w 727"/>
              <a:gd name="T69" fmla="*/ 1425820 h 481"/>
              <a:gd name="T70" fmla="*/ 1952970 w 727"/>
              <a:gd name="T71" fmla="*/ 1438665 h 481"/>
              <a:gd name="T72" fmla="*/ 2335213 w 727"/>
              <a:gd name="T73" fmla="*/ 1531793 h 481"/>
              <a:gd name="T74" fmla="*/ 1914425 w 727"/>
              <a:gd name="T75" fmla="*/ 1156070 h 481"/>
              <a:gd name="T76" fmla="*/ 1972243 w 727"/>
              <a:gd name="T77" fmla="*/ 995505 h 481"/>
              <a:gd name="T78" fmla="*/ 1933698 w 727"/>
              <a:gd name="T79" fmla="*/ 953758 h 481"/>
              <a:gd name="T80" fmla="*/ 1808425 w 727"/>
              <a:gd name="T81" fmla="*/ 818883 h 481"/>
              <a:gd name="T82" fmla="*/ 1612485 w 727"/>
              <a:gd name="T83" fmla="*/ 639050 h 481"/>
              <a:gd name="T84" fmla="*/ 1583576 w 727"/>
              <a:gd name="T85" fmla="*/ 940913 h 481"/>
              <a:gd name="T86" fmla="*/ 1265576 w 727"/>
              <a:gd name="T87" fmla="*/ 908799 h 481"/>
              <a:gd name="T88" fmla="*/ 1313758 w 727"/>
              <a:gd name="T89" fmla="*/ 934490 h 481"/>
              <a:gd name="T90" fmla="*/ 1455091 w 727"/>
              <a:gd name="T91" fmla="*/ 1024406 h 481"/>
              <a:gd name="T92" fmla="*/ 1577152 w 727"/>
              <a:gd name="T93" fmla="*/ 1107900 h 481"/>
              <a:gd name="T94" fmla="*/ 1618910 w 727"/>
              <a:gd name="T95" fmla="*/ 1136802 h 481"/>
              <a:gd name="T96" fmla="*/ 1750607 w 727"/>
              <a:gd name="T97" fmla="*/ 1245987 h 481"/>
              <a:gd name="T98" fmla="*/ 1814849 w 727"/>
              <a:gd name="T99" fmla="*/ 1300579 h 481"/>
              <a:gd name="T100" fmla="*/ 1863031 w 727"/>
              <a:gd name="T101" fmla="*/ 1345537 h 481"/>
              <a:gd name="T102" fmla="*/ 1753819 w 727"/>
              <a:gd name="T103" fmla="*/ 1188183 h 481"/>
              <a:gd name="T104" fmla="*/ 0 w 727"/>
              <a:gd name="T105" fmla="*/ 1053308 h 481"/>
              <a:gd name="T106" fmla="*/ 0 w 727"/>
              <a:gd name="T107" fmla="*/ 709699 h 48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727" h="481">
                <a:moveTo>
                  <a:pt x="262" y="204"/>
                </a:moveTo>
                <a:cubicBezTo>
                  <a:pt x="175" y="146"/>
                  <a:pt x="175" y="146"/>
                  <a:pt x="175" y="146"/>
                </a:cubicBezTo>
                <a:cubicBezTo>
                  <a:pt x="117" y="190"/>
                  <a:pt x="117" y="190"/>
                  <a:pt x="117" y="190"/>
                </a:cubicBezTo>
                <a:cubicBezTo>
                  <a:pt x="117" y="190"/>
                  <a:pt x="117" y="190"/>
                  <a:pt x="117" y="190"/>
                </a:cubicBezTo>
                <a:cubicBezTo>
                  <a:pt x="123" y="191"/>
                  <a:pt x="129" y="191"/>
                  <a:pt x="135" y="192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41" y="194"/>
                  <a:pt x="147" y="195"/>
                  <a:pt x="153" y="196"/>
                </a:cubicBezTo>
                <a:cubicBezTo>
                  <a:pt x="153" y="196"/>
                  <a:pt x="153" y="196"/>
                  <a:pt x="154" y="196"/>
                </a:cubicBezTo>
                <a:cubicBezTo>
                  <a:pt x="159" y="197"/>
                  <a:pt x="165" y="198"/>
                  <a:pt x="170" y="199"/>
                </a:cubicBezTo>
                <a:cubicBezTo>
                  <a:pt x="171" y="199"/>
                  <a:pt x="171" y="199"/>
                  <a:pt x="171" y="199"/>
                </a:cubicBezTo>
                <a:cubicBezTo>
                  <a:pt x="177" y="201"/>
                  <a:pt x="183" y="202"/>
                  <a:pt x="188" y="203"/>
                </a:cubicBezTo>
                <a:cubicBezTo>
                  <a:pt x="188" y="203"/>
                  <a:pt x="188" y="203"/>
                  <a:pt x="189" y="203"/>
                </a:cubicBezTo>
                <a:cubicBezTo>
                  <a:pt x="246" y="217"/>
                  <a:pt x="299" y="236"/>
                  <a:pt x="346" y="259"/>
                </a:cubicBezTo>
                <a:cubicBezTo>
                  <a:pt x="346" y="259"/>
                  <a:pt x="346" y="259"/>
                  <a:pt x="346" y="259"/>
                </a:cubicBezTo>
                <a:cubicBezTo>
                  <a:pt x="351" y="261"/>
                  <a:pt x="355" y="263"/>
                  <a:pt x="360" y="265"/>
                </a:cubicBezTo>
                <a:cubicBezTo>
                  <a:pt x="360" y="265"/>
                  <a:pt x="360" y="265"/>
                  <a:pt x="360" y="265"/>
                </a:cubicBezTo>
                <a:cubicBezTo>
                  <a:pt x="365" y="268"/>
                  <a:pt x="369" y="270"/>
                  <a:pt x="374" y="272"/>
                </a:cubicBezTo>
                <a:cubicBezTo>
                  <a:pt x="374" y="272"/>
                  <a:pt x="374" y="272"/>
                  <a:pt x="374" y="272"/>
                </a:cubicBezTo>
                <a:cubicBezTo>
                  <a:pt x="387" y="227"/>
                  <a:pt x="387" y="227"/>
                  <a:pt x="387" y="227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329" y="189"/>
                  <a:pt x="328" y="186"/>
                  <a:pt x="328" y="184"/>
                </a:cubicBezTo>
                <a:cubicBezTo>
                  <a:pt x="329" y="182"/>
                  <a:pt x="331" y="181"/>
                  <a:pt x="333" y="181"/>
                </a:cubicBezTo>
                <a:cubicBezTo>
                  <a:pt x="400" y="178"/>
                  <a:pt x="400" y="178"/>
                  <a:pt x="400" y="178"/>
                </a:cubicBezTo>
                <a:cubicBezTo>
                  <a:pt x="413" y="133"/>
                  <a:pt x="413" y="133"/>
                  <a:pt x="413" y="133"/>
                </a:cubicBezTo>
                <a:cubicBezTo>
                  <a:pt x="403" y="126"/>
                  <a:pt x="393" y="120"/>
                  <a:pt x="382" y="114"/>
                </a:cubicBezTo>
                <a:cubicBezTo>
                  <a:pt x="382" y="114"/>
                  <a:pt x="382" y="114"/>
                  <a:pt x="382" y="114"/>
                </a:cubicBezTo>
                <a:cubicBezTo>
                  <a:pt x="377" y="111"/>
                  <a:pt x="371" y="108"/>
                  <a:pt x="366" y="105"/>
                </a:cubicBezTo>
                <a:cubicBezTo>
                  <a:pt x="366" y="105"/>
                  <a:pt x="365" y="104"/>
                  <a:pt x="365" y="104"/>
                </a:cubicBezTo>
                <a:cubicBezTo>
                  <a:pt x="360" y="101"/>
                  <a:pt x="355" y="99"/>
                  <a:pt x="350" y="96"/>
                </a:cubicBezTo>
                <a:cubicBezTo>
                  <a:pt x="349" y="96"/>
                  <a:pt x="348" y="95"/>
                  <a:pt x="348" y="95"/>
                </a:cubicBezTo>
                <a:cubicBezTo>
                  <a:pt x="343" y="92"/>
                  <a:pt x="338" y="90"/>
                  <a:pt x="333" y="87"/>
                </a:cubicBezTo>
                <a:cubicBezTo>
                  <a:pt x="332" y="87"/>
                  <a:pt x="331" y="86"/>
                  <a:pt x="330" y="86"/>
                </a:cubicBezTo>
                <a:cubicBezTo>
                  <a:pt x="325" y="83"/>
                  <a:pt x="320" y="81"/>
                  <a:pt x="316" y="79"/>
                </a:cubicBezTo>
                <a:cubicBezTo>
                  <a:pt x="314" y="78"/>
                  <a:pt x="313" y="78"/>
                  <a:pt x="311" y="77"/>
                </a:cubicBezTo>
                <a:cubicBezTo>
                  <a:pt x="307" y="75"/>
                  <a:pt x="302" y="73"/>
                  <a:pt x="298" y="71"/>
                </a:cubicBezTo>
                <a:cubicBezTo>
                  <a:pt x="296" y="70"/>
                  <a:pt x="295" y="69"/>
                  <a:pt x="293" y="69"/>
                </a:cubicBezTo>
                <a:cubicBezTo>
                  <a:pt x="289" y="67"/>
                  <a:pt x="284" y="65"/>
                  <a:pt x="280" y="63"/>
                </a:cubicBezTo>
                <a:cubicBezTo>
                  <a:pt x="280" y="63"/>
                  <a:pt x="280" y="63"/>
                  <a:pt x="280" y="63"/>
                </a:cubicBezTo>
                <a:cubicBezTo>
                  <a:pt x="236" y="98"/>
                  <a:pt x="236" y="98"/>
                  <a:pt x="236" y="98"/>
                </a:cubicBezTo>
                <a:cubicBezTo>
                  <a:pt x="271" y="197"/>
                  <a:pt x="271" y="197"/>
                  <a:pt x="271" y="197"/>
                </a:cubicBezTo>
                <a:cubicBezTo>
                  <a:pt x="271" y="199"/>
                  <a:pt x="271" y="202"/>
                  <a:pt x="269" y="203"/>
                </a:cubicBezTo>
                <a:cubicBezTo>
                  <a:pt x="266" y="205"/>
                  <a:pt x="264" y="205"/>
                  <a:pt x="262" y="204"/>
                </a:cubicBezTo>
                <a:close/>
                <a:moveTo>
                  <a:pt x="28" y="182"/>
                </a:moveTo>
                <a:cubicBezTo>
                  <a:pt x="33" y="182"/>
                  <a:pt x="39" y="182"/>
                  <a:pt x="44" y="183"/>
                </a:cubicBezTo>
                <a:cubicBezTo>
                  <a:pt x="45" y="183"/>
                  <a:pt x="46" y="183"/>
                  <a:pt x="48" y="183"/>
                </a:cubicBezTo>
                <a:cubicBezTo>
                  <a:pt x="54" y="183"/>
                  <a:pt x="59" y="184"/>
                  <a:pt x="65" y="184"/>
                </a:cubicBezTo>
                <a:cubicBezTo>
                  <a:pt x="66" y="184"/>
                  <a:pt x="66" y="184"/>
                  <a:pt x="67" y="184"/>
                </a:cubicBezTo>
                <a:cubicBezTo>
                  <a:pt x="73" y="185"/>
                  <a:pt x="80" y="185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110" y="104"/>
                  <a:pt x="110" y="104"/>
                  <a:pt x="110" y="104"/>
                </a:cubicBezTo>
                <a:cubicBezTo>
                  <a:pt x="24" y="46"/>
                  <a:pt x="24" y="46"/>
                  <a:pt x="24" y="46"/>
                </a:cubicBezTo>
                <a:cubicBezTo>
                  <a:pt x="22" y="45"/>
                  <a:pt x="21" y="42"/>
                  <a:pt x="22" y="40"/>
                </a:cubicBezTo>
                <a:cubicBezTo>
                  <a:pt x="22" y="37"/>
                  <a:pt x="25" y="35"/>
                  <a:pt x="27" y="35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3" y="18"/>
                  <a:pt x="133" y="18"/>
                  <a:pt x="133" y="18"/>
                </a:cubicBezTo>
                <a:cubicBezTo>
                  <a:pt x="124" y="15"/>
                  <a:pt x="114" y="14"/>
                  <a:pt x="104" y="12"/>
                </a:cubicBezTo>
                <a:cubicBezTo>
                  <a:pt x="103" y="12"/>
                  <a:pt x="103" y="12"/>
                  <a:pt x="102" y="11"/>
                </a:cubicBezTo>
                <a:cubicBezTo>
                  <a:pt x="97" y="11"/>
                  <a:pt x="93" y="10"/>
                  <a:pt x="89" y="9"/>
                </a:cubicBezTo>
                <a:cubicBezTo>
                  <a:pt x="87" y="9"/>
                  <a:pt x="84" y="8"/>
                  <a:pt x="81" y="8"/>
                </a:cubicBezTo>
                <a:cubicBezTo>
                  <a:pt x="78" y="8"/>
                  <a:pt x="74" y="7"/>
                  <a:pt x="71" y="6"/>
                </a:cubicBezTo>
                <a:cubicBezTo>
                  <a:pt x="65" y="6"/>
                  <a:pt x="59" y="5"/>
                  <a:pt x="53" y="4"/>
                </a:cubicBezTo>
                <a:cubicBezTo>
                  <a:pt x="50" y="4"/>
                  <a:pt x="48" y="4"/>
                  <a:pt x="45" y="3"/>
                </a:cubicBezTo>
                <a:cubicBezTo>
                  <a:pt x="41" y="3"/>
                  <a:pt x="36" y="2"/>
                  <a:pt x="31" y="2"/>
                </a:cubicBezTo>
                <a:cubicBezTo>
                  <a:pt x="28" y="2"/>
                  <a:pt x="26" y="2"/>
                  <a:pt x="24" y="1"/>
                </a:cubicBezTo>
                <a:cubicBezTo>
                  <a:pt x="17" y="1"/>
                  <a:pt x="10" y="0"/>
                  <a:pt x="3" y="0"/>
                </a:cubicBezTo>
                <a:cubicBezTo>
                  <a:pt x="3" y="90"/>
                  <a:pt x="3" y="182"/>
                  <a:pt x="3" y="182"/>
                </a:cubicBezTo>
                <a:cubicBezTo>
                  <a:pt x="10" y="182"/>
                  <a:pt x="17" y="182"/>
                  <a:pt x="23" y="182"/>
                </a:cubicBezTo>
                <a:cubicBezTo>
                  <a:pt x="25" y="182"/>
                  <a:pt x="26" y="182"/>
                  <a:pt x="28" y="182"/>
                </a:cubicBezTo>
                <a:close/>
                <a:moveTo>
                  <a:pt x="472" y="175"/>
                </a:moveTo>
                <a:cubicBezTo>
                  <a:pt x="471" y="174"/>
                  <a:pt x="471" y="174"/>
                  <a:pt x="470" y="173"/>
                </a:cubicBezTo>
                <a:cubicBezTo>
                  <a:pt x="462" y="167"/>
                  <a:pt x="455" y="162"/>
                  <a:pt x="446" y="156"/>
                </a:cubicBezTo>
                <a:cubicBezTo>
                  <a:pt x="454" y="175"/>
                  <a:pt x="454" y="175"/>
                  <a:pt x="454" y="175"/>
                </a:cubicBezTo>
                <a:lnTo>
                  <a:pt x="472" y="175"/>
                </a:lnTo>
                <a:close/>
                <a:moveTo>
                  <a:pt x="652" y="358"/>
                </a:moveTo>
                <a:cubicBezTo>
                  <a:pt x="652" y="358"/>
                  <a:pt x="652" y="358"/>
                  <a:pt x="652" y="358"/>
                </a:cubicBezTo>
                <a:cubicBezTo>
                  <a:pt x="649" y="355"/>
                  <a:pt x="647" y="351"/>
                  <a:pt x="644" y="348"/>
                </a:cubicBezTo>
                <a:cubicBezTo>
                  <a:pt x="644" y="348"/>
                  <a:pt x="644" y="348"/>
                  <a:pt x="644" y="348"/>
                </a:cubicBezTo>
                <a:cubicBezTo>
                  <a:pt x="642" y="344"/>
                  <a:pt x="639" y="341"/>
                  <a:pt x="636" y="338"/>
                </a:cubicBezTo>
                <a:cubicBezTo>
                  <a:pt x="636" y="337"/>
                  <a:pt x="636" y="337"/>
                  <a:pt x="636" y="337"/>
                </a:cubicBezTo>
                <a:cubicBezTo>
                  <a:pt x="633" y="334"/>
                  <a:pt x="631" y="330"/>
                  <a:pt x="628" y="327"/>
                </a:cubicBezTo>
                <a:cubicBezTo>
                  <a:pt x="628" y="327"/>
                  <a:pt x="628" y="327"/>
                  <a:pt x="627" y="327"/>
                </a:cubicBezTo>
                <a:cubicBezTo>
                  <a:pt x="625" y="323"/>
                  <a:pt x="622" y="319"/>
                  <a:pt x="619" y="316"/>
                </a:cubicBezTo>
                <a:cubicBezTo>
                  <a:pt x="619" y="316"/>
                  <a:pt x="619" y="316"/>
                  <a:pt x="619" y="316"/>
                </a:cubicBezTo>
                <a:cubicBezTo>
                  <a:pt x="636" y="359"/>
                  <a:pt x="636" y="359"/>
                  <a:pt x="636" y="359"/>
                </a:cubicBezTo>
                <a:lnTo>
                  <a:pt x="652" y="358"/>
                </a:lnTo>
                <a:close/>
                <a:moveTo>
                  <a:pt x="727" y="477"/>
                </a:moveTo>
                <a:cubicBezTo>
                  <a:pt x="727" y="477"/>
                  <a:pt x="727" y="477"/>
                  <a:pt x="726" y="477"/>
                </a:cubicBezTo>
                <a:cubicBezTo>
                  <a:pt x="726" y="477"/>
                  <a:pt x="726" y="476"/>
                  <a:pt x="726" y="476"/>
                </a:cubicBezTo>
                <a:cubicBezTo>
                  <a:pt x="726" y="476"/>
                  <a:pt x="726" y="476"/>
                  <a:pt x="726" y="476"/>
                </a:cubicBezTo>
                <a:cubicBezTo>
                  <a:pt x="726" y="475"/>
                  <a:pt x="726" y="475"/>
                  <a:pt x="726" y="475"/>
                </a:cubicBezTo>
                <a:cubicBezTo>
                  <a:pt x="725" y="474"/>
                  <a:pt x="725" y="474"/>
                  <a:pt x="725" y="473"/>
                </a:cubicBezTo>
                <a:cubicBezTo>
                  <a:pt x="725" y="473"/>
                  <a:pt x="725" y="473"/>
                  <a:pt x="725" y="473"/>
                </a:cubicBezTo>
                <a:cubicBezTo>
                  <a:pt x="719" y="462"/>
                  <a:pt x="704" y="434"/>
                  <a:pt x="678" y="395"/>
                </a:cubicBezTo>
                <a:cubicBezTo>
                  <a:pt x="678" y="395"/>
                  <a:pt x="678" y="395"/>
                  <a:pt x="678" y="395"/>
                </a:cubicBezTo>
                <a:cubicBezTo>
                  <a:pt x="675" y="390"/>
                  <a:pt x="671" y="385"/>
                  <a:pt x="667" y="379"/>
                </a:cubicBezTo>
                <a:cubicBezTo>
                  <a:pt x="667" y="379"/>
                  <a:pt x="667" y="379"/>
                  <a:pt x="667" y="379"/>
                </a:cubicBezTo>
                <a:cubicBezTo>
                  <a:pt x="649" y="394"/>
                  <a:pt x="649" y="394"/>
                  <a:pt x="649" y="394"/>
                </a:cubicBezTo>
                <a:cubicBezTo>
                  <a:pt x="665" y="440"/>
                  <a:pt x="665" y="440"/>
                  <a:pt x="665" y="440"/>
                </a:cubicBezTo>
                <a:cubicBezTo>
                  <a:pt x="666" y="442"/>
                  <a:pt x="665" y="443"/>
                  <a:pt x="664" y="444"/>
                </a:cubicBezTo>
                <a:cubicBezTo>
                  <a:pt x="663" y="446"/>
                  <a:pt x="661" y="446"/>
                  <a:pt x="659" y="445"/>
                </a:cubicBezTo>
                <a:cubicBezTo>
                  <a:pt x="619" y="418"/>
                  <a:pt x="619" y="418"/>
                  <a:pt x="619" y="418"/>
                </a:cubicBezTo>
                <a:cubicBezTo>
                  <a:pt x="595" y="435"/>
                  <a:pt x="595" y="435"/>
                  <a:pt x="595" y="435"/>
                </a:cubicBezTo>
                <a:cubicBezTo>
                  <a:pt x="597" y="437"/>
                  <a:pt x="599" y="438"/>
                  <a:pt x="600" y="440"/>
                </a:cubicBezTo>
                <a:cubicBezTo>
                  <a:pt x="600" y="440"/>
                  <a:pt x="600" y="440"/>
                  <a:pt x="600" y="440"/>
                </a:cubicBezTo>
                <a:cubicBezTo>
                  <a:pt x="601" y="441"/>
                  <a:pt x="603" y="443"/>
                  <a:pt x="604" y="444"/>
                </a:cubicBezTo>
                <a:cubicBezTo>
                  <a:pt x="604" y="444"/>
                  <a:pt x="604" y="444"/>
                  <a:pt x="604" y="444"/>
                </a:cubicBezTo>
                <a:cubicBezTo>
                  <a:pt x="606" y="446"/>
                  <a:pt x="607" y="447"/>
                  <a:pt x="608" y="448"/>
                </a:cubicBezTo>
                <a:cubicBezTo>
                  <a:pt x="608" y="448"/>
                  <a:pt x="608" y="448"/>
                  <a:pt x="608" y="448"/>
                </a:cubicBezTo>
                <a:cubicBezTo>
                  <a:pt x="625" y="466"/>
                  <a:pt x="633" y="477"/>
                  <a:pt x="633" y="477"/>
                </a:cubicBezTo>
                <a:cubicBezTo>
                  <a:pt x="727" y="477"/>
                  <a:pt x="727" y="477"/>
                  <a:pt x="727" y="477"/>
                </a:cubicBezTo>
                <a:cubicBezTo>
                  <a:pt x="727" y="477"/>
                  <a:pt x="727" y="477"/>
                  <a:pt x="727" y="477"/>
                </a:cubicBezTo>
                <a:close/>
                <a:moveTo>
                  <a:pt x="544" y="365"/>
                </a:moveTo>
                <a:cubicBezTo>
                  <a:pt x="545" y="364"/>
                  <a:pt x="546" y="362"/>
                  <a:pt x="548" y="362"/>
                </a:cubicBezTo>
                <a:cubicBezTo>
                  <a:pt x="596" y="360"/>
                  <a:pt x="596" y="360"/>
                  <a:pt x="596" y="360"/>
                </a:cubicBezTo>
                <a:cubicBezTo>
                  <a:pt x="610" y="313"/>
                  <a:pt x="610" y="313"/>
                  <a:pt x="610" y="313"/>
                </a:cubicBezTo>
                <a:cubicBezTo>
                  <a:pt x="610" y="312"/>
                  <a:pt x="612" y="310"/>
                  <a:pt x="613" y="310"/>
                </a:cubicBezTo>
                <a:cubicBezTo>
                  <a:pt x="614" y="310"/>
                  <a:pt x="614" y="310"/>
                  <a:pt x="614" y="310"/>
                </a:cubicBezTo>
                <a:cubicBezTo>
                  <a:pt x="614" y="310"/>
                  <a:pt x="614" y="310"/>
                  <a:pt x="614" y="310"/>
                </a:cubicBezTo>
                <a:cubicBezTo>
                  <a:pt x="614" y="310"/>
                  <a:pt x="614" y="310"/>
                  <a:pt x="614" y="310"/>
                </a:cubicBezTo>
                <a:cubicBezTo>
                  <a:pt x="610" y="306"/>
                  <a:pt x="606" y="302"/>
                  <a:pt x="602" y="297"/>
                </a:cubicBezTo>
                <a:cubicBezTo>
                  <a:pt x="602" y="297"/>
                  <a:pt x="602" y="297"/>
                  <a:pt x="602" y="297"/>
                </a:cubicBezTo>
                <a:cubicBezTo>
                  <a:pt x="590" y="283"/>
                  <a:pt x="577" y="269"/>
                  <a:pt x="564" y="256"/>
                </a:cubicBezTo>
                <a:cubicBezTo>
                  <a:pt x="563" y="255"/>
                  <a:pt x="563" y="255"/>
                  <a:pt x="563" y="255"/>
                </a:cubicBezTo>
                <a:cubicBezTo>
                  <a:pt x="549" y="241"/>
                  <a:pt x="535" y="227"/>
                  <a:pt x="519" y="213"/>
                </a:cubicBezTo>
                <a:cubicBezTo>
                  <a:pt x="519" y="213"/>
                  <a:pt x="518" y="213"/>
                  <a:pt x="518" y="213"/>
                </a:cubicBezTo>
                <a:cubicBezTo>
                  <a:pt x="513" y="208"/>
                  <a:pt x="508" y="204"/>
                  <a:pt x="502" y="199"/>
                </a:cubicBezTo>
                <a:cubicBezTo>
                  <a:pt x="472" y="223"/>
                  <a:pt x="472" y="223"/>
                  <a:pt x="472" y="223"/>
                </a:cubicBezTo>
                <a:cubicBezTo>
                  <a:pt x="495" y="288"/>
                  <a:pt x="495" y="288"/>
                  <a:pt x="495" y="288"/>
                </a:cubicBezTo>
                <a:cubicBezTo>
                  <a:pt x="495" y="290"/>
                  <a:pt x="495" y="292"/>
                  <a:pt x="493" y="293"/>
                </a:cubicBezTo>
                <a:cubicBezTo>
                  <a:pt x="491" y="295"/>
                  <a:pt x="489" y="295"/>
                  <a:pt x="487" y="294"/>
                </a:cubicBezTo>
                <a:cubicBezTo>
                  <a:pt x="431" y="256"/>
                  <a:pt x="431" y="256"/>
                  <a:pt x="431" y="256"/>
                </a:cubicBezTo>
                <a:cubicBezTo>
                  <a:pt x="394" y="283"/>
                  <a:pt x="394" y="283"/>
                  <a:pt x="394" y="283"/>
                </a:cubicBezTo>
                <a:cubicBezTo>
                  <a:pt x="394" y="283"/>
                  <a:pt x="394" y="283"/>
                  <a:pt x="394" y="283"/>
                </a:cubicBezTo>
                <a:cubicBezTo>
                  <a:pt x="394" y="283"/>
                  <a:pt x="394" y="283"/>
                  <a:pt x="394" y="283"/>
                </a:cubicBezTo>
                <a:cubicBezTo>
                  <a:pt x="399" y="286"/>
                  <a:pt x="404" y="289"/>
                  <a:pt x="409" y="291"/>
                </a:cubicBezTo>
                <a:cubicBezTo>
                  <a:pt x="409" y="292"/>
                  <a:pt x="410" y="292"/>
                  <a:pt x="410" y="292"/>
                </a:cubicBezTo>
                <a:cubicBezTo>
                  <a:pt x="425" y="301"/>
                  <a:pt x="439" y="309"/>
                  <a:pt x="452" y="318"/>
                </a:cubicBezTo>
                <a:cubicBezTo>
                  <a:pt x="452" y="318"/>
                  <a:pt x="453" y="318"/>
                  <a:pt x="453" y="319"/>
                </a:cubicBezTo>
                <a:cubicBezTo>
                  <a:pt x="457" y="321"/>
                  <a:pt x="461" y="324"/>
                  <a:pt x="466" y="327"/>
                </a:cubicBezTo>
                <a:cubicBezTo>
                  <a:pt x="466" y="327"/>
                  <a:pt x="466" y="327"/>
                  <a:pt x="466" y="327"/>
                </a:cubicBezTo>
                <a:cubicBezTo>
                  <a:pt x="475" y="333"/>
                  <a:pt x="483" y="339"/>
                  <a:pt x="491" y="345"/>
                </a:cubicBezTo>
                <a:cubicBezTo>
                  <a:pt x="491" y="345"/>
                  <a:pt x="491" y="345"/>
                  <a:pt x="491" y="345"/>
                </a:cubicBezTo>
                <a:cubicBezTo>
                  <a:pt x="495" y="348"/>
                  <a:pt x="499" y="351"/>
                  <a:pt x="502" y="353"/>
                </a:cubicBezTo>
                <a:cubicBezTo>
                  <a:pt x="503" y="354"/>
                  <a:pt x="503" y="354"/>
                  <a:pt x="504" y="354"/>
                </a:cubicBezTo>
                <a:cubicBezTo>
                  <a:pt x="515" y="363"/>
                  <a:pt x="525" y="371"/>
                  <a:pt x="535" y="379"/>
                </a:cubicBezTo>
                <a:cubicBezTo>
                  <a:pt x="536" y="380"/>
                  <a:pt x="536" y="380"/>
                  <a:pt x="537" y="381"/>
                </a:cubicBezTo>
                <a:cubicBezTo>
                  <a:pt x="539" y="383"/>
                  <a:pt x="542" y="385"/>
                  <a:pt x="545" y="388"/>
                </a:cubicBezTo>
                <a:cubicBezTo>
                  <a:pt x="545" y="388"/>
                  <a:pt x="546" y="388"/>
                  <a:pt x="546" y="389"/>
                </a:cubicBezTo>
                <a:cubicBezTo>
                  <a:pt x="552" y="394"/>
                  <a:pt x="558" y="399"/>
                  <a:pt x="563" y="404"/>
                </a:cubicBezTo>
                <a:cubicBezTo>
                  <a:pt x="564" y="404"/>
                  <a:pt x="564" y="405"/>
                  <a:pt x="565" y="405"/>
                </a:cubicBezTo>
                <a:cubicBezTo>
                  <a:pt x="567" y="407"/>
                  <a:pt x="569" y="409"/>
                  <a:pt x="571" y="411"/>
                </a:cubicBezTo>
                <a:cubicBezTo>
                  <a:pt x="572" y="412"/>
                  <a:pt x="572" y="412"/>
                  <a:pt x="573" y="413"/>
                </a:cubicBezTo>
                <a:cubicBezTo>
                  <a:pt x="575" y="415"/>
                  <a:pt x="577" y="417"/>
                  <a:pt x="580" y="419"/>
                </a:cubicBezTo>
                <a:cubicBezTo>
                  <a:pt x="580" y="419"/>
                  <a:pt x="580" y="419"/>
                  <a:pt x="580" y="420"/>
                </a:cubicBezTo>
                <a:cubicBezTo>
                  <a:pt x="586" y="397"/>
                  <a:pt x="586" y="397"/>
                  <a:pt x="586" y="397"/>
                </a:cubicBezTo>
                <a:cubicBezTo>
                  <a:pt x="546" y="370"/>
                  <a:pt x="546" y="370"/>
                  <a:pt x="546" y="370"/>
                </a:cubicBezTo>
                <a:cubicBezTo>
                  <a:pt x="545" y="369"/>
                  <a:pt x="544" y="367"/>
                  <a:pt x="544" y="365"/>
                </a:cubicBezTo>
                <a:close/>
                <a:moveTo>
                  <a:pt x="0" y="221"/>
                </a:moveTo>
                <a:cubicBezTo>
                  <a:pt x="0" y="274"/>
                  <a:pt x="0" y="328"/>
                  <a:pt x="0" y="328"/>
                </a:cubicBezTo>
                <a:cubicBezTo>
                  <a:pt x="259" y="328"/>
                  <a:pt x="429" y="435"/>
                  <a:pt x="490" y="481"/>
                </a:cubicBezTo>
                <a:cubicBezTo>
                  <a:pt x="575" y="481"/>
                  <a:pt x="575" y="481"/>
                  <a:pt x="575" y="481"/>
                </a:cubicBezTo>
                <a:cubicBezTo>
                  <a:pt x="526" y="419"/>
                  <a:pt x="350" y="237"/>
                  <a:pt x="0" y="221"/>
                </a:cubicBezTo>
                <a:close/>
              </a:path>
            </a:pathLst>
          </a:custGeom>
          <a:solidFill>
            <a:schemeClr val="folHlink">
              <a:alpha val="25098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85015" name="Picture 23" descr="shine for usa"/>
          <p:cNvPicPr>
            <a:picLocks noChangeAspect="1" noChangeArrowheads="1"/>
          </p:cNvPicPr>
          <p:nvPr/>
        </p:nvPicPr>
        <p:blipFill>
          <a:blip r:embed="rId14"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4313" y="-7938"/>
            <a:ext cx="2598737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16" name="Picture 24" descr="usa swirl"/>
          <p:cNvPicPr>
            <a:picLocks noChangeAspect="1" noChangeArrowheads="1"/>
          </p:cNvPicPr>
          <p:nvPr/>
        </p:nvPicPr>
        <p:blipFill>
          <a:blip r:embed="rId15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-19050"/>
            <a:ext cx="28956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82663" y="188913"/>
            <a:ext cx="7072312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Master title style</a:t>
            </a:r>
          </a:p>
        </p:txBody>
      </p:sp>
      <p:sp>
        <p:nvSpPr>
          <p:cNvPr id="719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4438" y="6472238"/>
            <a:ext cx="352742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smtClean="0">
                <a:latin typeface="+mn-lt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5019" name="Freeform 27"/>
          <p:cNvSpPr>
            <a:spLocks/>
          </p:cNvSpPr>
          <p:nvPr/>
        </p:nvSpPr>
        <p:spPr bwMode="auto">
          <a:xfrm rot="5400000">
            <a:off x="7223919" y="6322219"/>
            <a:ext cx="293687" cy="295275"/>
          </a:xfrm>
          <a:custGeom>
            <a:avLst/>
            <a:gdLst>
              <a:gd name="T0" fmla="*/ 271462 w 185"/>
              <a:gd name="T1" fmla="*/ 34925 h 186"/>
              <a:gd name="T2" fmla="*/ 169862 w 185"/>
              <a:gd name="T3" fmla="*/ 82550 h 186"/>
              <a:gd name="T4" fmla="*/ 88900 w 185"/>
              <a:gd name="T5" fmla="*/ 0 h 186"/>
              <a:gd name="T6" fmla="*/ 101600 w 185"/>
              <a:gd name="T7" fmla="*/ 114300 h 186"/>
              <a:gd name="T8" fmla="*/ 0 w 185"/>
              <a:gd name="T9" fmla="*/ 161925 h 186"/>
              <a:gd name="T10" fmla="*/ 111125 w 185"/>
              <a:gd name="T11" fmla="*/ 184150 h 186"/>
              <a:gd name="T12" fmla="*/ 123825 w 185"/>
              <a:gd name="T13" fmla="*/ 295275 h 186"/>
              <a:gd name="T14" fmla="*/ 182562 w 185"/>
              <a:gd name="T15" fmla="*/ 196850 h 186"/>
              <a:gd name="T16" fmla="*/ 293687 w 185"/>
              <a:gd name="T17" fmla="*/ 219075 h 186"/>
              <a:gd name="T18" fmla="*/ 217487 w 185"/>
              <a:gd name="T19" fmla="*/ 133350 h 186"/>
              <a:gd name="T20" fmla="*/ 271462 w 185"/>
              <a:gd name="T21" fmla="*/ 34925 h 1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5" h="186">
                <a:moveTo>
                  <a:pt x="171" y="22"/>
                </a:moveTo>
                <a:lnTo>
                  <a:pt x="107" y="52"/>
                </a:lnTo>
                <a:lnTo>
                  <a:pt x="56" y="0"/>
                </a:lnTo>
                <a:lnTo>
                  <a:pt x="64" y="72"/>
                </a:lnTo>
                <a:lnTo>
                  <a:pt x="0" y="102"/>
                </a:lnTo>
                <a:lnTo>
                  <a:pt x="70" y="116"/>
                </a:lnTo>
                <a:lnTo>
                  <a:pt x="78" y="186"/>
                </a:lnTo>
                <a:lnTo>
                  <a:pt x="115" y="124"/>
                </a:lnTo>
                <a:lnTo>
                  <a:pt x="185" y="138"/>
                </a:lnTo>
                <a:lnTo>
                  <a:pt x="137" y="84"/>
                </a:lnTo>
                <a:lnTo>
                  <a:pt x="171" y="22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20" name="Freeform 28"/>
          <p:cNvSpPr>
            <a:spLocks/>
          </p:cNvSpPr>
          <p:nvPr/>
        </p:nvSpPr>
        <p:spPr bwMode="auto">
          <a:xfrm rot="5400000">
            <a:off x="7571582" y="5944394"/>
            <a:ext cx="298450" cy="293687"/>
          </a:xfrm>
          <a:custGeom>
            <a:avLst/>
            <a:gdLst>
              <a:gd name="T0" fmla="*/ 260350 w 188"/>
              <a:gd name="T1" fmla="*/ 19050 h 185"/>
              <a:gd name="T2" fmla="*/ 161925 w 188"/>
              <a:gd name="T3" fmla="*/ 76200 h 185"/>
              <a:gd name="T4" fmla="*/ 76200 w 188"/>
              <a:gd name="T5" fmla="*/ 0 h 185"/>
              <a:gd name="T6" fmla="*/ 98425 w 188"/>
              <a:gd name="T7" fmla="*/ 111125 h 185"/>
              <a:gd name="T8" fmla="*/ 0 w 188"/>
              <a:gd name="T9" fmla="*/ 168275 h 185"/>
              <a:gd name="T10" fmla="*/ 111125 w 188"/>
              <a:gd name="T11" fmla="*/ 180975 h 185"/>
              <a:gd name="T12" fmla="*/ 136525 w 188"/>
              <a:gd name="T13" fmla="*/ 293687 h 185"/>
              <a:gd name="T14" fmla="*/ 180975 w 188"/>
              <a:gd name="T15" fmla="*/ 187325 h 185"/>
              <a:gd name="T16" fmla="*/ 298450 w 188"/>
              <a:gd name="T17" fmla="*/ 200025 h 185"/>
              <a:gd name="T18" fmla="*/ 212725 w 188"/>
              <a:gd name="T19" fmla="*/ 123825 h 185"/>
              <a:gd name="T20" fmla="*/ 260350 w 188"/>
              <a:gd name="T21" fmla="*/ 19050 h 18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8" h="185">
                <a:moveTo>
                  <a:pt x="164" y="12"/>
                </a:moveTo>
                <a:lnTo>
                  <a:pt x="102" y="48"/>
                </a:lnTo>
                <a:lnTo>
                  <a:pt x="48" y="0"/>
                </a:lnTo>
                <a:lnTo>
                  <a:pt x="62" y="70"/>
                </a:lnTo>
                <a:lnTo>
                  <a:pt x="0" y="106"/>
                </a:lnTo>
                <a:lnTo>
                  <a:pt x="70" y="114"/>
                </a:lnTo>
                <a:lnTo>
                  <a:pt x="86" y="185"/>
                </a:lnTo>
                <a:lnTo>
                  <a:pt x="114" y="118"/>
                </a:lnTo>
                <a:lnTo>
                  <a:pt x="188" y="126"/>
                </a:lnTo>
                <a:lnTo>
                  <a:pt x="134" y="78"/>
                </a:lnTo>
                <a:lnTo>
                  <a:pt x="164" y="12"/>
                </a:ln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21" name="Freeform 29"/>
          <p:cNvSpPr>
            <a:spLocks/>
          </p:cNvSpPr>
          <p:nvPr/>
        </p:nvSpPr>
        <p:spPr bwMode="auto">
          <a:xfrm>
            <a:off x="1781175" y="6391275"/>
            <a:ext cx="357188" cy="339725"/>
          </a:xfrm>
          <a:custGeom>
            <a:avLst/>
            <a:gdLst>
              <a:gd name="T0" fmla="*/ 260651 w 111"/>
              <a:gd name="T1" fmla="*/ 198707 h 106"/>
              <a:gd name="T2" fmla="*/ 357188 w 111"/>
              <a:gd name="T3" fmla="*/ 121788 h 106"/>
              <a:gd name="T4" fmla="*/ 234907 w 111"/>
              <a:gd name="T5" fmla="*/ 128198 h 106"/>
              <a:gd name="T6" fmla="*/ 222036 w 111"/>
              <a:gd name="T7" fmla="*/ 118583 h 106"/>
              <a:gd name="T8" fmla="*/ 170549 w 111"/>
              <a:gd name="T9" fmla="*/ 0 h 106"/>
              <a:gd name="T10" fmla="*/ 135152 w 111"/>
              <a:gd name="T11" fmla="*/ 121788 h 106"/>
              <a:gd name="T12" fmla="*/ 122281 w 111"/>
              <a:gd name="T13" fmla="*/ 131403 h 106"/>
              <a:gd name="T14" fmla="*/ 0 w 111"/>
              <a:gd name="T15" fmla="*/ 137813 h 106"/>
              <a:gd name="T16" fmla="*/ 102973 w 111"/>
              <a:gd name="T17" fmla="*/ 208322 h 106"/>
              <a:gd name="T18" fmla="*/ 109409 w 111"/>
              <a:gd name="T19" fmla="*/ 221142 h 106"/>
              <a:gd name="T20" fmla="*/ 74012 w 111"/>
              <a:gd name="T21" fmla="*/ 339725 h 106"/>
              <a:gd name="T22" fmla="*/ 93319 w 111"/>
              <a:gd name="T23" fmla="*/ 326905 h 106"/>
              <a:gd name="T24" fmla="*/ 93319 w 111"/>
              <a:gd name="T25" fmla="*/ 326905 h 106"/>
              <a:gd name="T26" fmla="*/ 176985 w 111"/>
              <a:gd name="T27" fmla="*/ 262806 h 106"/>
              <a:gd name="T28" fmla="*/ 193075 w 111"/>
              <a:gd name="T29" fmla="*/ 262806 h 106"/>
              <a:gd name="T30" fmla="*/ 299266 w 111"/>
              <a:gd name="T31" fmla="*/ 333315 h 106"/>
              <a:gd name="T32" fmla="*/ 257433 w 111"/>
              <a:gd name="T33" fmla="*/ 214732 h 106"/>
              <a:gd name="T34" fmla="*/ 260651 w 111"/>
              <a:gd name="T35" fmla="*/ 198707 h 10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11" h="106">
                <a:moveTo>
                  <a:pt x="81" y="62"/>
                </a:moveTo>
                <a:cubicBezTo>
                  <a:pt x="111" y="38"/>
                  <a:pt x="111" y="38"/>
                  <a:pt x="111" y="38"/>
                </a:cubicBezTo>
                <a:cubicBezTo>
                  <a:pt x="73" y="40"/>
                  <a:pt x="73" y="40"/>
                  <a:pt x="73" y="40"/>
                </a:cubicBezTo>
                <a:cubicBezTo>
                  <a:pt x="71" y="40"/>
                  <a:pt x="69" y="39"/>
                  <a:pt x="69" y="37"/>
                </a:cubicBezTo>
                <a:cubicBezTo>
                  <a:pt x="53" y="0"/>
                  <a:pt x="53" y="0"/>
                  <a:pt x="53" y="0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40"/>
                  <a:pt x="40" y="41"/>
                  <a:pt x="38" y="41"/>
                </a:cubicBezTo>
                <a:cubicBezTo>
                  <a:pt x="0" y="43"/>
                  <a:pt x="0" y="43"/>
                  <a:pt x="0" y="43"/>
                </a:cubicBezTo>
                <a:cubicBezTo>
                  <a:pt x="32" y="65"/>
                  <a:pt x="32" y="65"/>
                  <a:pt x="32" y="65"/>
                </a:cubicBezTo>
                <a:cubicBezTo>
                  <a:pt x="34" y="66"/>
                  <a:pt x="34" y="67"/>
                  <a:pt x="34" y="69"/>
                </a:cubicBezTo>
                <a:cubicBezTo>
                  <a:pt x="23" y="106"/>
                  <a:pt x="23" y="106"/>
                  <a:pt x="23" y="106"/>
                </a:cubicBezTo>
                <a:cubicBezTo>
                  <a:pt x="29" y="102"/>
                  <a:pt x="29" y="102"/>
                  <a:pt x="29" y="102"/>
                </a:cubicBezTo>
                <a:cubicBezTo>
                  <a:pt x="29" y="102"/>
                  <a:pt x="29" y="102"/>
                  <a:pt x="29" y="102"/>
                </a:cubicBezTo>
                <a:cubicBezTo>
                  <a:pt x="55" y="82"/>
                  <a:pt x="55" y="82"/>
                  <a:pt x="55" y="82"/>
                </a:cubicBezTo>
                <a:cubicBezTo>
                  <a:pt x="57" y="81"/>
                  <a:pt x="59" y="81"/>
                  <a:pt x="60" y="82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80" y="67"/>
                  <a:pt x="80" y="67"/>
                  <a:pt x="80" y="67"/>
                </a:cubicBezTo>
                <a:cubicBezTo>
                  <a:pt x="79" y="65"/>
                  <a:pt x="80" y="63"/>
                  <a:pt x="81" y="62"/>
                </a:cubicBezTo>
                <a:close/>
              </a:path>
            </a:pathLst>
          </a:custGeom>
          <a:solidFill>
            <a:srgbClr val="A7A7A7">
              <a:alpha val="7215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flat" cmpd="sng">
                <a:solidFill>
                  <a:srgbClr val="F4F4F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22" name="Freeform 30"/>
          <p:cNvSpPr>
            <a:spLocks/>
          </p:cNvSpPr>
          <p:nvPr/>
        </p:nvSpPr>
        <p:spPr bwMode="auto">
          <a:xfrm>
            <a:off x="5861050" y="-7938"/>
            <a:ext cx="3044825" cy="6870701"/>
          </a:xfrm>
          <a:custGeom>
            <a:avLst/>
            <a:gdLst>
              <a:gd name="T0" fmla="*/ 2618486 w 957"/>
              <a:gd name="T1" fmla="*/ 3978276 h 2164"/>
              <a:gd name="T2" fmla="*/ 1953524 w 957"/>
              <a:gd name="T3" fmla="*/ 146050 h 2164"/>
              <a:gd name="T4" fmla="*/ 1800806 w 957"/>
              <a:gd name="T5" fmla="*/ 0 h 2164"/>
              <a:gd name="T6" fmla="*/ 1613089 w 957"/>
              <a:gd name="T7" fmla="*/ 0 h 2164"/>
              <a:gd name="T8" fmla="*/ 1829440 w 957"/>
              <a:gd name="T9" fmla="*/ 177800 h 2164"/>
              <a:gd name="T10" fmla="*/ 1889891 w 957"/>
              <a:gd name="T11" fmla="*/ 241300 h 2164"/>
              <a:gd name="T12" fmla="*/ 2297141 w 957"/>
              <a:gd name="T13" fmla="*/ 781050 h 2164"/>
              <a:gd name="T14" fmla="*/ 2554853 w 957"/>
              <a:gd name="T15" fmla="*/ 3959226 h 2164"/>
              <a:gd name="T16" fmla="*/ 601329 w 957"/>
              <a:gd name="T17" fmla="*/ 6607176 h 2164"/>
              <a:gd name="T18" fmla="*/ 0 w 957"/>
              <a:gd name="T19" fmla="*/ 6870701 h 2164"/>
              <a:gd name="T20" fmla="*/ 353162 w 957"/>
              <a:gd name="T21" fmla="*/ 6870701 h 2164"/>
              <a:gd name="T22" fmla="*/ 664962 w 957"/>
              <a:gd name="T23" fmla="*/ 6708776 h 2164"/>
              <a:gd name="T24" fmla="*/ 2618486 w 957"/>
              <a:gd name="T25" fmla="*/ 3978276 h 216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57" h="2164">
                <a:moveTo>
                  <a:pt x="823" y="1253"/>
                </a:moveTo>
                <a:cubicBezTo>
                  <a:pt x="957" y="774"/>
                  <a:pt x="863" y="307"/>
                  <a:pt x="614" y="46"/>
                </a:cubicBezTo>
                <a:cubicBezTo>
                  <a:pt x="599" y="30"/>
                  <a:pt x="583" y="15"/>
                  <a:pt x="566" y="0"/>
                </a:cubicBezTo>
                <a:cubicBezTo>
                  <a:pt x="507" y="0"/>
                  <a:pt x="507" y="0"/>
                  <a:pt x="507" y="0"/>
                </a:cubicBezTo>
                <a:cubicBezTo>
                  <a:pt x="530" y="17"/>
                  <a:pt x="553" y="36"/>
                  <a:pt x="575" y="56"/>
                </a:cubicBezTo>
                <a:cubicBezTo>
                  <a:pt x="581" y="63"/>
                  <a:pt x="588" y="69"/>
                  <a:pt x="594" y="76"/>
                </a:cubicBezTo>
                <a:cubicBezTo>
                  <a:pt x="643" y="125"/>
                  <a:pt x="686" y="183"/>
                  <a:pt x="722" y="246"/>
                </a:cubicBezTo>
                <a:cubicBezTo>
                  <a:pt x="871" y="507"/>
                  <a:pt x="911" y="873"/>
                  <a:pt x="803" y="1247"/>
                </a:cubicBezTo>
                <a:cubicBezTo>
                  <a:pt x="695" y="1624"/>
                  <a:pt x="461" y="1925"/>
                  <a:pt x="189" y="2081"/>
                </a:cubicBezTo>
                <a:cubicBezTo>
                  <a:pt x="127" y="2116"/>
                  <a:pt x="64" y="2144"/>
                  <a:pt x="0" y="2164"/>
                </a:cubicBezTo>
                <a:cubicBezTo>
                  <a:pt x="111" y="2164"/>
                  <a:pt x="111" y="2164"/>
                  <a:pt x="111" y="2164"/>
                </a:cubicBezTo>
                <a:cubicBezTo>
                  <a:pt x="144" y="2149"/>
                  <a:pt x="177" y="2132"/>
                  <a:pt x="209" y="2113"/>
                </a:cubicBezTo>
                <a:cubicBezTo>
                  <a:pt x="481" y="1952"/>
                  <a:pt x="715" y="1642"/>
                  <a:pt x="823" y="1253"/>
                </a:cubicBezTo>
                <a:close/>
              </a:path>
            </a:pathLst>
          </a:custGeom>
          <a:solidFill>
            <a:srgbClr val="EA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D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5023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7325" y="1006475"/>
            <a:ext cx="8337550" cy="507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Master text styles</a:t>
            </a:r>
          </a:p>
        </p:txBody>
      </p:sp>
      <p:sp>
        <p:nvSpPr>
          <p:cNvPr id="7200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913688" y="6111875"/>
            <a:ext cx="111442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201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13688" y="6472238"/>
            <a:ext cx="111442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3" grpId="0"/>
    </p:bldLst>
  </p:timing>
  <p:txStyles>
    <p:titleStyle>
      <a:lvl1pPr algn="l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宋体" pitchFamily="2" charset="-122"/>
        </a:defRPr>
      </a:lvl2pPr>
      <a:lvl3pPr algn="l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宋体" pitchFamily="2" charset="-122"/>
        </a:defRPr>
      </a:lvl3pPr>
      <a:lvl4pPr algn="l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宋体" pitchFamily="2" charset="-122"/>
        </a:defRPr>
      </a:lvl4pPr>
      <a:lvl5pPr algn="l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宋体" pitchFamily="2" charset="-122"/>
        </a:defRPr>
      </a:lvl5pPr>
      <a:lvl6pPr marL="457200" algn="l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宋体" pitchFamily="2" charset="-122"/>
        </a:defRPr>
      </a:lvl6pPr>
      <a:lvl7pPr marL="914400" algn="l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宋体" pitchFamily="2" charset="-122"/>
        </a:defRPr>
      </a:lvl7pPr>
      <a:lvl8pPr marL="1371600" algn="l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宋体" pitchFamily="2" charset="-122"/>
        </a:defRPr>
      </a:lvl8pPr>
      <a:lvl9pPr marL="1828800" algn="l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2017/12/4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4913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7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slide" Target="slide1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audio" Target="../media/audio1.wav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3.png"/><Relationship Id="rId4" Type="http://schemas.openxmlformats.org/officeDocument/2006/relationships/audio" Target="../media/audio7.wav"/><Relationship Id="rId9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audio" Target="../media/audio4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audio" Target="../media/audio7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30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415455" y="2204864"/>
            <a:ext cx="597535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0" lang="zh-CN" altLang="en-US" sz="8800" b="1" dirty="0">
                <a:solidFill>
                  <a:schemeClr val="tx2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家庭电</a:t>
            </a:r>
            <a:r>
              <a:rPr kumimoji="0" lang="zh-CN" altLang="en-US" sz="8800" b="1" dirty="0" smtClean="0">
                <a:solidFill>
                  <a:schemeClr val="tx2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路</a:t>
            </a:r>
            <a:r>
              <a:rPr kumimoji="0" lang="zh-CN" altLang="en-US" sz="4000" b="1" dirty="0" smtClean="0">
                <a:solidFill>
                  <a:schemeClr val="tx2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       </a:t>
            </a:r>
            <a:endParaRPr kumimoji="0" lang="zh-CN" altLang="en-US" sz="4000" b="1" dirty="0">
              <a:solidFill>
                <a:schemeClr val="tx2">
                  <a:lumMod val="50000"/>
                </a:schemeClr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14028" y="5229199"/>
            <a:ext cx="5186035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79712" y="11967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2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第十五章 安全用</a:t>
            </a:r>
            <a:r>
              <a:rPr lang="zh-CN" altLang="en-US" sz="3600" dirty="0" smtClean="0">
                <a:solidFill>
                  <a:schemeClr val="tx2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电</a:t>
            </a:r>
            <a:endParaRPr lang="zh-CN" altLang="en-US" sz="3600" dirty="0">
              <a:solidFill>
                <a:schemeClr val="tx2">
                  <a:lumMod val="50000"/>
                </a:schemeClr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200710231658173820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484313"/>
            <a:ext cx="3810000" cy="415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69" name="Picture 5" descr="gk_pro_425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84313"/>
            <a:ext cx="3744913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900113" y="549275"/>
            <a:ext cx="50419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5400" b="1">
                <a:latin typeface="Arial" pitchFamily="34" charset="0"/>
              </a:rPr>
              <a:t>空气开关：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539750" y="4437063"/>
            <a:ext cx="7991475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600">
                <a:latin typeface="Arial" pitchFamily="34" charset="0"/>
              </a:rPr>
              <a:t>       </a:t>
            </a:r>
            <a:r>
              <a:rPr kumimoji="0" lang="zh-CN" altLang="en-US" sz="3600" b="1">
                <a:solidFill>
                  <a:srgbClr val="C43008"/>
                </a:solidFill>
                <a:latin typeface="Arial" pitchFamily="34" charset="0"/>
              </a:rPr>
              <a:t>电灯和插座</a:t>
            </a:r>
            <a:r>
              <a:rPr kumimoji="0" lang="zh-CN" altLang="en-US" sz="3600" b="1">
                <a:latin typeface="Arial" pitchFamily="34" charset="0"/>
              </a:rPr>
              <a:t>都</a:t>
            </a:r>
            <a:r>
              <a:rPr kumimoji="0" lang="zh-CN" altLang="en-US" sz="3600" b="1">
                <a:solidFill>
                  <a:schemeClr val="hlink"/>
                </a:solidFill>
                <a:latin typeface="Arial" pitchFamily="34" charset="0"/>
              </a:rPr>
              <a:t>并联</a:t>
            </a:r>
            <a:r>
              <a:rPr kumimoji="0" lang="zh-CN" altLang="en-US" sz="3600" b="1">
                <a:latin typeface="Arial" pitchFamily="34" charset="0"/>
              </a:rPr>
              <a:t>在由火线和零线组成的电源上，每一只电灯一般都由一个开关控制，</a:t>
            </a:r>
            <a:r>
              <a:rPr kumimoji="0" lang="zh-CN" altLang="en-US" sz="3600" b="1">
                <a:solidFill>
                  <a:schemeClr val="hlink"/>
                </a:solidFill>
                <a:latin typeface="Arial" pitchFamily="34" charset="0"/>
              </a:rPr>
              <a:t>开关串联</a:t>
            </a:r>
            <a:r>
              <a:rPr kumimoji="0" lang="zh-CN" altLang="en-US" sz="3600" b="1">
                <a:latin typeface="Arial" pitchFamily="34" charset="0"/>
              </a:rPr>
              <a:t>在火线和零线之间。</a:t>
            </a:r>
          </a:p>
        </p:txBody>
      </p:sp>
      <p:pic>
        <p:nvPicPr>
          <p:cNvPr id="63494" name="Picture 6" descr="未命名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115" b="11661"/>
          <a:stretch>
            <a:fillRect/>
          </a:stretch>
        </p:blipFill>
        <p:spPr bwMode="auto">
          <a:xfrm>
            <a:off x="0" y="0"/>
            <a:ext cx="9144000" cy="429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7131050" y="1905000"/>
            <a:ext cx="641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9900FF"/>
                </a:solidFill>
                <a:ea typeface="黑体" pitchFamily="49" charset="-122"/>
              </a:rPr>
              <a:t>零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2559050" y="2438400"/>
            <a:ext cx="641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hlink"/>
                </a:solidFill>
                <a:ea typeface="黑体" pitchFamily="49" charset="-122"/>
              </a:rPr>
              <a:t>火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8001000" y="2590800"/>
            <a:ext cx="1200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9900FF"/>
                </a:solidFill>
                <a:ea typeface="黑体" pitchFamily="49" charset="-122"/>
              </a:rPr>
              <a:t>220V</a:t>
            </a:r>
          </a:p>
        </p:txBody>
      </p:sp>
      <p:grpSp>
        <p:nvGrpSpPr>
          <p:cNvPr id="90117" name="Group 5"/>
          <p:cNvGrpSpPr>
            <a:grpSpLocks/>
          </p:cNvGrpSpPr>
          <p:nvPr/>
        </p:nvGrpSpPr>
        <p:grpSpPr bwMode="auto">
          <a:xfrm>
            <a:off x="1219200" y="3738563"/>
            <a:ext cx="6940550" cy="3195637"/>
            <a:chOff x="768" y="2355"/>
            <a:chExt cx="4372" cy="2013"/>
          </a:xfrm>
        </p:grpSpPr>
        <p:sp>
          <p:nvSpPr>
            <p:cNvPr id="90118" name="Line 6"/>
            <p:cNvSpPr>
              <a:spLocks noChangeShapeType="1"/>
            </p:cNvSpPr>
            <p:nvPr/>
          </p:nvSpPr>
          <p:spPr bwMode="auto">
            <a:xfrm>
              <a:off x="1536" y="2880"/>
              <a:ext cx="9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19" name="Line 7"/>
            <p:cNvSpPr>
              <a:spLocks noChangeShapeType="1"/>
            </p:cNvSpPr>
            <p:nvPr/>
          </p:nvSpPr>
          <p:spPr bwMode="auto">
            <a:xfrm>
              <a:off x="2496" y="2880"/>
              <a:ext cx="6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20" name="Line 8"/>
            <p:cNvSpPr>
              <a:spLocks noChangeShapeType="1"/>
            </p:cNvSpPr>
            <p:nvPr/>
          </p:nvSpPr>
          <p:spPr bwMode="auto">
            <a:xfrm>
              <a:off x="3216" y="2880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21" name="Line 9"/>
            <p:cNvSpPr>
              <a:spLocks noChangeShapeType="1"/>
            </p:cNvSpPr>
            <p:nvPr/>
          </p:nvSpPr>
          <p:spPr bwMode="auto">
            <a:xfrm>
              <a:off x="1536" y="2880"/>
              <a:ext cx="0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22" name="Rectangle 10"/>
            <p:cNvSpPr>
              <a:spLocks noChangeArrowheads="1"/>
            </p:cNvSpPr>
            <p:nvPr/>
          </p:nvSpPr>
          <p:spPr bwMode="auto">
            <a:xfrm>
              <a:off x="1408" y="3312"/>
              <a:ext cx="288" cy="33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0123" name="Line 11"/>
            <p:cNvSpPr>
              <a:spLocks noChangeShapeType="1"/>
            </p:cNvSpPr>
            <p:nvPr/>
          </p:nvSpPr>
          <p:spPr bwMode="auto">
            <a:xfrm>
              <a:off x="1536" y="3648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24" name="Line 12"/>
            <p:cNvSpPr>
              <a:spLocks noChangeShapeType="1"/>
            </p:cNvSpPr>
            <p:nvPr/>
          </p:nvSpPr>
          <p:spPr bwMode="auto">
            <a:xfrm>
              <a:off x="1536" y="3872"/>
              <a:ext cx="9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25" name="Line 13"/>
            <p:cNvSpPr>
              <a:spLocks noChangeShapeType="1"/>
            </p:cNvSpPr>
            <p:nvPr/>
          </p:nvSpPr>
          <p:spPr bwMode="auto">
            <a:xfrm>
              <a:off x="2544" y="3872"/>
              <a:ext cx="6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26" name="Line 14"/>
            <p:cNvSpPr>
              <a:spLocks noChangeShapeType="1"/>
            </p:cNvSpPr>
            <p:nvPr/>
          </p:nvSpPr>
          <p:spPr bwMode="auto">
            <a:xfrm>
              <a:off x="3232" y="3872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27" name="Line 15"/>
            <p:cNvSpPr>
              <a:spLocks noChangeShapeType="1"/>
            </p:cNvSpPr>
            <p:nvPr/>
          </p:nvSpPr>
          <p:spPr bwMode="auto">
            <a:xfrm>
              <a:off x="4272" y="2880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28" name="AutoShape 16"/>
            <p:cNvSpPr>
              <a:spLocks noChangeArrowheads="1"/>
            </p:cNvSpPr>
            <p:nvPr/>
          </p:nvSpPr>
          <p:spPr bwMode="auto">
            <a:xfrm>
              <a:off x="4160" y="3184"/>
              <a:ext cx="240" cy="288"/>
            </a:xfrm>
            <a:prstGeom prst="flowChartSummingJunction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0129" name="Line 17"/>
            <p:cNvSpPr>
              <a:spLocks noChangeShapeType="1"/>
            </p:cNvSpPr>
            <p:nvPr/>
          </p:nvSpPr>
          <p:spPr bwMode="auto">
            <a:xfrm>
              <a:off x="4272" y="3456"/>
              <a:ext cx="0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30" name="Rectangle 18"/>
            <p:cNvSpPr>
              <a:spLocks noChangeArrowheads="1"/>
            </p:cNvSpPr>
            <p:nvPr/>
          </p:nvSpPr>
          <p:spPr bwMode="auto">
            <a:xfrm>
              <a:off x="1296" y="2688"/>
              <a:ext cx="528" cy="13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0131" name="Line 19"/>
            <p:cNvSpPr>
              <a:spLocks noChangeShapeType="1"/>
            </p:cNvSpPr>
            <p:nvPr/>
          </p:nvSpPr>
          <p:spPr bwMode="auto">
            <a:xfrm>
              <a:off x="3456" y="2880"/>
              <a:ext cx="0" cy="10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32" name="Text Box 20"/>
            <p:cNvSpPr txBox="1">
              <a:spLocks noChangeArrowheads="1"/>
            </p:cNvSpPr>
            <p:nvPr/>
          </p:nvSpPr>
          <p:spPr bwMode="auto">
            <a:xfrm>
              <a:off x="2784" y="3139"/>
              <a:ext cx="68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9900FF"/>
                  </a:solidFill>
                  <a:ea typeface="黑体" pitchFamily="49" charset="-122"/>
                </a:rPr>
                <a:t>220V</a:t>
              </a:r>
            </a:p>
          </p:txBody>
        </p:sp>
        <p:sp>
          <p:nvSpPr>
            <p:cNvPr id="90133" name="Rectangle 21"/>
            <p:cNvSpPr>
              <a:spLocks noChangeArrowheads="1"/>
            </p:cNvSpPr>
            <p:nvPr/>
          </p:nvSpPr>
          <p:spPr bwMode="auto">
            <a:xfrm>
              <a:off x="3984" y="2640"/>
              <a:ext cx="528" cy="13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0134" name="Line 22"/>
            <p:cNvSpPr>
              <a:spLocks noChangeShapeType="1"/>
            </p:cNvSpPr>
            <p:nvPr/>
          </p:nvSpPr>
          <p:spPr bwMode="auto">
            <a:xfrm>
              <a:off x="1536" y="3840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35" name="Line 23"/>
            <p:cNvSpPr>
              <a:spLocks noChangeShapeType="1"/>
            </p:cNvSpPr>
            <p:nvPr/>
          </p:nvSpPr>
          <p:spPr bwMode="auto">
            <a:xfrm>
              <a:off x="1392" y="4176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36" name="Line 24"/>
            <p:cNvSpPr>
              <a:spLocks noChangeShapeType="1"/>
            </p:cNvSpPr>
            <p:nvPr/>
          </p:nvSpPr>
          <p:spPr bwMode="auto">
            <a:xfrm>
              <a:off x="1456" y="4224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37" name="Line 25"/>
            <p:cNvSpPr>
              <a:spLocks noChangeShapeType="1"/>
            </p:cNvSpPr>
            <p:nvPr/>
          </p:nvSpPr>
          <p:spPr bwMode="auto">
            <a:xfrm>
              <a:off x="1520" y="4272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38" name="Text Box 26"/>
            <p:cNvSpPr txBox="1">
              <a:spLocks noChangeArrowheads="1"/>
            </p:cNvSpPr>
            <p:nvPr/>
          </p:nvSpPr>
          <p:spPr bwMode="auto">
            <a:xfrm>
              <a:off x="800" y="2355"/>
              <a:ext cx="165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chemeClr val="tx2"/>
                  </a:solidFill>
                  <a:ea typeface="黑体" pitchFamily="49" charset="-122"/>
                </a:rPr>
                <a:t>低压供电电源</a:t>
              </a:r>
            </a:p>
          </p:txBody>
        </p:sp>
        <p:sp>
          <p:nvSpPr>
            <p:cNvPr id="90139" name="Text Box 27"/>
            <p:cNvSpPr txBox="1">
              <a:spLocks noChangeArrowheads="1"/>
            </p:cNvSpPr>
            <p:nvPr/>
          </p:nvSpPr>
          <p:spPr bwMode="auto">
            <a:xfrm>
              <a:off x="768" y="4003"/>
              <a:ext cx="6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chemeClr val="tx2"/>
                  </a:solidFill>
                  <a:ea typeface="黑体" pitchFamily="49" charset="-122"/>
                </a:rPr>
                <a:t>接地</a:t>
              </a:r>
            </a:p>
          </p:txBody>
        </p:sp>
        <p:sp>
          <p:nvSpPr>
            <p:cNvPr id="90140" name="Text Box 28"/>
            <p:cNvSpPr txBox="1">
              <a:spLocks noChangeArrowheads="1"/>
            </p:cNvSpPr>
            <p:nvPr/>
          </p:nvSpPr>
          <p:spPr bwMode="auto">
            <a:xfrm>
              <a:off x="3116" y="2544"/>
              <a:ext cx="6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chemeClr val="hlink"/>
                  </a:solidFill>
                  <a:ea typeface="黑体" pitchFamily="49" charset="-122"/>
                </a:rPr>
                <a:t>火线</a:t>
              </a:r>
            </a:p>
          </p:txBody>
        </p:sp>
        <p:sp>
          <p:nvSpPr>
            <p:cNvPr id="90141" name="Text Box 29"/>
            <p:cNvSpPr txBox="1">
              <a:spLocks noChangeArrowheads="1"/>
            </p:cNvSpPr>
            <p:nvPr/>
          </p:nvSpPr>
          <p:spPr bwMode="auto">
            <a:xfrm>
              <a:off x="3116" y="3907"/>
              <a:ext cx="6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chemeClr val="tx2"/>
                  </a:solidFill>
                  <a:ea typeface="黑体" pitchFamily="49" charset="-122"/>
                </a:rPr>
                <a:t>零线</a:t>
              </a:r>
            </a:p>
          </p:txBody>
        </p:sp>
        <p:sp>
          <p:nvSpPr>
            <p:cNvPr id="90142" name="Text Box 30"/>
            <p:cNvSpPr txBox="1">
              <a:spLocks noChangeArrowheads="1"/>
            </p:cNvSpPr>
            <p:nvPr/>
          </p:nvSpPr>
          <p:spPr bwMode="auto">
            <a:xfrm>
              <a:off x="4512" y="2544"/>
              <a:ext cx="6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chemeClr val="tx2"/>
                  </a:solidFill>
                  <a:ea typeface="黑体" pitchFamily="49" charset="-122"/>
                </a:rPr>
                <a:t>用户</a:t>
              </a:r>
            </a:p>
          </p:txBody>
        </p:sp>
      </p:grpSp>
      <p:pic>
        <p:nvPicPr>
          <p:cNvPr id="90143" name="Picture 31" descr="RX_009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7738" y="152400"/>
            <a:ext cx="100806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0144" name="Group 32"/>
          <p:cNvGrpSpPr>
            <a:grpSpLocks/>
          </p:cNvGrpSpPr>
          <p:nvPr/>
        </p:nvGrpSpPr>
        <p:grpSpPr bwMode="auto">
          <a:xfrm>
            <a:off x="0" y="765175"/>
            <a:ext cx="9196388" cy="2898775"/>
            <a:chOff x="-33" y="639"/>
            <a:chExt cx="5793" cy="1826"/>
          </a:xfrm>
        </p:grpSpPr>
        <p:sp>
          <p:nvSpPr>
            <p:cNvPr id="90145" name="Text Box 33"/>
            <p:cNvSpPr txBox="1">
              <a:spLocks noChangeArrowheads="1"/>
            </p:cNvSpPr>
            <p:nvPr/>
          </p:nvSpPr>
          <p:spPr bwMode="auto">
            <a:xfrm>
              <a:off x="-33" y="639"/>
              <a:ext cx="5745" cy="1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>
                  <a:solidFill>
                    <a:srgbClr val="000000"/>
                  </a:solidFill>
                  <a:latin typeface="隶书" pitchFamily="49" charset="-122"/>
                  <a:ea typeface="隶书" pitchFamily="49" charset="-122"/>
                </a:rPr>
                <a:t>   </a:t>
              </a:r>
              <a:r>
                <a:rPr lang="zh-CN" altLang="en-US" sz="4000">
                  <a:solidFill>
                    <a:srgbClr val="000000"/>
                  </a:solidFill>
                  <a:latin typeface="隶书" pitchFamily="49" charset="-122"/>
                  <a:ea typeface="隶书" pitchFamily="49" charset="-122"/>
                </a:rPr>
                <a:t>小结：</a:t>
              </a:r>
              <a:r>
                <a:rPr lang="en-US" altLang="zh-CN" sz="4000">
                  <a:solidFill>
                    <a:srgbClr val="000000"/>
                  </a:solidFill>
                  <a:latin typeface="隶书" pitchFamily="49" charset="-122"/>
                  <a:ea typeface="隶书" pitchFamily="49" charset="-122"/>
                </a:rPr>
                <a:t>1</a:t>
              </a:r>
            </a:p>
            <a:p>
              <a:endParaRPr lang="en-US" altLang="zh-CN" sz="3600">
                <a:latin typeface="隶书" pitchFamily="49" charset="-122"/>
                <a:ea typeface="隶书" pitchFamily="49" charset="-122"/>
              </a:endParaRPr>
            </a:p>
            <a:p>
              <a:pPr>
                <a:buClr>
                  <a:srgbClr val="00CC00"/>
                </a:buClr>
                <a:buFont typeface="Wingdings" pitchFamily="2" charset="2"/>
                <a:buChar char="Ø"/>
              </a:pPr>
              <a:r>
                <a:rPr lang="zh-CN" altLang="en-US" sz="3600">
                  <a:ea typeface="黑体" pitchFamily="49" charset="-122"/>
                </a:rPr>
                <a:t>家庭电路中的两根电线，一根叫           线，</a:t>
              </a:r>
            </a:p>
            <a:p>
              <a:pPr>
                <a:buClr>
                  <a:srgbClr val="00CC00"/>
                </a:buClr>
                <a:buFont typeface="Wingdings" pitchFamily="2" charset="2"/>
                <a:buNone/>
              </a:pPr>
              <a:r>
                <a:rPr lang="zh-CN" altLang="en-US" sz="3600">
                  <a:ea typeface="黑体" pitchFamily="49" charset="-122"/>
                </a:rPr>
                <a:t>   另一根叫          线。火线和零线之间有      </a:t>
              </a:r>
            </a:p>
            <a:p>
              <a:pPr>
                <a:buClr>
                  <a:srgbClr val="00CC00"/>
                </a:buClr>
                <a:buFont typeface="Wingdings" pitchFamily="2" charset="2"/>
                <a:buNone/>
              </a:pPr>
              <a:r>
                <a:rPr lang="zh-CN" altLang="en-US" sz="3600">
                  <a:ea typeface="黑体" pitchFamily="49" charset="-122"/>
                </a:rPr>
                <a:t>   的电压，零线和地之间             电压。</a:t>
              </a:r>
            </a:p>
          </p:txBody>
        </p:sp>
        <p:sp>
          <p:nvSpPr>
            <p:cNvPr id="90146" name="Line 34"/>
            <p:cNvSpPr>
              <a:spLocks noChangeShapeType="1"/>
            </p:cNvSpPr>
            <p:nvPr/>
          </p:nvSpPr>
          <p:spPr bwMode="auto">
            <a:xfrm>
              <a:off x="4320" y="1728"/>
              <a:ext cx="7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47" name="Line 35"/>
            <p:cNvSpPr>
              <a:spLocks noChangeShapeType="1"/>
            </p:cNvSpPr>
            <p:nvPr/>
          </p:nvSpPr>
          <p:spPr bwMode="auto">
            <a:xfrm>
              <a:off x="1440" y="2064"/>
              <a:ext cx="6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48" name="Line 36"/>
            <p:cNvSpPr>
              <a:spLocks noChangeShapeType="1"/>
            </p:cNvSpPr>
            <p:nvPr/>
          </p:nvSpPr>
          <p:spPr bwMode="auto">
            <a:xfrm>
              <a:off x="4992" y="2112"/>
              <a:ext cx="7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0149" name="Line 37"/>
            <p:cNvSpPr>
              <a:spLocks noChangeShapeType="1"/>
            </p:cNvSpPr>
            <p:nvPr/>
          </p:nvSpPr>
          <p:spPr bwMode="auto">
            <a:xfrm>
              <a:off x="3456" y="244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90150" name="Text Box 38"/>
          <p:cNvSpPr txBox="1">
            <a:spLocks noChangeArrowheads="1"/>
          </p:cNvSpPr>
          <p:nvPr/>
        </p:nvSpPr>
        <p:spPr bwMode="auto">
          <a:xfrm>
            <a:off x="5292725" y="3068638"/>
            <a:ext cx="1098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9900FF"/>
                </a:solidFill>
                <a:ea typeface="黑体" pitchFamily="49" charset="-122"/>
              </a:rPr>
              <a:t>没有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1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0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 autoUpdateAnimBg="0"/>
      <p:bldP spid="90115" grpId="0" autoUpdateAnimBg="0"/>
      <p:bldP spid="90116" grpId="0" autoUpdateAnimBg="0"/>
      <p:bldP spid="9015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-252413" y="2708275"/>
            <a:ext cx="8763001" cy="2838450"/>
            <a:chOff x="135" y="2400"/>
            <a:chExt cx="5385" cy="1788"/>
          </a:xfrm>
        </p:grpSpPr>
        <p:sp>
          <p:nvSpPr>
            <p:cNvPr id="91139" name="Text Box 3"/>
            <p:cNvSpPr txBox="1">
              <a:spLocks noChangeArrowheads="1"/>
            </p:cNvSpPr>
            <p:nvPr/>
          </p:nvSpPr>
          <p:spPr bwMode="auto">
            <a:xfrm>
              <a:off x="135" y="2400"/>
              <a:ext cx="5253" cy="17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CC00"/>
                </a:buClr>
                <a:buFont typeface="Wingdings" pitchFamily="2" charset="2"/>
                <a:buChar char="Ø"/>
              </a:pPr>
              <a:r>
                <a:rPr lang="zh-CN" altLang="en-US" sz="3600">
                  <a:solidFill>
                    <a:srgbClr val="003399"/>
                  </a:solidFill>
                  <a:ea typeface="黑体" pitchFamily="49" charset="-122"/>
                </a:rPr>
                <a:t>低压供电线路先后通过</a:t>
              </a:r>
            </a:p>
            <a:p>
              <a:pPr>
                <a:buClr>
                  <a:srgbClr val="00CC00"/>
                </a:buClr>
                <a:buFont typeface="Wingdings" pitchFamily="2" charset="2"/>
                <a:buNone/>
              </a:pPr>
              <a:r>
                <a:rPr lang="zh-CN" altLang="en-US" sz="3600">
                  <a:solidFill>
                    <a:srgbClr val="003399"/>
                  </a:solidFill>
                  <a:ea typeface="黑体" pitchFamily="49" charset="-122"/>
                </a:rPr>
                <a:t>                       接到家庭电路上。</a:t>
              </a:r>
            </a:p>
            <a:p>
              <a:pPr>
                <a:buClr>
                  <a:srgbClr val="00CC00"/>
                </a:buClr>
                <a:buFont typeface="Wingdings" pitchFamily="2" charset="2"/>
                <a:buChar char="Ø"/>
              </a:pPr>
              <a:r>
                <a:rPr lang="zh-CN" altLang="en-US" sz="3600">
                  <a:solidFill>
                    <a:srgbClr val="003399"/>
                  </a:solidFill>
                  <a:ea typeface="黑体" pitchFamily="49" charset="-122"/>
                </a:rPr>
                <a:t>家庭电路中各盏灯应      联，开关与它所</a:t>
              </a:r>
            </a:p>
            <a:p>
              <a:pPr>
                <a:buClr>
                  <a:srgbClr val="00CC00"/>
                </a:buClr>
                <a:buFont typeface="Wingdings" pitchFamily="2" charset="2"/>
                <a:buNone/>
              </a:pPr>
              <a:r>
                <a:rPr lang="zh-CN" altLang="en-US" sz="3600">
                  <a:solidFill>
                    <a:srgbClr val="003399"/>
                  </a:solidFill>
                  <a:ea typeface="黑体" pitchFamily="49" charset="-122"/>
                </a:rPr>
                <a:t>   控制 的电灯应是         联，插座与电灯应</a:t>
              </a:r>
            </a:p>
            <a:p>
              <a:pPr>
                <a:buClr>
                  <a:srgbClr val="00CC00"/>
                </a:buClr>
                <a:buFont typeface="Wingdings" pitchFamily="2" charset="2"/>
                <a:buNone/>
              </a:pPr>
              <a:r>
                <a:rPr lang="zh-CN" altLang="en-US" sz="3600">
                  <a:solidFill>
                    <a:srgbClr val="003399"/>
                  </a:solidFill>
                  <a:ea typeface="黑体" pitchFamily="49" charset="-122"/>
                </a:rPr>
                <a:t>   是        联，保险盒和用电器应        联。</a:t>
              </a:r>
            </a:p>
          </p:txBody>
        </p:sp>
        <p:grpSp>
          <p:nvGrpSpPr>
            <p:cNvPr id="91140" name="Group 4"/>
            <p:cNvGrpSpPr>
              <a:grpSpLocks/>
            </p:cNvGrpSpPr>
            <p:nvPr/>
          </p:nvGrpSpPr>
          <p:grpSpPr bwMode="auto">
            <a:xfrm>
              <a:off x="528" y="2784"/>
              <a:ext cx="4992" cy="1330"/>
              <a:chOff x="528" y="2784"/>
              <a:chExt cx="4992" cy="1330"/>
            </a:xfrm>
          </p:grpSpPr>
          <p:sp>
            <p:nvSpPr>
              <p:cNvPr id="91141" name="Line 5"/>
              <p:cNvSpPr>
                <a:spLocks noChangeShapeType="1"/>
              </p:cNvSpPr>
              <p:nvPr/>
            </p:nvSpPr>
            <p:spPr bwMode="auto">
              <a:xfrm>
                <a:off x="3360" y="2784"/>
                <a:ext cx="1056" cy="0"/>
              </a:xfrm>
              <a:prstGeom prst="line">
                <a:avLst/>
              </a:prstGeom>
              <a:noFill/>
              <a:ln w="12700">
                <a:solidFill>
                  <a:srgbClr val="003399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91142" name="Line 6"/>
              <p:cNvSpPr>
                <a:spLocks noChangeShapeType="1"/>
              </p:cNvSpPr>
              <p:nvPr/>
            </p:nvSpPr>
            <p:spPr bwMode="auto">
              <a:xfrm>
                <a:off x="4560" y="2784"/>
                <a:ext cx="960" cy="0"/>
              </a:xfrm>
              <a:prstGeom prst="line">
                <a:avLst/>
              </a:prstGeom>
              <a:noFill/>
              <a:ln w="12700">
                <a:solidFill>
                  <a:srgbClr val="003399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91143" name="Line 7"/>
              <p:cNvSpPr>
                <a:spLocks noChangeShapeType="1"/>
              </p:cNvSpPr>
              <p:nvPr/>
            </p:nvSpPr>
            <p:spPr bwMode="auto">
              <a:xfrm>
                <a:off x="528" y="3072"/>
                <a:ext cx="1056" cy="0"/>
              </a:xfrm>
              <a:prstGeom prst="line">
                <a:avLst/>
              </a:prstGeom>
              <a:noFill/>
              <a:ln w="12700">
                <a:solidFill>
                  <a:srgbClr val="003399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91144" name="Line 8"/>
              <p:cNvSpPr>
                <a:spLocks noChangeShapeType="1"/>
              </p:cNvSpPr>
              <p:nvPr/>
            </p:nvSpPr>
            <p:spPr bwMode="auto">
              <a:xfrm>
                <a:off x="3021" y="3425"/>
                <a:ext cx="432" cy="0"/>
              </a:xfrm>
              <a:prstGeom prst="line">
                <a:avLst/>
              </a:prstGeom>
              <a:noFill/>
              <a:ln w="12700">
                <a:solidFill>
                  <a:srgbClr val="003399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91145" name="Line 9"/>
              <p:cNvSpPr>
                <a:spLocks noChangeShapeType="1"/>
              </p:cNvSpPr>
              <p:nvPr/>
            </p:nvSpPr>
            <p:spPr bwMode="auto">
              <a:xfrm>
                <a:off x="2448" y="3744"/>
                <a:ext cx="576" cy="0"/>
              </a:xfrm>
              <a:prstGeom prst="line">
                <a:avLst/>
              </a:prstGeom>
              <a:noFill/>
              <a:ln w="12700">
                <a:solidFill>
                  <a:srgbClr val="003399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91146" name="Line 10"/>
              <p:cNvSpPr>
                <a:spLocks noChangeShapeType="1"/>
              </p:cNvSpPr>
              <p:nvPr/>
            </p:nvSpPr>
            <p:spPr bwMode="auto">
              <a:xfrm>
                <a:off x="703" y="4114"/>
                <a:ext cx="528" cy="0"/>
              </a:xfrm>
              <a:prstGeom prst="line">
                <a:avLst/>
              </a:prstGeom>
              <a:noFill/>
              <a:ln w="12700">
                <a:solidFill>
                  <a:srgbClr val="003399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91147" name="Line 11"/>
              <p:cNvSpPr>
                <a:spLocks noChangeShapeType="1"/>
              </p:cNvSpPr>
              <p:nvPr/>
            </p:nvSpPr>
            <p:spPr bwMode="auto">
              <a:xfrm>
                <a:off x="4159" y="4097"/>
                <a:ext cx="528" cy="0"/>
              </a:xfrm>
              <a:prstGeom prst="line">
                <a:avLst/>
              </a:prstGeom>
              <a:noFill/>
              <a:ln w="12700">
                <a:solidFill>
                  <a:srgbClr val="003399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</p:grp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611188" y="3213100"/>
            <a:ext cx="1555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9900FF"/>
                </a:solidFill>
                <a:ea typeface="隶书" pitchFamily="49" charset="-122"/>
              </a:rPr>
              <a:t>保险盒</a:t>
            </a:r>
          </a:p>
        </p:txBody>
      </p:sp>
      <p:sp>
        <p:nvSpPr>
          <p:cNvPr id="91149" name="Text Box 13"/>
          <p:cNvSpPr txBox="1">
            <a:spLocks noChangeArrowheads="1"/>
          </p:cNvSpPr>
          <p:nvPr/>
        </p:nvSpPr>
        <p:spPr bwMode="auto">
          <a:xfrm>
            <a:off x="5003800" y="2636838"/>
            <a:ext cx="1555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9900FF"/>
                </a:solidFill>
                <a:ea typeface="隶书" pitchFamily="49" charset="-122"/>
              </a:rPr>
              <a:t>电能表</a:t>
            </a:r>
          </a:p>
        </p:txBody>
      </p:sp>
      <p:sp>
        <p:nvSpPr>
          <p:cNvPr id="91150" name="Text Box 14"/>
          <p:cNvSpPr txBox="1">
            <a:spLocks noChangeArrowheads="1"/>
          </p:cNvSpPr>
          <p:nvPr/>
        </p:nvSpPr>
        <p:spPr bwMode="auto">
          <a:xfrm>
            <a:off x="6732588" y="2708275"/>
            <a:ext cx="21605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9900FF"/>
                </a:solidFill>
                <a:ea typeface="隶书" pitchFamily="49" charset="-122"/>
              </a:rPr>
              <a:t>闸刀开关</a:t>
            </a:r>
          </a:p>
        </p:txBody>
      </p:sp>
      <p:sp>
        <p:nvSpPr>
          <p:cNvPr id="91151" name="Text Box 15"/>
          <p:cNvSpPr txBox="1">
            <a:spLocks noChangeArrowheads="1"/>
          </p:cNvSpPr>
          <p:nvPr/>
        </p:nvSpPr>
        <p:spPr bwMode="auto">
          <a:xfrm>
            <a:off x="4427538" y="3716338"/>
            <a:ext cx="6429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9900FF"/>
                </a:solidFill>
                <a:ea typeface="隶书" pitchFamily="49" charset="-122"/>
              </a:rPr>
              <a:t>并</a:t>
            </a:r>
          </a:p>
        </p:txBody>
      </p:sp>
      <p:sp>
        <p:nvSpPr>
          <p:cNvPr id="91152" name="Text Box 16"/>
          <p:cNvSpPr txBox="1">
            <a:spLocks noChangeArrowheads="1"/>
          </p:cNvSpPr>
          <p:nvPr/>
        </p:nvSpPr>
        <p:spPr bwMode="auto">
          <a:xfrm>
            <a:off x="3635375" y="4221163"/>
            <a:ext cx="642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9900FF"/>
                </a:solidFill>
                <a:ea typeface="隶书" pitchFamily="49" charset="-122"/>
              </a:rPr>
              <a:t>串</a:t>
            </a:r>
          </a:p>
        </p:txBody>
      </p:sp>
      <p:sp>
        <p:nvSpPr>
          <p:cNvPr id="91153" name="Text Box 17"/>
          <p:cNvSpPr txBox="1">
            <a:spLocks noChangeArrowheads="1"/>
          </p:cNvSpPr>
          <p:nvPr/>
        </p:nvSpPr>
        <p:spPr bwMode="auto">
          <a:xfrm>
            <a:off x="6372225" y="4868863"/>
            <a:ext cx="641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9900FF"/>
                </a:solidFill>
                <a:ea typeface="隶书" pitchFamily="49" charset="-122"/>
              </a:rPr>
              <a:t>串</a:t>
            </a:r>
          </a:p>
        </p:txBody>
      </p:sp>
      <p:sp>
        <p:nvSpPr>
          <p:cNvPr id="91154" name="Text Box 18"/>
          <p:cNvSpPr txBox="1">
            <a:spLocks noChangeArrowheads="1"/>
          </p:cNvSpPr>
          <p:nvPr/>
        </p:nvSpPr>
        <p:spPr bwMode="auto">
          <a:xfrm>
            <a:off x="755650" y="4868863"/>
            <a:ext cx="642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9900FF"/>
                </a:solidFill>
                <a:ea typeface="隶书" pitchFamily="49" charset="-122"/>
              </a:rPr>
              <a:t>并</a:t>
            </a:r>
          </a:p>
        </p:txBody>
      </p:sp>
      <p:sp>
        <p:nvSpPr>
          <p:cNvPr id="91155" name="Text Box 19"/>
          <p:cNvSpPr txBox="1">
            <a:spLocks noChangeArrowheads="1"/>
          </p:cNvSpPr>
          <p:nvPr/>
        </p:nvSpPr>
        <p:spPr bwMode="auto">
          <a:xfrm>
            <a:off x="1295400" y="884238"/>
            <a:ext cx="3810000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小结：</a:t>
            </a:r>
            <a:r>
              <a:rPr lang="en-US" altLang="zh-CN" sz="400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2</a:t>
            </a:r>
          </a:p>
          <a:p>
            <a:pPr algn="ctr">
              <a:spcBef>
                <a:spcPct val="50000"/>
              </a:spcBef>
            </a:pPr>
            <a:endParaRPr lang="en-US" altLang="zh-CN" sz="2400">
              <a:solidFill>
                <a:srgbClr val="000000"/>
              </a:solidFill>
              <a:ea typeface="隶书" pitchFamily="49" charset="-122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11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11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11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11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11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11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11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8" grpId="0" autoUpdateAnimBg="0"/>
      <p:bldP spid="91149" grpId="0" autoUpdateAnimBg="0"/>
      <p:bldP spid="91150" grpId="0" autoUpdateAnimBg="0"/>
      <p:bldP spid="91151" grpId="0" autoUpdateAnimBg="0"/>
      <p:bldP spid="91152" grpId="0" autoUpdateAnimBg="0"/>
      <p:bldP spid="91153" grpId="0" autoUpdateAnimBg="0"/>
      <p:bldP spid="9115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电能表"/>
          <p:cNvPicPr>
            <a:picLocks noChangeAspect="1" noChangeArrowheads="1"/>
          </p:cNvPicPr>
          <p:nvPr/>
        </p:nvPicPr>
        <p:blipFill>
          <a:blip r:embed="rId3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0"/>
            <a:ext cx="55641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32416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4000" b="1">
                <a:latin typeface="Arial" pitchFamily="34" charset="0"/>
              </a:rPr>
              <a:t>观察电能表</a:t>
            </a:r>
          </a:p>
          <a:p>
            <a:pPr>
              <a:spcBef>
                <a:spcPct val="50000"/>
              </a:spcBef>
            </a:pPr>
            <a:r>
              <a:rPr kumimoji="0" lang="zh-CN" altLang="en-US" sz="4000" b="1">
                <a:latin typeface="Arial" pitchFamily="34" charset="0"/>
              </a:rPr>
              <a:t>  并回答：</a:t>
            </a:r>
          </a:p>
          <a:p>
            <a:pPr>
              <a:spcBef>
                <a:spcPct val="50000"/>
              </a:spcBef>
            </a:pPr>
            <a:r>
              <a:rPr kumimoji="0" lang="zh-CN" altLang="en-US" sz="4000" b="1">
                <a:latin typeface="Arial" pitchFamily="34" charset="0"/>
              </a:rPr>
              <a:t>  </a:t>
            </a: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228600" y="2349500"/>
            <a:ext cx="4710113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600" b="1">
                <a:solidFill>
                  <a:srgbClr val="0000FF"/>
                </a:solidFill>
                <a:latin typeface="Arial" pitchFamily="34" charset="0"/>
              </a:rPr>
              <a:t>1</a:t>
            </a:r>
            <a:r>
              <a:rPr kumimoji="0" lang="zh-CN" altLang="en-US" sz="3600" b="1">
                <a:solidFill>
                  <a:srgbClr val="0000FF"/>
                </a:solidFill>
                <a:latin typeface="Arial" pitchFamily="34" charset="0"/>
              </a:rPr>
              <a:t>、有什么用途？</a:t>
            </a:r>
          </a:p>
          <a:p>
            <a:pPr>
              <a:spcBef>
                <a:spcPct val="50000"/>
              </a:spcBef>
            </a:pPr>
            <a:r>
              <a:rPr kumimoji="0" lang="en-US" altLang="zh-CN" sz="3600" b="1">
                <a:solidFill>
                  <a:srgbClr val="0000FF"/>
                </a:solidFill>
                <a:latin typeface="Arial" pitchFamily="34" charset="0"/>
              </a:rPr>
              <a:t>2</a:t>
            </a:r>
            <a:r>
              <a:rPr kumimoji="0" lang="zh-CN" altLang="en-US" sz="3600" b="1">
                <a:solidFill>
                  <a:srgbClr val="0000FF"/>
                </a:solidFill>
                <a:latin typeface="Arial" pitchFamily="34" charset="0"/>
              </a:rPr>
              <a:t>、表上标的</a:t>
            </a:r>
          </a:p>
          <a:p>
            <a:pPr>
              <a:spcBef>
                <a:spcPct val="50000"/>
              </a:spcBef>
            </a:pPr>
            <a:r>
              <a:rPr kumimoji="0" lang="zh-CN" altLang="en-US" sz="3600" b="1">
                <a:solidFill>
                  <a:srgbClr val="0000FF"/>
                </a:solidFill>
                <a:latin typeface="Arial" pitchFamily="34" charset="0"/>
              </a:rPr>
              <a:t>“</a:t>
            </a:r>
            <a:r>
              <a:rPr kumimoji="0" lang="en-US" altLang="zh-CN" sz="3600" b="1">
                <a:solidFill>
                  <a:srgbClr val="0000FF"/>
                </a:solidFill>
                <a:latin typeface="Arial" pitchFamily="34" charset="0"/>
              </a:rPr>
              <a:t>220V   10</a:t>
            </a:r>
            <a:r>
              <a:rPr kumimoji="0" lang="zh-CN" altLang="en-US" sz="3600" b="1">
                <a:solidFill>
                  <a:srgbClr val="0000FF"/>
                </a:solidFill>
                <a:latin typeface="Arial" pitchFamily="34" charset="0"/>
              </a:rPr>
              <a:t>（</a:t>
            </a:r>
            <a:r>
              <a:rPr kumimoji="0" lang="en-US" altLang="zh-CN" sz="3600" b="1">
                <a:solidFill>
                  <a:srgbClr val="0000FF"/>
                </a:solidFill>
                <a:latin typeface="Arial" pitchFamily="34" charset="0"/>
              </a:rPr>
              <a:t>40</a:t>
            </a:r>
            <a:r>
              <a:rPr kumimoji="0" lang="zh-CN" altLang="en-US" sz="3600" b="1">
                <a:solidFill>
                  <a:srgbClr val="0000FF"/>
                </a:solidFill>
                <a:latin typeface="Arial" pitchFamily="34" charset="0"/>
              </a:rPr>
              <a:t>）</a:t>
            </a:r>
            <a:r>
              <a:rPr kumimoji="0" lang="en-US" altLang="zh-CN" sz="3600" b="1">
                <a:solidFill>
                  <a:srgbClr val="0000FF"/>
                </a:solidFill>
                <a:latin typeface="Arial" pitchFamily="34" charset="0"/>
              </a:rPr>
              <a:t>A” </a:t>
            </a:r>
          </a:p>
          <a:p>
            <a:pPr>
              <a:spcBef>
                <a:spcPct val="50000"/>
              </a:spcBef>
            </a:pPr>
            <a:r>
              <a:rPr kumimoji="0" lang="zh-CN" altLang="en-US" sz="3600" b="1">
                <a:solidFill>
                  <a:srgbClr val="0000FF"/>
                </a:solidFill>
                <a:latin typeface="Arial" pitchFamily="34" charset="0"/>
              </a:rPr>
              <a:t>有何意义？</a:t>
            </a:r>
          </a:p>
        </p:txBody>
      </p:sp>
      <p:sp>
        <p:nvSpPr>
          <p:cNvPr id="96261" name="Line 5"/>
          <p:cNvSpPr>
            <a:spLocks noChangeShapeType="1"/>
          </p:cNvSpPr>
          <p:nvPr/>
        </p:nvSpPr>
        <p:spPr bwMode="auto">
          <a:xfrm flipV="1">
            <a:off x="5232400" y="3284538"/>
            <a:ext cx="2159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152400" y="5334000"/>
            <a:ext cx="9677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4800" b="1">
                <a:solidFill>
                  <a:srgbClr val="CC3300"/>
                </a:solidFill>
              </a:rPr>
              <a:t>接线： </a:t>
            </a:r>
            <a:r>
              <a:rPr lang="en-US" altLang="zh-CN" sz="3600">
                <a:solidFill>
                  <a:srgbClr val="6600CC"/>
                </a:solidFill>
                <a:ea typeface="隶书" pitchFamily="49" charset="-122"/>
              </a:rPr>
              <a:t>1</a:t>
            </a:r>
            <a:r>
              <a:rPr lang="zh-CN" altLang="en-US" sz="3600">
                <a:solidFill>
                  <a:srgbClr val="6600CC"/>
                </a:solidFill>
                <a:ea typeface="隶书" pitchFamily="49" charset="-122"/>
              </a:rPr>
              <a:t>、</a:t>
            </a:r>
            <a:r>
              <a:rPr lang="en-US" altLang="zh-CN" sz="3600">
                <a:solidFill>
                  <a:srgbClr val="6600CC"/>
                </a:solidFill>
                <a:ea typeface="隶书" pitchFamily="49" charset="-122"/>
              </a:rPr>
              <a:t>2</a:t>
            </a:r>
            <a:r>
              <a:rPr lang="zh-CN" altLang="en-US" sz="3600">
                <a:solidFill>
                  <a:srgbClr val="6600CC"/>
                </a:solidFill>
                <a:ea typeface="隶书" pitchFamily="49" charset="-122"/>
              </a:rPr>
              <a:t>火，</a:t>
            </a:r>
            <a:r>
              <a:rPr lang="en-US" altLang="zh-CN" sz="3600">
                <a:solidFill>
                  <a:srgbClr val="6600CC"/>
                </a:solidFill>
                <a:ea typeface="隶书" pitchFamily="49" charset="-122"/>
              </a:rPr>
              <a:t>3</a:t>
            </a:r>
            <a:r>
              <a:rPr lang="zh-CN" altLang="en-US" sz="3600">
                <a:solidFill>
                  <a:srgbClr val="6600CC"/>
                </a:solidFill>
                <a:ea typeface="隶书" pitchFamily="49" charset="-122"/>
              </a:rPr>
              <a:t>、</a:t>
            </a:r>
            <a:r>
              <a:rPr lang="en-US" altLang="zh-CN" sz="3600">
                <a:solidFill>
                  <a:srgbClr val="6600CC"/>
                </a:solidFill>
                <a:ea typeface="隶书" pitchFamily="49" charset="-122"/>
              </a:rPr>
              <a:t>4</a:t>
            </a:r>
            <a:r>
              <a:rPr lang="zh-CN" altLang="en-US" sz="3600">
                <a:solidFill>
                  <a:srgbClr val="6600CC"/>
                </a:solidFill>
                <a:ea typeface="隶书" pitchFamily="49" charset="-122"/>
              </a:rPr>
              <a:t>零   </a:t>
            </a:r>
            <a:r>
              <a:rPr kumimoji="0" lang="zh-CN" altLang="en-US" sz="2800" b="1">
                <a:solidFill>
                  <a:srgbClr val="0000FF"/>
                </a:solidFill>
              </a:rPr>
              <a:t>１、</a:t>
            </a:r>
            <a:r>
              <a:rPr kumimoji="0" lang="en-US" altLang="zh-CN" sz="2800" b="1">
                <a:solidFill>
                  <a:srgbClr val="0000FF"/>
                </a:solidFill>
              </a:rPr>
              <a:t>3</a:t>
            </a:r>
            <a:r>
              <a:rPr kumimoji="0" lang="zh-CN" altLang="en-US" sz="2800" b="1">
                <a:solidFill>
                  <a:srgbClr val="0000FF"/>
                </a:solidFill>
              </a:rPr>
              <a:t>进； </a:t>
            </a:r>
            <a:r>
              <a:rPr kumimoji="0" lang="en-US" altLang="zh-CN" sz="2800" b="1">
                <a:solidFill>
                  <a:srgbClr val="0000FF"/>
                </a:solidFill>
              </a:rPr>
              <a:t>2</a:t>
            </a:r>
            <a:r>
              <a:rPr kumimoji="0" lang="zh-CN" altLang="en-US" sz="2800" b="1">
                <a:solidFill>
                  <a:srgbClr val="0000FF"/>
                </a:solidFill>
              </a:rPr>
              <a:t>、</a:t>
            </a:r>
            <a:r>
              <a:rPr kumimoji="0" lang="en-US" altLang="zh-CN" sz="2800" b="1">
                <a:solidFill>
                  <a:srgbClr val="0000FF"/>
                </a:solidFill>
              </a:rPr>
              <a:t>4</a:t>
            </a:r>
            <a:r>
              <a:rPr kumimoji="0" lang="zh-CN" altLang="en-US" sz="2800" b="1">
                <a:solidFill>
                  <a:srgbClr val="0000FF"/>
                </a:solidFill>
              </a:rPr>
              <a:t>出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381000" y="228600"/>
            <a:ext cx="80772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4800" b="1">
                <a:solidFill>
                  <a:srgbClr val="FF3300"/>
                </a:solidFill>
                <a:latin typeface="Arial" pitchFamily="34" charset="0"/>
              </a:rPr>
              <a:t>电线应如何与电能表接？</a:t>
            </a:r>
          </a:p>
        </p:txBody>
      </p:sp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371600"/>
            <a:ext cx="7772400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1898650" y="3011488"/>
            <a:ext cx="229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en-US" altLang="zh-CN" sz="2400" b="1">
                <a:latin typeface="Arial" pitchFamily="34" charset="0"/>
              </a:rPr>
              <a:t>1  2 3 4</a:t>
            </a:r>
          </a:p>
        </p:txBody>
      </p:sp>
      <p:sp>
        <p:nvSpPr>
          <p:cNvPr id="97286" name="Rectangle 6"/>
          <p:cNvSpPr>
            <a:spLocks noChangeArrowheads="1"/>
          </p:cNvSpPr>
          <p:nvPr/>
        </p:nvSpPr>
        <p:spPr bwMode="auto">
          <a:xfrm>
            <a:off x="3657600" y="1143000"/>
            <a:ext cx="5105400" cy="426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0" lang="en-US" altLang="zh-CN">
                <a:latin typeface="Arial" pitchFamily="34" charset="0"/>
              </a:rPr>
              <a:t> 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533400" y="6216650"/>
            <a:ext cx="4984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0033CC"/>
                </a:solidFill>
                <a:ea typeface="黑体" pitchFamily="49" charset="-122"/>
              </a:rPr>
              <a:t>3</a:t>
            </a:r>
            <a:r>
              <a:rPr lang="zh-CN" altLang="en-US" sz="3600">
                <a:solidFill>
                  <a:srgbClr val="0033CC"/>
                </a:solidFill>
                <a:ea typeface="黑体" pitchFamily="49" charset="-122"/>
              </a:rPr>
              <a:t>、电能表安装的位置：</a:t>
            </a:r>
          </a:p>
        </p:txBody>
      </p:sp>
      <p:sp>
        <p:nvSpPr>
          <p:cNvPr id="97288" name="Text Box 8"/>
          <p:cNvSpPr txBox="1">
            <a:spLocks noChangeArrowheads="1"/>
          </p:cNvSpPr>
          <p:nvPr/>
        </p:nvSpPr>
        <p:spPr bwMode="auto">
          <a:xfrm>
            <a:off x="5029200" y="6278563"/>
            <a:ext cx="33115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隶书" pitchFamily="49" charset="-122"/>
              </a:rPr>
              <a:t>干路上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7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6" grpId="0" animBg="1"/>
      <p:bldP spid="97287" grpId="0"/>
      <p:bldP spid="9728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4"/>
          <p:cNvGrpSpPr>
            <a:grpSpLocks/>
          </p:cNvGrpSpPr>
          <p:nvPr/>
        </p:nvGrpSpPr>
        <p:grpSpPr bwMode="auto">
          <a:xfrm>
            <a:off x="592138" y="11113"/>
            <a:ext cx="7646987" cy="995362"/>
            <a:chOff x="373" y="4"/>
            <a:chExt cx="4817" cy="627"/>
          </a:xfrm>
        </p:grpSpPr>
        <p:pic>
          <p:nvPicPr>
            <p:cNvPr id="88067" name="Picture 5" descr="usa bar shadow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" y="4"/>
              <a:ext cx="4817" cy="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8068" name="Group 6"/>
            <p:cNvGrpSpPr>
              <a:grpSpLocks/>
            </p:cNvGrpSpPr>
            <p:nvPr/>
          </p:nvGrpSpPr>
          <p:grpSpPr bwMode="auto">
            <a:xfrm>
              <a:off x="489" y="107"/>
              <a:ext cx="4585" cy="380"/>
              <a:chOff x="489" y="107"/>
              <a:chExt cx="4585" cy="380"/>
            </a:xfrm>
          </p:grpSpPr>
          <p:sp>
            <p:nvSpPr>
              <p:cNvPr id="15367" name="Freeform 7"/>
              <p:cNvSpPr>
                <a:spLocks/>
              </p:cNvSpPr>
              <p:nvPr/>
            </p:nvSpPr>
            <p:spPr bwMode="auto">
              <a:xfrm>
                <a:off x="489" y="107"/>
                <a:ext cx="4585" cy="380"/>
              </a:xfrm>
              <a:custGeom>
                <a:avLst/>
                <a:gdLst>
                  <a:gd name="T0" fmla="*/ 2141 w 2288"/>
                  <a:gd name="T1" fmla="*/ 0 h 190"/>
                  <a:gd name="T2" fmla="*/ 77 w 2288"/>
                  <a:gd name="T3" fmla="*/ 0 h 190"/>
                  <a:gd name="T4" fmla="*/ 0 w 2288"/>
                  <a:gd name="T5" fmla="*/ 0 h 190"/>
                  <a:gd name="T6" fmla="*/ 0 w 2288"/>
                  <a:gd name="T7" fmla="*/ 8 h 190"/>
                  <a:gd name="T8" fmla="*/ 0 w 2288"/>
                  <a:gd name="T9" fmla="*/ 58 h 190"/>
                  <a:gd name="T10" fmla="*/ 0 w 2288"/>
                  <a:gd name="T11" fmla="*/ 137 h 190"/>
                  <a:gd name="T12" fmla="*/ 0 w 2288"/>
                  <a:gd name="T13" fmla="*/ 190 h 190"/>
                  <a:gd name="T14" fmla="*/ 2288 w 2288"/>
                  <a:gd name="T15" fmla="*/ 190 h 190"/>
                  <a:gd name="T16" fmla="*/ 2160 w 2288"/>
                  <a:gd name="T17" fmla="*/ 20 h 190"/>
                  <a:gd name="T18" fmla="*/ 2141 w 2288"/>
                  <a:gd name="T1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88" h="190">
                    <a:moveTo>
                      <a:pt x="2141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2288" y="190"/>
                      <a:pt x="2288" y="190"/>
                      <a:pt x="2288" y="190"/>
                    </a:cubicBezTo>
                    <a:cubicBezTo>
                      <a:pt x="2252" y="127"/>
                      <a:pt x="2209" y="69"/>
                      <a:pt x="2160" y="20"/>
                    </a:cubicBezTo>
                    <a:cubicBezTo>
                      <a:pt x="2154" y="13"/>
                      <a:pt x="2147" y="7"/>
                      <a:pt x="214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607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  <p:sp>
            <p:nvSpPr>
              <p:cNvPr id="15368" name="Freeform 8"/>
              <p:cNvSpPr>
                <a:spLocks/>
              </p:cNvSpPr>
              <p:nvPr/>
            </p:nvSpPr>
            <p:spPr bwMode="auto">
              <a:xfrm>
                <a:off x="505" y="123"/>
                <a:ext cx="4433" cy="322"/>
              </a:xfrm>
              <a:custGeom>
                <a:avLst/>
                <a:gdLst>
                  <a:gd name="T0" fmla="*/ 2009 w 2212"/>
                  <a:gd name="T1" fmla="*/ 39 h 161"/>
                  <a:gd name="T2" fmla="*/ 2212 w 2212"/>
                  <a:gd name="T3" fmla="*/ 93 h 161"/>
                  <a:gd name="T4" fmla="*/ 2146 w 2212"/>
                  <a:gd name="T5" fmla="*/ 17 h 161"/>
                  <a:gd name="T6" fmla="*/ 2129 w 2212"/>
                  <a:gd name="T7" fmla="*/ 0 h 161"/>
                  <a:gd name="T8" fmla="*/ 0 w 2212"/>
                  <a:gd name="T9" fmla="*/ 0 h 161"/>
                  <a:gd name="T10" fmla="*/ 0 w 2212"/>
                  <a:gd name="T11" fmla="*/ 161 h 161"/>
                  <a:gd name="T12" fmla="*/ 529 w 2212"/>
                  <a:gd name="T13" fmla="*/ 110 h 161"/>
                  <a:gd name="T14" fmla="*/ 2009 w 2212"/>
                  <a:gd name="T15" fmla="*/ 39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12" h="161">
                    <a:moveTo>
                      <a:pt x="2009" y="39"/>
                    </a:moveTo>
                    <a:cubicBezTo>
                      <a:pt x="2050" y="45"/>
                      <a:pt x="2117" y="47"/>
                      <a:pt x="2212" y="93"/>
                    </a:cubicBezTo>
                    <a:cubicBezTo>
                      <a:pt x="2191" y="66"/>
                      <a:pt x="2169" y="41"/>
                      <a:pt x="2146" y="17"/>
                    </a:cubicBezTo>
                    <a:cubicBezTo>
                      <a:pt x="2141" y="12"/>
                      <a:pt x="2135" y="6"/>
                      <a:pt x="212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223" y="153"/>
                      <a:pt x="438" y="124"/>
                      <a:pt x="529" y="110"/>
                    </a:cubicBezTo>
                    <a:cubicBezTo>
                      <a:pt x="977" y="39"/>
                      <a:pt x="1814" y="7"/>
                      <a:pt x="2009" y="3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1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13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</p:grpSp>
      </p:grpSp>
      <p:grpSp>
        <p:nvGrpSpPr>
          <p:cNvPr id="88071" name="Group 9"/>
          <p:cNvGrpSpPr>
            <a:grpSpLocks/>
          </p:cNvGrpSpPr>
          <p:nvPr/>
        </p:nvGrpSpPr>
        <p:grpSpPr bwMode="auto">
          <a:xfrm>
            <a:off x="0" y="0"/>
            <a:ext cx="1063625" cy="998538"/>
            <a:chOff x="0" y="-3"/>
            <a:chExt cx="670" cy="629"/>
          </a:xfrm>
        </p:grpSpPr>
        <p:pic>
          <p:nvPicPr>
            <p:cNvPr id="88072" name="Picture 10" descr="usa star shadow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70" cy="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8073" name="Group 11"/>
            <p:cNvGrpSpPr>
              <a:grpSpLocks/>
            </p:cNvGrpSpPr>
            <p:nvPr/>
          </p:nvGrpSpPr>
          <p:grpSpPr bwMode="auto">
            <a:xfrm>
              <a:off x="12" y="-3"/>
              <a:ext cx="583" cy="594"/>
              <a:chOff x="12" y="-3"/>
              <a:chExt cx="583" cy="594"/>
            </a:xfrm>
          </p:grpSpPr>
          <p:sp>
            <p:nvSpPr>
              <p:cNvPr id="88074" name="Freeform 12"/>
              <p:cNvSpPr>
                <a:spLocks/>
              </p:cNvSpPr>
              <p:nvPr/>
            </p:nvSpPr>
            <p:spPr bwMode="auto">
              <a:xfrm>
                <a:off x="505" y="119"/>
                <a:ext cx="32" cy="42"/>
              </a:xfrm>
              <a:custGeom>
                <a:avLst/>
                <a:gdLst>
                  <a:gd name="T0" fmla="*/ 0 w 16"/>
                  <a:gd name="T1" fmla="*/ 0 h 21"/>
                  <a:gd name="T2" fmla="*/ 12 w 16"/>
                  <a:gd name="T3" fmla="*/ 14 h 21"/>
                  <a:gd name="T4" fmla="*/ 32 w 16"/>
                  <a:gd name="T5" fmla="*/ 42 h 21"/>
                  <a:gd name="T6" fmla="*/ 18 w 16"/>
                  <a:gd name="T7" fmla="*/ 26 h 21"/>
                  <a:gd name="T8" fmla="*/ 0 w 16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0" y="0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10" y="12"/>
                      <a:pt x="13" y="16"/>
                      <a:pt x="16" y="2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75" name="Freeform 13"/>
              <p:cNvSpPr>
                <a:spLocks/>
              </p:cNvSpPr>
              <p:nvPr/>
            </p:nvSpPr>
            <p:spPr bwMode="auto">
              <a:xfrm>
                <a:off x="523" y="145"/>
                <a:ext cx="46" cy="86"/>
              </a:xfrm>
              <a:custGeom>
                <a:avLst/>
                <a:gdLst>
                  <a:gd name="T0" fmla="*/ 0 w 23"/>
                  <a:gd name="T1" fmla="*/ 0 h 43"/>
                  <a:gd name="T2" fmla="*/ 14 w 23"/>
                  <a:gd name="T3" fmla="*/ 16 h 43"/>
                  <a:gd name="T4" fmla="*/ 46 w 23"/>
                  <a:gd name="T5" fmla="*/ 86 h 43"/>
                  <a:gd name="T6" fmla="*/ 32 w 23"/>
                  <a:gd name="T7" fmla="*/ 70 h 43"/>
                  <a:gd name="T8" fmla="*/ 0 w 2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3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4" y="19"/>
                      <a:pt x="19" y="31"/>
                      <a:pt x="23" y="43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3" y="23"/>
                      <a:pt x="8" y="11"/>
                      <a:pt x="0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76" name="Freeform 14"/>
              <p:cNvSpPr>
                <a:spLocks/>
              </p:cNvSpPr>
              <p:nvPr/>
            </p:nvSpPr>
            <p:spPr bwMode="auto">
              <a:xfrm>
                <a:off x="555" y="215"/>
                <a:ext cx="22" cy="84"/>
              </a:xfrm>
              <a:custGeom>
                <a:avLst/>
                <a:gdLst>
                  <a:gd name="T0" fmla="*/ 0 w 11"/>
                  <a:gd name="T1" fmla="*/ 0 h 42"/>
                  <a:gd name="T2" fmla="*/ 14 w 11"/>
                  <a:gd name="T3" fmla="*/ 16 h 42"/>
                  <a:gd name="T4" fmla="*/ 22 w 11"/>
                  <a:gd name="T5" fmla="*/ 84 h 42"/>
                  <a:gd name="T6" fmla="*/ 8 w 11"/>
                  <a:gd name="T7" fmla="*/ 68 h 42"/>
                  <a:gd name="T8" fmla="*/ 0 w 1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42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0" y="19"/>
                      <a:pt x="11" y="30"/>
                      <a:pt x="11" y="42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5" y="22"/>
                      <a:pt x="3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77" name="Freeform 15"/>
              <p:cNvSpPr>
                <a:spLocks/>
              </p:cNvSpPr>
              <p:nvPr/>
            </p:nvSpPr>
            <p:spPr bwMode="auto">
              <a:xfrm>
                <a:off x="561" y="283"/>
                <a:ext cx="16" cy="58"/>
              </a:xfrm>
              <a:custGeom>
                <a:avLst/>
                <a:gdLst>
                  <a:gd name="T0" fmla="*/ 2 w 8"/>
                  <a:gd name="T1" fmla="*/ 0 h 29"/>
                  <a:gd name="T2" fmla="*/ 16 w 8"/>
                  <a:gd name="T3" fmla="*/ 16 h 29"/>
                  <a:gd name="T4" fmla="*/ 12 w 8"/>
                  <a:gd name="T5" fmla="*/ 58 h 29"/>
                  <a:gd name="T6" fmla="*/ 0 w 8"/>
                  <a:gd name="T7" fmla="*/ 44 h 29"/>
                  <a:gd name="T8" fmla="*/ 2 w 8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9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15"/>
                      <a:pt x="7" y="22"/>
                      <a:pt x="6" y="2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14"/>
                      <a:pt x="1" y="7"/>
                      <a:pt x="1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78" name="Freeform 16"/>
              <p:cNvSpPr>
                <a:spLocks/>
              </p:cNvSpPr>
              <p:nvPr/>
            </p:nvSpPr>
            <p:spPr bwMode="auto">
              <a:xfrm>
                <a:off x="551" y="327"/>
                <a:ext cx="22" cy="52"/>
              </a:xfrm>
              <a:custGeom>
                <a:avLst/>
                <a:gdLst>
                  <a:gd name="T0" fmla="*/ 10 w 11"/>
                  <a:gd name="T1" fmla="*/ 0 h 26"/>
                  <a:gd name="T2" fmla="*/ 22 w 11"/>
                  <a:gd name="T3" fmla="*/ 14 h 26"/>
                  <a:gd name="T4" fmla="*/ 14 w 11"/>
                  <a:gd name="T5" fmla="*/ 52 h 26"/>
                  <a:gd name="T6" fmla="*/ 0 w 11"/>
                  <a:gd name="T7" fmla="*/ 36 h 26"/>
                  <a:gd name="T8" fmla="*/ 10 w 1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6">
                    <a:moveTo>
                      <a:pt x="5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9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12"/>
                      <a:pt x="4" y="6"/>
                      <a:pt x="5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79" name="Freeform 17"/>
              <p:cNvSpPr>
                <a:spLocks/>
              </p:cNvSpPr>
              <p:nvPr/>
            </p:nvSpPr>
            <p:spPr bwMode="auto">
              <a:xfrm>
                <a:off x="537" y="363"/>
                <a:ext cx="28" cy="50"/>
              </a:xfrm>
              <a:custGeom>
                <a:avLst/>
                <a:gdLst>
                  <a:gd name="T0" fmla="*/ 14 w 14"/>
                  <a:gd name="T1" fmla="*/ 0 h 25"/>
                  <a:gd name="T2" fmla="*/ 28 w 14"/>
                  <a:gd name="T3" fmla="*/ 16 h 25"/>
                  <a:gd name="T4" fmla="*/ 14 w 14"/>
                  <a:gd name="T5" fmla="*/ 50 h 25"/>
                  <a:gd name="T6" fmla="*/ 0 w 14"/>
                  <a:gd name="T7" fmla="*/ 34 h 25"/>
                  <a:gd name="T8" fmla="*/ 14 w 1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25">
                    <a:moveTo>
                      <a:pt x="7" y="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2" y="13"/>
                      <a:pt x="10" y="19"/>
                      <a:pt x="7" y="2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1"/>
                      <a:pt x="5" y="6"/>
                      <a:pt x="7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80" name="Freeform 18"/>
              <p:cNvSpPr>
                <a:spLocks/>
              </p:cNvSpPr>
              <p:nvPr/>
            </p:nvSpPr>
            <p:spPr bwMode="auto">
              <a:xfrm>
                <a:off x="519" y="397"/>
                <a:ext cx="32" cy="48"/>
              </a:xfrm>
              <a:custGeom>
                <a:avLst/>
                <a:gdLst>
                  <a:gd name="T0" fmla="*/ 18 w 16"/>
                  <a:gd name="T1" fmla="*/ 0 h 24"/>
                  <a:gd name="T2" fmla="*/ 32 w 16"/>
                  <a:gd name="T3" fmla="*/ 16 h 24"/>
                  <a:gd name="T4" fmla="*/ 12 w 16"/>
                  <a:gd name="T5" fmla="*/ 48 h 24"/>
                  <a:gd name="T6" fmla="*/ 0 w 16"/>
                  <a:gd name="T7" fmla="*/ 32 h 24"/>
                  <a:gd name="T8" fmla="*/ 18 w 16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4">
                    <a:moveTo>
                      <a:pt x="9" y="0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3" y="13"/>
                      <a:pt x="10" y="19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1"/>
                      <a:pt x="7" y="5"/>
                      <a:pt x="9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81" name="Freeform 19"/>
              <p:cNvSpPr>
                <a:spLocks/>
              </p:cNvSpPr>
              <p:nvPr/>
            </p:nvSpPr>
            <p:spPr bwMode="auto">
              <a:xfrm>
                <a:off x="489" y="429"/>
                <a:ext cx="42" cy="52"/>
              </a:xfrm>
              <a:custGeom>
                <a:avLst/>
                <a:gdLst>
                  <a:gd name="T0" fmla="*/ 30 w 21"/>
                  <a:gd name="T1" fmla="*/ 0 h 26"/>
                  <a:gd name="T2" fmla="*/ 42 w 21"/>
                  <a:gd name="T3" fmla="*/ 16 h 26"/>
                  <a:gd name="T4" fmla="*/ 14 w 21"/>
                  <a:gd name="T5" fmla="*/ 52 h 26"/>
                  <a:gd name="T6" fmla="*/ 0 w 21"/>
                  <a:gd name="T7" fmla="*/ 36 h 26"/>
                  <a:gd name="T8" fmla="*/ 30 w 2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15" y="0"/>
                    </a:moveTo>
                    <a:cubicBezTo>
                      <a:pt x="21" y="8"/>
                      <a:pt x="21" y="8"/>
                      <a:pt x="21" y="8"/>
                    </a:cubicBezTo>
                    <a:cubicBezTo>
                      <a:pt x="17" y="14"/>
                      <a:pt x="12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12"/>
                      <a:pt x="11" y="6"/>
                      <a:pt x="1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82" name="Freeform 20"/>
              <p:cNvSpPr>
                <a:spLocks/>
              </p:cNvSpPr>
              <p:nvPr/>
            </p:nvSpPr>
            <p:spPr bwMode="auto">
              <a:xfrm>
                <a:off x="104" y="455"/>
                <a:ext cx="399" cy="136"/>
              </a:xfrm>
              <a:custGeom>
                <a:avLst/>
                <a:gdLst>
                  <a:gd name="T0" fmla="*/ 385 w 199"/>
                  <a:gd name="T1" fmla="*/ 10 h 68"/>
                  <a:gd name="T2" fmla="*/ 399 w 199"/>
                  <a:gd name="T3" fmla="*/ 26 h 68"/>
                  <a:gd name="T4" fmla="*/ 379 w 199"/>
                  <a:gd name="T5" fmla="*/ 44 h 68"/>
                  <a:gd name="T6" fmla="*/ 12 w 199"/>
                  <a:gd name="T7" fmla="*/ 14 h 68"/>
                  <a:gd name="T8" fmla="*/ 0 w 199"/>
                  <a:gd name="T9" fmla="*/ 0 h 68"/>
                  <a:gd name="T10" fmla="*/ 365 w 199"/>
                  <a:gd name="T11" fmla="*/ 28 h 68"/>
                  <a:gd name="T12" fmla="*/ 385 w 199"/>
                  <a:gd name="T13" fmla="*/ 10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9" h="68">
                    <a:moveTo>
                      <a:pt x="192" y="5"/>
                    </a:moveTo>
                    <a:cubicBezTo>
                      <a:pt x="199" y="13"/>
                      <a:pt x="199" y="13"/>
                      <a:pt x="199" y="13"/>
                    </a:cubicBezTo>
                    <a:cubicBezTo>
                      <a:pt x="196" y="16"/>
                      <a:pt x="192" y="19"/>
                      <a:pt x="189" y="22"/>
                    </a:cubicBezTo>
                    <a:cubicBezTo>
                      <a:pt x="134" y="68"/>
                      <a:pt x="52" y="62"/>
                      <a:pt x="6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" y="54"/>
                      <a:pt x="127" y="60"/>
                      <a:pt x="182" y="14"/>
                    </a:cubicBezTo>
                    <a:cubicBezTo>
                      <a:pt x="186" y="11"/>
                      <a:pt x="189" y="8"/>
                      <a:pt x="192" y="5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83" name="Freeform 21"/>
              <p:cNvSpPr>
                <a:spLocks/>
              </p:cNvSpPr>
              <p:nvPr/>
            </p:nvSpPr>
            <p:spPr bwMode="auto">
              <a:xfrm>
                <a:off x="12" y="-3"/>
                <a:ext cx="583" cy="578"/>
              </a:xfrm>
              <a:custGeom>
                <a:avLst/>
                <a:gdLst>
                  <a:gd name="T0" fmla="*/ 92 w 291"/>
                  <a:gd name="T1" fmla="*/ 458 h 289"/>
                  <a:gd name="T2" fmla="*/ 126 w 291"/>
                  <a:gd name="T3" fmla="*/ 92 h 289"/>
                  <a:gd name="T4" fmla="*/ 493 w 291"/>
                  <a:gd name="T5" fmla="*/ 122 h 289"/>
                  <a:gd name="T6" fmla="*/ 457 w 291"/>
                  <a:gd name="T7" fmla="*/ 486 h 289"/>
                  <a:gd name="T8" fmla="*/ 92 w 291"/>
                  <a:gd name="T9" fmla="*/ 458 h 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1" h="289">
                    <a:moveTo>
                      <a:pt x="46" y="229"/>
                    </a:moveTo>
                    <a:cubicBezTo>
                      <a:pt x="0" y="174"/>
                      <a:pt x="8" y="92"/>
                      <a:pt x="63" y="46"/>
                    </a:cubicBezTo>
                    <a:cubicBezTo>
                      <a:pt x="118" y="0"/>
                      <a:pt x="200" y="6"/>
                      <a:pt x="246" y="61"/>
                    </a:cubicBezTo>
                    <a:cubicBezTo>
                      <a:pt x="291" y="115"/>
                      <a:pt x="284" y="197"/>
                      <a:pt x="228" y="243"/>
                    </a:cubicBezTo>
                    <a:cubicBezTo>
                      <a:pt x="173" y="289"/>
                      <a:pt x="91" y="283"/>
                      <a:pt x="46" y="22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556"/>
                  </a:gs>
                  <a:gs pos="100000">
                    <a:srgbClr val="00429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2" name="Freeform 22"/>
              <p:cNvSpPr>
                <a:spLocks/>
              </p:cNvSpPr>
              <p:nvPr/>
            </p:nvSpPr>
            <p:spPr bwMode="auto">
              <a:xfrm>
                <a:off x="138" y="41"/>
                <a:ext cx="419" cy="406"/>
              </a:xfrm>
              <a:custGeom>
                <a:avLst/>
                <a:gdLst>
                  <a:gd name="T0" fmla="*/ 95 w 209"/>
                  <a:gd name="T1" fmla="*/ 98 h 203"/>
                  <a:gd name="T2" fmla="*/ 172 w 209"/>
                  <a:gd name="T3" fmla="*/ 203 h 203"/>
                  <a:gd name="T4" fmla="*/ 209 w 209"/>
                  <a:gd name="T5" fmla="*/ 117 h 203"/>
                  <a:gd name="T6" fmla="*/ 91 w 209"/>
                  <a:gd name="T7" fmla="*/ 0 h 203"/>
                  <a:gd name="T8" fmla="*/ 0 w 209"/>
                  <a:gd name="T9" fmla="*/ 43 h 203"/>
                  <a:gd name="T10" fmla="*/ 95 w 209"/>
                  <a:gd name="T11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03">
                    <a:moveTo>
                      <a:pt x="95" y="98"/>
                    </a:moveTo>
                    <a:cubicBezTo>
                      <a:pt x="117" y="136"/>
                      <a:pt x="135" y="175"/>
                      <a:pt x="172" y="203"/>
                    </a:cubicBezTo>
                    <a:cubicBezTo>
                      <a:pt x="195" y="181"/>
                      <a:pt x="209" y="151"/>
                      <a:pt x="209" y="117"/>
                    </a:cubicBezTo>
                    <a:cubicBezTo>
                      <a:pt x="209" y="52"/>
                      <a:pt x="156" y="0"/>
                      <a:pt x="91" y="0"/>
                    </a:cubicBezTo>
                    <a:cubicBezTo>
                      <a:pt x="54" y="0"/>
                      <a:pt x="21" y="17"/>
                      <a:pt x="0" y="43"/>
                    </a:cubicBezTo>
                    <a:cubicBezTo>
                      <a:pt x="38" y="51"/>
                      <a:pt x="77" y="67"/>
                      <a:pt x="95" y="9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13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  <p:sp>
            <p:nvSpPr>
              <p:cNvPr id="88085" name="Freeform 23"/>
              <p:cNvSpPr>
                <a:spLocks/>
              </p:cNvSpPr>
              <p:nvPr/>
            </p:nvSpPr>
            <p:spPr bwMode="auto">
              <a:xfrm>
                <a:off x="281" y="341"/>
                <a:ext cx="98" cy="114"/>
              </a:xfrm>
              <a:custGeom>
                <a:avLst/>
                <a:gdLst>
                  <a:gd name="T0" fmla="*/ 84 w 98"/>
                  <a:gd name="T1" fmla="*/ 100 h 114"/>
                  <a:gd name="T2" fmla="*/ 0 w 98"/>
                  <a:gd name="T3" fmla="*/ 0 h 114"/>
                  <a:gd name="T4" fmla="*/ 14 w 98"/>
                  <a:gd name="T5" fmla="*/ 16 h 114"/>
                  <a:gd name="T6" fmla="*/ 98 w 98"/>
                  <a:gd name="T7" fmla="*/ 114 h 114"/>
                  <a:gd name="T8" fmla="*/ 84 w 98"/>
                  <a:gd name="T9" fmla="*/ 10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8" h="114">
                    <a:moveTo>
                      <a:pt x="84" y="100"/>
                    </a:moveTo>
                    <a:lnTo>
                      <a:pt x="0" y="0"/>
                    </a:lnTo>
                    <a:lnTo>
                      <a:pt x="14" y="16"/>
                    </a:lnTo>
                    <a:lnTo>
                      <a:pt x="98" y="114"/>
                    </a:lnTo>
                    <a:lnTo>
                      <a:pt x="84" y="100"/>
                    </a:lnTo>
                    <a:close/>
                  </a:path>
                </a:pathLst>
              </a:custGeom>
              <a:solidFill>
                <a:srgbClr val="0060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88086" name="Group 24"/>
              <p:cNvGrpSpPr>
                <a:grpSpLocks/>
              </p:cNvGrpSpPr>
              <p:nvPr/>
            </p:nvGrpSpPr>
            <p:grpSpPr bwMode="auto">
              <a:xfrm>
                <a:off x="146" y="101"/>
                <a:ext cx="345" cy="354"/>
                <a:chOff x="146" y="101"/>
                <a:chExt cx="345" cy="354"/>
              </a:xfrm>
            </p:grpSpPr>
            <p:sp>
              <p:nvSpPr>
                <p:cNvPr id="88087" name="Freeform 25"/>
                <p:cNvSpPr>
                  <a:spLocks/>
                </p:cNvSpPr>
                <p:nvPr/>
              </p:nvSpPr>
              <p:spPr bwMode="auto">
                <a:xfrm>
                  <a:off x="345" y="101"/>
                  <a:ext cx="20" cy="144"/>
                </a:xfrm>
                <a:custGeom>
                  <a:avLst/>
                  <a:gdLst>
                    <a:gd name="T0" fmla="*/ 0 w 20"/>
                    <a:gd name="T1" fmla="*/ 0 h 144"/>
                    <a:gd name="T2" fmla="*/ 12 w 20"/>
                    <a:gd name="T3" fmla="*/ 16 h 144"/>
                    <a:gd name="T4" fmla="*/ 20 w 20"/>
                    <a:gd name="T5" fmla="*/ 144 h 144"/>
                    <a:gd name="T6" fmla="*/ 8 w 20"/>
                    <a:gd name="T7" fmla="*/ 128 h 144"/>
                    <a:gd name="T8" fmla="*/ 0 w 20"/>
                    <a:gd name="T9" fmla="*/ 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0" h="144">
                      <a:moveTo>
                        <a:pt x="0" y="0"/>
                      </a:moveTo>
                      <a:lnTo>
                        <a:pt x="12" y="16"/>
                      </a:lnTo>
                      <a:lnTo>
                        <a:pt x="20" y="144"/>
                      </a:lnTo>
                      <a:lnTo>
                        <a:pt x="8" y="1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8088" name="Freeform 26"/>
                <p:cNvSpPr>
                  <a:spLocks/>
                </p:cNvSpPr>
                <p:nvPr/>
              </p:nvSpPr>
              <p:spPr bwMode="auto">
                <a:xfrm>
                  <a:off x="160" y="341"/>
                  <a:ext cx="135" cy="66"/>
                </a:xfrm>
                <a:custGeom>
                  <a:avLst/>
                  <a:gdLst>
                    <a:gd name="T0" fmla="*/ 121 w 135"/>
                    <a:gd name="T1" fmla="*/ 0 h 66"/>
                    <a:gd name="T2" fmla="*/ 135 w 135"/>
                    <a:gd name="T3" fmla="*/ 16 h 66"/>
                    <a:gd name="T4" fmla="*/ 14 w 135"/>
                    <a:gd name="T5" fmla="*/ 66 h 66"/>
                    <a:gd name="T6" fmla="*/ 0 w 135"/>
                    <a:gd name="T7" fmla="*/ 50 h 66"/>
                    <a:gd name="T8" fmla="*/ 121 w 135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5" h="66">
                      <a:moveTo>
                        <a:pt x="121" y="0"/>
                      </a:moveTo>
                      <a:lnTo>
                        <a:pt x="135" y="16"/>
                      </a:lnTo>
                      <a:lnTo>
                        <a:pt x="14" y="66"/>
                      </a:lnTo>
                      <a:lnTo>
                        <a:pt x="0" y="5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8089" name="Freeform 27"/>
                <p:cNvSpPr>
                  <a:spLocks/>
                </p:cNvSpPr>
                <p:nvPr/>
              </p:nvSpPr>
              <p:spPr bwMode="auto">
                <a:xfrm>
                  <a:off x="357" y="261"/>
                  <a:ext cx="134" cy="64"/>
                </a:xfrm>
                <a:custGeom>
                  <a:avLst/>
                  <a:gdLst>
                    <a:gd name="T0" fmla="*/ 120 w 134"/>
                    <a:gd name="T1" fmla="*/ 0 h 64"/>
                    <a:gd name="T2" fmla="*/ 134 w 134"/>
                    <a:gd name="T3" fmla="*/ 14 h 64"/>
                    <a:gd name="T4" fmla="*/ 14 w 134"/>
                    <a:gd name="T5" fmla="*/ 64 h 64"/>
                    <a:gd name="T6" fmla="*/ 0 w 134"/>
                    <a:gd name="T7" fmla="*/ 48 h 64"/>
                    <a:gd name="T8" fmla="*/ 120 w 134"/>
                    <a:gd name="T9" fmla="*/ 0 h 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4" h="64">
                      <a:moveTo>
                        <a:pt x="120" y="0"/>
                      </a:moveTo>
                      <a:lnTo>
                        <a:pt x="134" y="14"/>
                      </a:lnTo>
                      <a:lnTo>
                        <a:pt x="14" y="64"/>
                      </a:lnTo>
                      <a:lnTo>
                        <a:pt x="0" y="48"/>
                      </a:lnTo>
                      <a:lnTo>
                        <a:pt x="12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8090" name="Freeform 28"/>
                <p:cNvSpPr>
                  <a:spLocks/>
                </p:cNvSpPr>
                <p:nvPr/>
              </p:nvSpPr>
              <p:spPr bwMode="auto">
                <a:xfrm>
                  <a:off x="357" y="309"/>
                  <a:ext cx="22" cy="146"/>
                </a:xfrm>
                <a:custGeom>
                  <a:avLst/>
                  <a:gdLst>
                    <a:gd name="T0" fmla="*/ 0 w 22"/>
                    <a:gd name="T1" fmla="*/ 0 h 146"/>
                    <a:gd name="T2" fmla="*/ 14 w 22"/>
                    <a:gd name="T3" fmla="*/ 16 h 146"/>
                    <a:gd name="T4" fmla="*/ 22 w 22"/>
                    <a:gd name="T5" fmla="*/ 146 h 146"/>
                    <a:gd name="T6" fmla="*/ 8 w 22"/>
                    <a:gd name="T7" fmla="*/ 132 h 146"/>
                    <a:gd name="T8" fmla="*/ 0 w 22"/>
                    <a:gd name="T9" fmla="*/ 0 h 1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" h="146">
                      <a:moveTo>
                        <a:pt x="0" y="0"/>
                      </a:moveTo>
                      <a:lnTo>
                        <a:pt x="14" y="16"/>
                      </a:lnTo>
                      <a:lnTo>
                        <a:pt x="22" y="146"/>
                      </a:lnTo>
                      <a:lnTo>
                        <a:pt x="8" y="1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389" name="Freeform 29"/>
                <p:cNvSpPr>
                  <a:spLocks/>
                </p:cNvSpPr>
                <p:nvPr/>
              </p:nvSpPr>
              <p:spPr bwMode="auto">
                <a:xfrm>
                  <a:off x="146" y="101"/>
                  <a:ext cx="331" cy="340"/>
                </a:xfrm>
                <a:custGeom>
                  <a:avLst/>
                  <a:gdLst>
                    <a:gd name="T0" fmla="*/ 14 w 331"/>
                    <a:gd name="T1" fmla="*/ 290 h 340"/>
                    <a:gd name="T2" fmla="*/ 85 w 331"/>
                    <a:gd name="T3" fmla="*/ 180 h 340"/>
                    <a:gd name="T4" fmla="*/ 0 w 331"/>
                    <a:gd name="T5" fmla="*/ 80 h 340"/>
                    <a:gd name="T6" fmla="*/ 129 w 331"/>
                    <a:gd name="T7" fmla="*/ 110 h 340"/>
                    <a:gd name="T8" fmla="*/ 199 w 331"/>
                    <a:gd name="T9" fmla="*/ 0 h 340"/>
                    <a:gd name="T10" fmla="*/ 207 w 331"/>
                    <a:gd name="T11" fmla="*/ 128 h 340"/>
                    <a:gd name="T12" fmla="*/ 331 w 331"/>
                    <a:gd name="T13" fmla="*/ 160 h 340"/>
                    <a:gd name="T14" fmla="*/ 211 w 331"/>
                    <a:gd name="T15" fmla="*/ 208 h 340"/>
                    <a:gd name="T16" fmla="*/ 219 w 331"/>
                    <a:gd name="T17" fmla="*/ 340 h 340"/>
                    <a:gd name="T18" fmla="*/ 135 w 331"/>
                    <a:gd name="T19" fmla="*/ 240 h 340"/>
                    <a:gd name="T20" fmla="*/ 14 w 331"/>
                    <a:gd name="T21" fmla="*/ 29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1" h="340">
                      <a:moveTo>
                        <a:pt x="14" y="290"/>
                      </a:moveTo>
                      <a:lnTo>
                        <a:pt x="85" y="180"/>
                      </a:lnTo>
                      <a:lnTo>
                        <a:pt x="0" y="80"/>
                      </a:lnTo>
                      <a:lnTo>
                        <a:pt x="129" y="110"/>
                      </a:lnTo>
                      <a:lnTo>
                        <a:pt x="199" y="0"/>
                      </a:lnTo>
                      <a:lnTo>
                        <a:pt x="207" y="128"/>
                      </a:lnTo>
                      <a:lnTo>
                        <a:pt x="331" y="160"/>
                      </a:lnTo>
                      <a:lnTo>
                        <a:pt x="211" y="208"/>
                      </a:lnTo>
                      <a:lnTo>
                        <a:pt x="219" y="340"/>
                      </a:lnTo>
                      <a:lnTo>
                        <a:pt x="135" y="240"/>
                      </a:lnTo>
                      <a:lnTo>
                        <a:pt x="14" y="29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76078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>
                    <a:defRPr/>
                  </a:pPr>
                  <a:endParaRPr kumimoji="0" lang="zh-CN" altLang="en-US">
                    <a:latin typeface="Arial" charset="0"/>
                  </a:endParaRPr>
                </a:p>
              </p:txBody>
            </p:sp>
          </p:grpSp>
          <p:sp>
            <p:nvSpPr>
              <p:cNvPr id="88092" name="Freeform 30"/>
              <p:cNvSpPr>
                <a:spLocks/>
              </p:cNvSpPr>
              <p:nvPr/>
            </p:nvSpPr>
            <p:spPr bwMode="auto">
              <a:xfrm>
                <a:off x="138" y="29"/>
                <a:ext cx="357" cy="124"/>
              </a:xfrm>
              <a:custGeom>
                <a:avLst/>
                <a:gdLst>
                  <a:gd name="T0" fmla="*/ 343 w 178"/>
                  <a:gd name="T1" fmla="*/ 108 h 62"/>
                  <a:gd name="T2" fmla="*/ 357 w 178"/>
                  <a:gd name="T3" fmla="*/ 124 h 62"/>
                  <a:gd name="T4" fmla="*/ 32 w 178"/>
                  <a:gd name="T5" fmla="*/ 98 h 62"/>
                  <a:gd name="T6" fmla="*/ 14 w 178"/>
                  <a:gd name="T7" fmla="*/ 114 h 62"/>
                  <a:gd name="T8" fmla="*/ 0 w 178"/>
                  <a:gd name="T9" fmla="*/ 98 h 62"/>
                  <a:gd name="T10" fmla="*/ 18 w 178"/>
                  <a:gd name="T11" fmla="*/ 82 h 62"/>
                  <a:gd name="T12" fmla="*/ 343 w 178"/>
                  <a:gd name="T13" fmla="*/ 108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8" h="62">
                    <a:moveTo>
                      <a:pt x="171" y="54"/>
                    </a:moveTo>
                    <a:cubicBezTo>
                      <a:pt x="178" y="62"/>
                      <a:pt x="178" y="62"/>
                      <a:pt x="178" y="62"/>
                    </a:cubicBezTo>
                    <a:cubicBezTo>
                      <a:pt x="137" y="14"/>
                      <a:pt x="65" y="8"/>
                      <a:pt x="16" y="49"/>
                    </a:cubicBezTo>
                    <a:cubicBezTo>
                      <a:pt x="13" y="52"/>
                      <a:pt x="10" y="54"/>
                      <a:pt x="7" y="57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3" y="47"/>
                      <a:pt x="6" y="44"/>
                      <a:pt x="9" y="41"/>
                    </a:cubicBezTo>
                    <a:cubicBezTo>
                      <a:pt x="58" y="0"/>
                      <a:pt x="131" y="6"/>
                      <a:pt x="171" y="54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93" name="Freeform 31"/>
              <p:cNvSpPr>
                <a:spLocks/>
              </p:cNvSpPr>
              <p:nvPr/>
            </p:nvSpPr>
            <p:spPr bwMode="auto">
              <a:xfrm>
                <a:off x="114" y="127"/>
                <a:ext cx="38" cy="48"/>
              </a:xfrm>
              <a:custGeom>
                <a:avLst/>
                <a:gdLst>
                  <a:gd name="T0" fmla="*/ 24 w 19"/>
                  <a:gd name="T1" fmla="*/ 0 h 24"/>
                  <a:gd name="T2" fmla="*/ 38 w 19"/>
                  <a:gd name="T3" fmla="*/ 16 h 24"/>
                  <a:gd name="T4" fmla="*/ 12 w 19"/>
                  <a:gd name="T5" fmla="*/ 48 h 24"/>
                  <a:gd name="T6" fmla="*/ 0 w 19"/>
                  <a:gd name="T7" fmla="*/ 32 h 24"/>
                  <a:gd name="T8" fmla="*/ 24 w 19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4">
                    <a:moveTo>
                      <a:pt x="12" y="0"/>
                    </a:moveTo>
                    <a:cubicBezTo>
                      <a:pt x="19" y="8"/>
                      <a:pt x="19" y="8"/>
                      <a:pt x="19" y="8"/>
                    </a:cubicBezTo>
                    <a:cubicBezTo>
                      <a:pt x="14" y="13"/>
                      <a:pt x="10" y="18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" y="11"/>
                      <a:pt x="8" y="5"/>
                      <a:pt x="12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94" name="Freeform 32"/>
              <p:cNvSpPr>
                <a:spLocks/>
              </p:cNvSpPr>
              <p:nvPr/>
            </p:nvSpPr>
            <p:spPr bwMode="auto">
              <a:xfrm>
                <a:off x="96" y="159"/>
                <a:ext cx="30" cy="44"/>
              </a:xfrm>
              <a:custGeom>
                <a:avLst/>
                <a:gdLst>
                  <a:gd name="T0" fmla="*/ 18 w 15"/>
                  <a:gd name="T1" fmla="*/ 0 h 22"/>
                  <a:gd name="T2" fmla="*/ 30 w 15"/>
                  <a:gd name="T3" fmla="*/ 16 h 22"/>
                  <a:gd name="T4" fmla="*/ 14 w 15"/>
                  <a:gd name="T5" fmla="*/ 44 h 22"/>
                  <a:gd name="T6" fmla="*/ 0 w 15"/>
                  <a:gd name="T7" fmla="*/ 30 h 22"/>
                  <a:gd name="T8" fmla="*/ 18 w 15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2">
                    <a:moveTo>
                      <a:pt x="9" y="0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12" y="13"/>
                      <a:pt x="9" y="17"/>
                      <a:pt x="7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0"/>
                      <a:pt x="6" y="5"/>
                      <a:pt x="9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95" name="Freeform 33"/>
              <p:cNvSpPr>
                <a:spLocks/>
              </p:cNvSpPr>
              <p:nvPr/>
            </p:nvSpPr>
            <p:spPr bwMode="auto">
              <a:xfrm>
                <a:off x="84" y="189"/>
                <a:ext cx="26" cy="44"/>
              </a:xfrm>
              <a:custGeom>
                <a:avLst/>
                <a:gdLst>
                  <a:gd name="T0" fmla="*/ 12 w 13"/>
                  <a:gd name="T1" fmla="*/ 0 h 22"/>
                  <a:gd name="T2" fmla="*/ 26 w 13"/>
                  <a:gd name="T3" fmla="*/ 14 h 22"/>
                  <a:gd name="T4" fmla="*/ 14 w 13"/>
                  <a:gd name="T5" fmla="*/ 44 h 22"/>
                  <a:gd name="T6" fmla="*/ 0 w 13"/>
                  <a:gd name="T7" fmla="*/ 30 h 22"/>
                  <a:gd name="T8" fmla="*/ 12 w 13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22">
                    <a:moveTo>
                      <a:pt x="6" y="0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0" y="12"/>
                      <a:pt x="8" y="17"/>
                      <a:pt x="7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0"/>
                      <a:pt x="4" y="5"/>
                      <a:pt x="6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96" name="Freeform 34"/>
              <p:cNvSpPr>
                <a:spLocks/>
              </p:cNvSpPr>
              <p:nvPr/>
            </p:nvSpPr>
            <p:spPr bwMode="auto">
              <a:xfrm>
                <a:off x="76" y="219"/>
                <a:ext cx="22" cy="48"/>
              </a:xfrm>
              <a:custGeom>
                <a:avLst/>
                <a:gdLst>
                  <a:gd name="T0" fmla="*/ 8 w 11"/>
                  <a:gd name="T1" fmla="*/ 0 h 24"/>
                  <a:gd name="T2" fmla="*/ 22 w 11"/>
                  <a:gd name="T3" fmla="*/ 14 h 24"/>
                  <a:gd name="T4" fmla="*/ 14 w 11"/>
                  <a:gd name="T5" fmla="*/ 48 h 24"/>
                  <a:gd name="T6" fmla="*/ 0 w 11"/>
                  <a:gd name="T7" fmla="*/ 32 h 24"/>
                  <a:gd name="T8" fmla="*/ 8 w 1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4">
                    <a:moveTo>
                      <a:pt x="4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9" y="13"/>
                      <a:pt x="8" y="18"/>
                      <a:pt x="7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0"/>
                      <a:pt x="3" y="5"/>
                      <a:pt x="4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97" name="Freeform 35"/>
              <p:cNvSpPr>
                <a:spLocks/>
              </p:cNvSpPr>
              <p:nvPr/>
            </p:nvSpPr>
            <p:spPr bwMode="auto">
              <a:xfrm>
                <a:off x="74" y="251"/>
                <a:ext cx="16" cy="54"/>
              </a:xfrm>
              <a:custGeom>
                <a:avLst/>
                <a:gdLst>
                  <a:gd name="T0" fmla="*/ 2 w 8"/>
                  <a:gd name="T1" fmla="*/ 0 h 27"/>
                  <a:gd name="T2" fmla="*/ 16 w 8"/>
                  <a:gd name="T3" fmla="*/ 16 h 27"/>
                  <a:gd name="T4" fmla="*/ 12 w 8"/>
                  <a:gd name="T5" fmla="*/ 54 h 27"/>
                  <a:gd name="T6" fmla="*/ 0 w 8"/>
                  <a:gd name="T7" fmla="*/ 38 h 27"/>
                  <a:gd name="T8" fmla="*/ 2 w 8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7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14"/>
                      <a:pt x="6" y="20"/>
                      <a:pt x="6" y="2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3"/>
                      <a:pt x="0" y="6"/>
                      <a:pt x="1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98" name="Freeform 36"/>
              <p:cNvSpPr>
                <a:spLocks/>
              </p:cNvSpPr>
              <p:nvPr/>
            </p:nvSpPr>
            <p:spPr bwMode="auto">
              <a:xfrm>
                <a:off x="74" y="289"/>
                <a:ext cx="20" cy="76"/>
              </a:xfrm>
              <a:custGeom>
                <a:avLst/>
                <a:gdLst>
                  <a:gd name="T0" fmla="*/ 0 w 10"/>
                  <a:gd name="T1" fmla="*/ 0 h 38"/>
                  <a:gd name="T2" fmla="*/ 12 w 10"/>
                  <a:gd name="T3" fmla="*/ 16 h 38"/>
                  <a:gd name="T4" fmla="*/ 20 w 10"/>
                  <a:gd name="T5" fmla="*/ 76 h 38"/>
                  <a:gd name="T6" fmla="*/ 8 w 10"/>
                  <a:gd name="T7" fmla="*/ 60 h 38"/>
                  <a:gd name="T8" fmla="*/ 0 w 10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0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18"/>
                      <a:pt x="7" y="28"/>
                      <a:pt x="10" y="38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1" y="20"/>
                      <a:pt x="0" y="10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099" name="Freeform 37"/>
              <p:cNvSpPr>
                <a:spLocks/>
              </p:cNvSpPr>
              <p:nvPr/>
            </p:nvSpPr>
            <p:spPr bwMode="auto">
              <a:xfrm>
                <a:off x="82" y="349"/>
                <a:ext cx="40" cy="78"/>
              </a:xfrm>
              <a:custGeom>
                <a:avLst/>
                <a:gdLst>
                  <a:gd name="T0" fmla="*/ 0 w 20"/>
                  <a:gd name="T1" fmla="*/ 0 h 39"/>
                  <a:gd name="T2" fmla="*/ 12 w 20"/>
                  <a:gd name="T3" fmla="*/ 16 h 39"/>
                  <a:gd name="T4" fmla="*/ 40 w 20"/>
                  <a:gd name="T5" fmla="*/ 78 h 39"/>
                  <a:gd name="T6" fmla="*/ 26 w 20"/>
                  <a:gd name="T7" fmla="*/ 62 h 39"/>
                  <a:gd name="T8" fmla="*/ 0 w 20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39">
                    <a:moveTo>
                      <a:pt x="0" y="0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9" y="19"/>
                      <a:pt x="14" y="29"/>
                      <a:pt x="20" y="39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7" y="21"/>
                      <a:pt x="2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100" name="Freeform 38"/>
              <p:cNvSpPr>
                <a:spLocks/>
              </p:cNvSpPr>
              <p:nvPr/>
            </p:nvSpPr>
            <p:spPr bwMode="auto">
              <a:xfrm>
                <a:off x="108" y="411"/>
                <a:ext cx="32" cy="40"/>
              </a:xfrm>
              <a:custGeom>
                <a:avLst/>
                <a:gdLst>
                  <a:gd name="T0" fmla="*/ 0 w 16"/>
                  <a:gd name="T1" fmla="*/ 0 h 20"/>
                  <a:gd name="T2" fmla="*/ 14 w 16"/>
                  <a:gd name="T3" fmla="*/ 16 h 20"/>
                  <a:gd name="T4" fmla="*/ 32 w 16"/>
                  <a:gd name="T5" fmla="*/ 40 h 20"/>
                  <a:gd name="T6" fmla="*/ 18 w 16"/>
                  <a:gd name="T7" fmla="*/ 24 h 20"/>
                  <a:gd name="T8" fmla="*/ 0 w 16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0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9" y="12"/>
                      <a:pt x="12" y="16"/>
                      <a:pt x="16" y="2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6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101" name="Freeform 39"/>
              <p:cNvSpPr>
                <a:spLocks/>
              </p:cNvSpPr>
              <p:nvPr/>
            </p:nvSpPr>
            <p:spPr bwMode="auto">
              <a:xfrm>
                <a:off x="505" y="119"/>
                <a:ext cx="32" cy="42"/>
              </a:xfrm>
              <a:custGeom>
                <a:avLst/>
                <a:gdLst>
                  <a:gd name="T0" fmla="*/ 0 w 16"/>
                  <a:gd name="T1" fmla="*/ 0 h 21"/>
                  <a:gd name="T2" fmla="*/ 12 w 16"/>
                  <a:gd name="T3" fmla="*/ 14 h 21"/>
                  <a:gd name="T4" fmla="*/ 32 w 16"/>
                  <a:gd name="T5" fmla="*/ 42 h 21"/>
                  <a:gd name="T6" fmla="*/ 18 w 16"/>
                  <a:gd name="T7" fmla="*/ 26 h 21"/>
                  <a:gd name="T8" fmla="*/ 0 w 16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0" y="0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10" y="12"/>
                      <a:pt x="13" y="16"/>
                      <a:pt x="16" y="2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102" name="Freeform 40"/>
              <p:cNvSpPr>
                <a:spLocks/>
              </p:cNvSpPr>
              <p:nvPr/>
            </p:nvSpPr>
            <p:spPr bwMode="auto">
              <a:xfrm>
                <a:off x="523" y="145"/>
                <a:ext cx="46" cy="86"/>
              </a:xfrm>
              <a:custGeom>
                <a:avLst/>
                <a:gdLst>
                  <a:gd name="T0" fmla="*/ 0 w 23"/>
                  <a:gd name="T1" fmla="*/ 0 h 43"/>
                  <a:gd name="T2" fmla="*/ 14 w 23"/>
                  <a:gd name="T3" fmla="*/ 16 h 43"/>
                  <a:gd name="T4" fmla="*/ 46 w 23"/>
                  <a:gd name="T5" fmla="*/ 86 h 43"/>
                  <a:gd name="T6" fmla="*/ 32 w 23"/>
                  <a:gd name="T7" fmla="*/ 70 h 43"/>
                  <a:gd name="T8" fmla="*/ 0 w 2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3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4" y="19"/>
                      <a:pt x="19" y="31"/>
                      <a:pt x="23" y="43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3" y="23"/>
                      <a:pt x="8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103" name="Freeform 41"/>
              <p:cNvSpPr>
                <a:spLocks/>
              </p:cNvSpPr>
              <p:nvPr/>
            </p:nvSpPr>
            <p:spPr bwMode="auto">
              <a:xfrm>
                <a:off x="555" y="215"/>
                <a:ext cx="22" cy="84"/>
              </a:xfrm>
              <a:custGeom>
                <a:avLst/>
                <a:gdLst>
                  <a:gd name="T0" fmla="*/ 0 w 11"/>
                  <a:gd name="T1" fmla="*/ 0 h 42"/>
                  <a:gd name="T2" fmla="*/ 14 w 11"/>
                  <a:gd name="T3" fmla="*/ 16 h 42"/>
                  <a:gd name="T4" fmla="*/ 22 w 11"/>
                  <a:gd name="T5" fmla="*/ 84 h 42"/>
                  <a:gd name="T6" fmla="*/ 8 w 11"/>
                  <a:gd name="T7" fmla="*/ 68 h 42"/>
                  <a:gd name="T8" fmla="*/ 0 w 1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42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0" y="19"/>
                      <a:pt x="11" y="30"/>
                      <a:pt x="11" y="42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5" y="22"/>
                      <a:pt x="3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104" name="Freeform 42"/>
              <p:cNvSpPr>
                <a:spLocks/>
              </p:cNvSpPr>
              <p:nvPr/>
            </p:nvSpPr>
            <p:spPr bwMode="auto">
              <a:xfrm>
                <a:off x="561" y="283"/>
                <a:ext cx="16" cy="58"/>
              </a:xfrm>
              <a:custGeom>
                <a:avLst/>
                <a:gdLst>
                  <a:gd name="T0" fmla="*/ 2 w 8"/>
                  <a:gd name="T1" fmla="*/ 0 h 29"/>
                  <a:gd name="T2" fmla="*/ 16 w 8"/>
                  <a:gd name="T3" fmla="*/ 16 h 29"/>
                  <a:gd name="T4" fmla="*/ 12 w 8"/>
                  <a:gd name="T5" fmla="*/ 58 h 29"/>
                  <a:gd name="T6" fmla="*/ 0 w 8"/>
                  <a:gd name="T7" fmla="*/ 44 h 29"/>
                  <a:gd name="T8" fmla="*/ 2 w 8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9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15"/>
                      <a:pt x="7" y="22"/>
                      <a:pt x="6" y="2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14"/>
                      <a:pt x="1" y="7"/>
                      <a:pt x="1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105" name="Freeform 43"/>
              <p:cNvSpPr>
                <a:spLocks/>
              </p:cNvSpPr>
              <p:nvPr/>
            </p:nvSpPr>
            <p:spPr bwMode="auto">
              <a:xfrm>
                <a:off x="551" y="327"/>
                <a:ext cx="22" cy="52"/>
              </a:xfrm>
              <a:custGeom>
                <a:avLst/>
                <a:gdLst>
                  <a:gd name="T0" fmla="*/ 10 w 11"/>
                  <a:gd name="T1" fmla="*/ 0 h 26"/>
                  <a:gd name="T2" fmla="*/ 22 w 11"/>
                  <a:gd name="T3" fmla="*/ 14 h 26"/>
                  <a:gd name="T4" fmla="*/ 14 w 11"/>
                  <a:gd name="T5" fmla="*/ 52 h 26"/>
                  <a:gd name="T6" fmla="*/ 0 w 11"/>
                  <a:gd name="T7" fmla="*/ 36 h 26"/>
                  <a:gd name="T8" fmla="*/ 10 w 1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6">
                    <a:moveTo>
                      <a:pt x="5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9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12"/>
                      <a:pt x="4" y="6"/>
                      <a:pt x="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106" name="Freeform 44"/>
              <p:cNvSpPr>
                <a:spLocks/>
              </p:cNvSpPr>
              <p:nvPr/>
            </p:nvSpPr>
            <p:spPr bwMode="auto">
              <a:xfrm>
                <a:off x="537" y="363"/>
                <a:ext cx="28" cy="50"/>
              </a:xfrm>
              <a:custGeom>
                <a:avLst/>
                <a:gdLst>
                  <a:gd name="T0" fmla="*/ 14 w 14"/>
                  <a:gd name="T1" fmla="*/ 0 h 25"/>
                  <a:gd name="T2" fmla="*/ 28 w 14"/>
                  <a:gd name="T3" fmla="*/ 16 h 25"/>
                  <a:gd name="T4" fmla="*/ 14 w 14"/>
                  <a:gd name="T5" fmla="*/ 50 h 25"/>
                  <a:gd name="T6" fmla="*/ 0 w 14"/>
                  <a:gd name="T7" fmla="*/ 34 h 25"/>
                  <a:gd name="T8" fmla="*/ 14 w 1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25">
                    <a:moveTo>
                      <a:pt x="7" y="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2" y="13"/>
                      <a:pt x="10" y="19"/>
                      <a:pt x="7" y="2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1"/>
                      <a:pt x="5" y="6"/>
                      <a:pt x="7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107" name="Freeform 45"/>
              <p:cNvSpPr>
                <a:spLocks/>
              </p:cNvSpPr>
              <p:nvPr/>
            </p:nvSpPr>
            <p:spPr bwMode="auto">
              <a:xfrm>
                <a:off x="519" y="397"/>
                <a:ext cx="32" cy="48"/>
              </a:xfrm>
              <a:custGeom>
                <a:avLst/>
                <a:gdLst>
                  <a:gd name="T0" fmla="*/ 18 w 16"/>
                  <a:gd name="T1" fmla="*/ 0 h 24"/>
                  <a:gd name="T2" fmla="*/ 32 w 16"/>
                  <a:gd name="T3" fmla="*/ 16 h 24"/>
                  <a:gd name="T4" fmla="*/ 12 w 16"/>
                  <a:gd name="T5" fmla="*/ 48 h 24"/>
                  <a:gd name="T6" fmla="*/ 0 w 16"/>
                  <a:gd name="T7" fmla="*/ 32 h 24"/>
                  <a:gd name="T8" fmla="*/ 18 w 16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4">
                    <a:moveTo>
                      <a:pt x="9" y="0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3" y="13"/>
                      <a:pt x="10" y="19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1"/>
                      <a:pt x="7" y="5"/>
                      <a:pt x="9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108" name="Freeform 46"/>
              <p:cNvSpPr>
                <a:spLocks/>
              </p:cNvSpPr>
              <p:nvPr/>
            </p:nvSpPr>
            <p:spPr bwMode="auto">
              <a:xfrm>
                <a:off x="489" y="429"/>
                <a:ext cx="42" cy="52"/>
              </a:xfrm>
              <a:custGeom>
                <a:avLst/>
                <a:gdLst>
                  <a:gd name="T0" fmla="*/ 30 w 21"/>
                  <a:gd name="T1" fmla="*/ 0 h 26"/>
                  <a:gd name="T2" fmla="*/ 42 w 21"/>
                  <a:gd name="T3" fmla="*/ 16 h 26"/>
                  <a:gd name="T4" fmla="*/ 14 w 21"/>
                  <a:gd name="T5" fmla="*/ 52 h 26"/>
                  <a:gd name="T6" fmla="*/ 0 w 21"/>
                  <a:gd name="T7" fmla="*/ 36 h 26"/>
                  <a:gd name="T8" fmla="*/ 30 w 2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15" y="0"/>
                    </a:moveTo>
                    <a:cubicBezTo>
                      <a:pt x="21" y="8"/>
                      <a:pt x="21" y="8"/>
                      <a:pt x="21" y="8"/>
                    </a:cubicBezTo>
                    <a:cubicBezTo>
                      <a:pt x="17" y="14"/>
                      <a:pt x="12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12"/>
                      <a:pt x="11" y="6"/>
                      <a:pt x="1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109" name="Freeform 47"/>
              <p:cNvSpPr>
                <a:spLocks/>
              </p:cNvSpPr>
              <p:nvPr/>
            </p:nvSpPr>
            <p:spPr bwMode="auto">
              <a:xfrm>
                <a:off x="104" y="455"/>
                <a:ext cx="399" cy="136"/>
              </a:xfrm>
              <a:custGeom>
                <a:avLst/>
                <a:gdLst>
                  <a:gd name="T0" fmla="*/ 385 w 199"/>
                  <a:gd name="T1" fmla="*/ 10 h 68"/>
                  <a:gd name="T2" fmla="*/ 399 w 199"/>
                  <a:gd name="T3" fmla="*/ 26 h 68"/>
                  <a:gd name="T4" fmla="*/ 379 w 199"/>
                  <a:gd name="T5" fmla="*/ 44 h 68"/>
                  <a:gd name="T6" fmla="*/ 12 w 199"/>
                  <a:gd name="T7" fmla="*/ 14 h 68"/>
                  <a:gd name="T8" fmla="*/ 0 w 199"/>
                  <a:gd name="T9" fmla="*/ 0 h 68"/>
                  <a:gd name="T10" fmla="*/ 365 w 199"/>
                  <a:gd name="T11" fmla="*/ 28 h 68"/>
                  <a:gd name="T12" fmla="*/ 385 w 199"/>
                  <a:gd name="T13" fmla="*/ 10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9" h="68">
                    <a:moveTo>
                      <a:pt x="192" y="5"/>
                    </a:moveTo>
                    <a:cubicBezTo>
                      <a:pt x="199" y="13"/>
                      <a:pt x="199" y="13"/>
                      <a:pt x="199" y="13"/>
                    </a:cubicBezTo>
                    <a:cubicBezTo>
                      <a:pt x="196" y="16"/>
                      <a:pt x="192" y="19"/>
                      <a:pt x="189" y="22"/>
                    </a:cubicBezTo>
                    <a:cubicBezTo>
                      <a:pt x="134" y="68"/>
                      <a:pt x="52" y="62"/>
                      <a:pt x="6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" y="54"/>
                      <a:pt x="127" y="60"/>
                      <a:pt x="182" y="14"/>
                    </a:cubicBezTo>
                    <a:cubicBezTo>
                      <a:pt x="186" y="11"/>
                      <a:pt x="189" y="8"/>
                      <a:pt x="192" y="5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408" name="Freeform 48"/>
              <p:cNvSpPr>
                <a:spLocks noEditPoints="1"/>
              </p:cNvSpPr>
              <p:nvPr/>
            </p:nvSpPr>
            <p:spPr bwMode="auto">
              <a:xfrm>
                <a:off x="12" y="-3"/>
                <a:ext cx="583" cy="578"/>
              </a:xfrm>
              <a:custGeom>
                <a:avLst/>
                <a:gdLst>
                  <a:gd name="T0" fmla="*/ 46 w 291"/>
                  <a:gd name="T1" fmla="*/ 229 h 289"/>
                  <a:gd name="T2" fmla="*/ 63 w 291"/>
                  <a:gd name="T3" fmla="*/ 46 h 289"/>
                  <a:gd name="T4" fmla="*/ 246 w 291"/>
                  <a:gd name="T5" fmla="*/ 61 h 289"/>
                  <a:gd name="T6" fmla="*/ 228 w 291"/>
                  <a:gd name="T7" fmla="*/ 243 h 289"/>
                  <a:gd name="T8" fmla="*/ 46 w 291"/>
                  <a:gd name="T9" fmla="*/ 229 h 289"/>
                  <a:gd name="T10" fmla="*/ 234 w 291"/>
                  <a:gd name="T11" fmla="*/ 70 h 289"/>
                  <a:gd name="T12" fmla="*/ 72 w 291"/>
                  <a:gd name="T13" fmla="*/ 57 h 289"/>
                  <a:gd name="T14" fmla="*/ 57 w 291"/>
                  <a:gd name="T15" fmla="*/ 219 h 289"/>
                  <a:gd name="T16" fmla="*/ 219 w 291"/>
                  <a:gd name="T17" fmla="*/ 232 h 289"/>
                  <a:gd name="T18" fmla="*/ 234 w 291"/>
                  <a:gd name="T19" fmla="*/ 7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1" h="289">
                    <a:moveTo>
                      <a:pt x="46" y="229"/>
                    </a:moveTo>
                    <a:cubicBezTo>
                      <a:pt x="0" y="174"/>
                      <a:pt x="8" y="92"/>
                      <a:pt x="63" y="46"/>
                    </a:cubicBezTo>
                    <a:cubicBezTo>
                      <a:pt x="118" y="0"/>
                      <a:pt x="200" y="6"/>
                      <a:pt x="246" y="61"/>
                    </a:cubicBezTo>
                    <a:cubicBezTo>
                      <a:pt x="291" y="115"/>
                      <a:pt x="284" y="197"/>
                      <a:pt x="228" y="243"/>
                    </a:cubicBezTo>
                    <a:cubicBezTo>
                      <a:pt x="173" y="289"/>
                      <a:pt x="91" y="283"/>
                      <a:pt x="46" y="229"/>
                    </a:cubicBezTo>
                    <a:close/>
                    <a:moveTo>
                      <a:pt x="234" y="70"/>
                    </a:moveTo>
                    <a:cubicBezTo>
                      <a:pt x="194" y="22"/>
                      <a:pt x="121" y="16"/>
                      <a:pt x="72" y="57"/>
                    </a:cubicBezTo>
                    <a:cubicBezTo>
                      <a:pt x="23" y="98"/>
                      <a:pt x="17" y="171"/>
                      <a:pt x="57" y="219"/>
                    </a:cubicBezTo>
                    <a:cubicBezTo>
                      <a:pt x="97" y="267"/>
                      <a:pt x="170" y="273"/>
                      <a:pt x="219" y="232"/>
                    </a:cubicBezTo>
                    <a:cubicBezTo>
                      <a:pt x="268" y="191"/>
                      <a:pt x="275" y="118"/>
                      <a:pt x="234" y="70"/>
                    </a:cubicBezTo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5882"/>
                      <a:invGamma/>
                    </a:schemeClr>
                  </a:gs>
                </a:gsLst>
                <a:lin ang="5400000" scaled="1"/>
              </a:gradFill>
              <a:ln w="3175" cap="flat" cmpd="sng">
                <a:solidFill>
                  <a:srgbClr val="D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</p:grpSp>
      </p:grp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982663" y="193675"/>
            <a:ext cx="7072312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kumimoji="0" lang="zh-CN" altLang="en-GB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黑体" pitchFamily="2" charset="-122"/>
              </a:rPr>
              <a:t>二、熔丝的作用</a:t>
            </a:r>
          </a:p>
        </p:txBody>
      </p:sp>
      <p:sp>
        <p:nvSpPr>
          <p:cNvPr id="15410" name="Text Box 50"/>
          <p:cNvSpPr txBox="1">
            <a:spLocks noChangeArrowheads="1"/>
          </p:cNvSpPr>
          <p:nvPr/>
        </p:nvSpPr>
        <p:spPr bwMode="auto">
          <a:xfrm>
            <a:off x="250825" y="981075"/>
            <a:ext cx="23764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熔丝的材料：</a:t>
            </a:r>
          </a:p>
        </p:txBody>
      </p:sp>
      <p:sp>
        <p:nvSpPr>
          <p:cNvPr id="15411" name="Text Box 51"/>
          <p:cNvSpPr txBox="1">
            <a:spLocks noChangeArrowheads="1"/>
          </p:cNvSpPr>
          <p:nvPr/>
        </p:nvSpPr>
        <p:spPr bwMode="auto">
          <a:xfrm>
            <a:off x="2627313" y="981075"/>
            <a:ext cx="5532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电阻率大、熔点低的铅锑合金</a:t>
            </a:r>
          </a:p>
        </p:txBody>
      </p:sp>
      <p:sp>
        <p:nvSpPr>
          <p:cNvPr id="15412" name="Text Box 52"/>
          <p:cNvSpPr txBox="1">
            <a:spLocks noChangeArrowheads="1"/>
          </p:cNvSpPr>
          <p:nvPr/>
        </p:nvSpPr>
        <p:spPr bwMode="auto">
          <a:xfrm>
            <a:off x="179388" y="1484313"/>
            <a:ext cx="252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熔丝的规格：</a:t>
            </a:r>
          </a:p>
        </p:txBody>
      </p:sp>
      <p:sp>
        <p:nvSpPr>
          <p:cNvPr id="15413" name="Text Box 53"/>
          <p:cNvSpPr txBox="1">
            <a:spLocks noChangeArrowheads="1"/>
          </p:cNvSpPr>
          <p:nvPr/>
        </p:nvSpPr>
        <p:spPr bwMode="auto">
          <a:xfrm>
            <a:off x="2627313" y="1412875"/>
            <a:ext cx="3627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用额定电流来表示</a:t>
            </a:r>
          </a:p>
        </p:txBody>
      </p:sp>
      <p:graphicFrame>
        <p:nvGraphicFramePr>
          <p:cNvPr id="88171" name="Group 107"/>
          <p:cNvGraphicFramePr>
            <a:graphicFrameLocks noGrp="1"/>
          </p:cNvGraphicFramePr>
          <p:nvPr/>
        </p:nvGraphicFramePr>
        <p:xfrm>
          <a:off x="395288" y="1989138"/>
          <a:ext cx="7991475" cy="3962400"/>
        </p:xfrm>
        <a:graphic>
          <a:graphicData uri="http://schemas.openxmlformats.org/drawingml/2006/table">
            <a:tbl>
              <a:tblPr/>
              <a:tblGrid>
                <a:gridCol w="1404937"/>
                <a:gridCol w="1230313"/>
                <a:gridCol w="1316037"/>
                <a:gridCol w="1317625"/>
                <a:gridCol w="1317625"/>
                <a:gridCol w="1404938"/>
              </a:tblGrid>
              <a:tr h="920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直径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（毫米）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额定电流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（安）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熔断电流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（安）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直径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（毫米）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额定电流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（安）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熔断电流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（安）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0.28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1.25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7.5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0.40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1.51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0.52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1.98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0.60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2.78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0.98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3.14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</a:tbl>
          </a:graphicData>
        </a:graphic>
      </p:graphicFrame>
      <p:grpSp>
        <p:nvGrpSpPr>
          <p:cNvPr id="15470" name="Group 110"/>
          <p:cNvGrpSpPr>
            <a:grpSpLocks/>
          </p:cNvGrpSpPr>
          <p:nvPr/>
        </p:nvGrpSpPr>
        <p:grpSpPr bwMode="auto">
          <a:xfrm>
            <a:off x="0" y="5865813"/>
            <a:ext cx="5943600" cy="992187"/>
            <a:chOff x="465" y="2273"/>
            <a:chExt cx="2415" cy="338"/>
          </a:xfrm>
        </p:grpSpPr>
        <p:sp>
          <p:nvSpPr>
            <p:cNvPr id="88168" name="AutoShape 111"/>
            <p:cNvSpPr>
              <a:spLocks noChangeArrowheads="1"/>
            </p:cNvSpPr>
            <p:nvPr/>
          </p:nvSpPr>
          <p:spPr bwMode="gray">
            <a:xfrm>
              <a:off x="465" y="2273"/>
              <a:ext cx="2415" cy="3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0" lang="zh-CN" altLang="zh-CN">
                <a:latin typeface="Arial" pitchFamily="34" charset="0"/>
              </a:endParaRPr>
            </a:p>
          </p:txBody>
        </p:sp>
        <p:pic>
          <p:nvPicPr>
            <p:cNvPr id="88169" name="Picture 112" descr="Picture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" y="2284"/>
              <a:ext cx="2376" cy="14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473" name="Text Box 113"/>
          <p:cNvSpPr txBox="1">
            <a:spLocks noChangeArrowheads="1"/>
          </p:cNvSpPr>
          <p:nvPr/>
        </p:nvSpPr>
        <p:spPr bwMode="auto">
          <a:xfrm>
            <a:off x="395288" y="6035675"/>
            <a:ext cx="5791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熔丝越粗，额定电流和熔断电流越大；</a:t>
            </a:r>
          </a:p>
          <a:p>
            <a:r>
              <a:rPr lang="zh-CN" altLang="en-US" sz="24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熔断电流是额定电流的</a:t>
            </a:r>
            <a:r>
              <a:rPr lang="en-US" altLang="zh-CN" sz="24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4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倍。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8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8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5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54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5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5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5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54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5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5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10" grpId="0" autoUpdateAnimBg="0"/>
      <p:bldP spid="15411" grpId="0" autoUpdateAnimBg="0"/>
      <p:bldP spid="15412" grpId="0" autoUpdateAnimBg="0"/>
      <p:bldP spid="15413" grpId="0" autoUpdateAnimBg="0"/>
      <p:bldP spid="154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47" name="Group 63"/>
          <p:cNvGrpSpPr>
            <a:grpSpLocks/>
          </p:cNvGrpSpPr>
          <p:nvPr/>
        </p:nvGrpSpPr>
        <p:grpSpPr bwMode="auto">
          <a:xfrm>
            <a:off x="76200" y="6096000"/>
            <a:ext cx="7010400" cy="685800"/>
            <a:chOff x="480" y="384"/>
            <a:chExt cx="1680" cy="1296"/>
          </a:xfrm>
        </p:grpSpPr>
        <p:pic>
          <p:nvPicPr>
            <p:cNvPr id="89091" name="Picture 64" descr="box_reflex3"/>
            <p:cNvPicPr>
              <a:picLocks noChangeAspect="1" noChangeArrowheads="1"/>
            </p:cNvPicPr>
            <p:nvPr/>
          </p:nvPicPr>
          <p:blipFill>
            <a:blip r:embed="rId3">
              <a:lum contrast="3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80" y="384"/>
              <a:ext cx="1680" cy="1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49" name="Rectangle 65"/>
            <p:cNvSpPr>
              <a:spLocks noChangeArrowheads="1"/>
            </p:cNvSpPr>
            <p:nvPr/>
          </p:nvSpPr>
          <p:spPr bwMode="gray">
            <a:xfrm>
              <a:off x="480" y="384"/>
              <a:ext cx="1680" cy="12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defRPr/>
              </a:pPr>
              <a:endParaRPr kumimoji="0" lang="en-US" altLang="ko-K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Gulim" pitchFamily="34" charset="-127"/>
              </a:endParaRPr>
            </a:p>
          </p:txBody>
        </p:sp>
      </p:grpSp>
      <p:grpSp>
        <p:nvGrpSpPr>
          <p:cNvPr id="89093" name="Group 4"/>
          <p:cNvGrpSpPr>
            <a:grpSpLocks/>
          </p:cNvGrpSpPr>
          <p:nvPr/>
        </p:nvGrpSpPr>
        <p:grpSpPr bwMode="auto">
          <a:xfrm>
            <a:off x="592138" y="11113"/>
            <a:ext cx="7646987" cy="995362"/>
            <a:chOff x="373" y="4"/>
            <a:chExt cx="4817" cy="627"/>
          </a:xfrm>
        </p:grpSpPr>
        <p:pic>
          <p:nvPicPr>
            <p:cNvPr id="89094" name="Picture 5" descr="usa bar shadow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" y="4"/>
              <a:ext cx="4817" cy="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9095" name="Group 6"/>
            <p:cNvGrpSpPr>
              <a:grpSpLocks/>
            </p:cNvGrpSpPr>
            <p:nvPr/>
          </p:nvGrpSpPr>
          <p:grpSpPr bwMode="auto">
            <a:xfrm>
              <a:off x="489" y="107"/>
              <a:ext cx="4585" cy="380"/>
              <a:chOff x="489" y="107"/>
              <a:chExt cx="4585" cy="380"/>
            </a:xfrm>
          </p:grpSpPr>
          <p:sp>
            <p:nvSpPr>
              <p:cNvPr id="16391" name="Freeform 7"/>
              <p:cNvSpPr>
                <a:spLocks/>
              </p:cNvSpPr>
              <p:nvPr/>
            </p:nvSpPr>
            <p:spPr bwMode="auto">
              <a:xfrm>
                <a:off x="489" y="107"/>
                <a:ext cx="4585" cy="380"/>
              </a:xfrm>
              <a:custGeom>
                <a:avLst/>
                <a:gdLst>
                  <a:gd name="T0" fmla="*/ 2141 w 2288"/>
                  <a:gd name="T1" fmla="*/ 0 h 190"/>
                  <a:gd name="T2" fmla="*/ 77 w 2288"/>
                  <a:gd name="T3" fmla="*/ 0 h 190"/>
                  <a:gd name="T4" fmla="*/ 0 w 2288"/>
                  <a:gd name="T5" fmla="*/ 0 h 190"/>
                  <a:gd name="T6" fmla="*/ 0 w 2288"/>
                  <a:gd name="T7" fmla="*/ 8 h 190"/>
                  <a:gd name="T8" fmla="*/ 0 w 2288"/>
                  <a:gd name="T9" fmla="*/ 58 h 190"/>
                  <a:gd name="T10" fmla="*/ 0 w 2288"/>
                  <a:gd name="T11" fmla="*/ 137 h 190"/>
                  <a:gd name="T12" fmla="*/ 0 w 2288"/>
                  <a:gd name="T13" fmla="*/ 190 h 190"/>
                  <a:gd name="T14" fmla="*/ 2288 w 2288"/>
                  <a:gd name="T15" fmla="*/ 190 h 190"/>
                  <a:gd name="T16" fmla="*/ 2160 w 2288"/>
                  <a:gd name="T17" fmla="*/ 20 h 190"/>
                  <a:gd name="T18" fmla="*/ 2141 w 2288"/>
                  <a:gd name="T1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88" h="190">
                    <a:moveTo>
                      <a:pt x="2141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2288" y="190"/>
                      <a:pt x="2288" y="190"/>
                      <a:pt x="2288" y="190"/>
                    </a:cubicBezTo>
                    <a:cubicBezTo>
                      <a:pt x="2252" y="127"/>
                      <a:pt x="2209" y="69"/>
                      <a:pt x="2160" y="20"/>
                    </a:cubicBezTo>
                    <a:cubicBezTo>
                      <a:pt x="2154" y="13"/>
                      <a:pt x="2147" y="7"/>
                      <a:pt x="214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607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  <p:sp>
            <p:nvSpPr>
              <p:cNvPr id="16392" name="Freeform 8"/>
              <p:cNvSpPr>
                <a:spLocks/>
              </p:cNvSpPr>
              <p:nvPr/>
            </p:nvSpPr>
            <p:spPr bwMode="auto">
              <a:xfrm>
                <a:off x="505" y="123"/>
                <a:ext cx="4433" cy="322"/>
              </a:xfrm>
              <a:custGeom>
                <a:avLst/>
                <a:gdLst>
                  <a:gd name="T0" fmla="*/ 2009 w 2212"/>
                  <a:gd name="T1" fmla="*/ 39 h 161"/>
                  <a:gd name="T2" fmla="*/ 2212 w 2212"/>
                  <a:gd name="T3" fmla="*/ 93 h 161"/>
                  <a:gd name="T4" fmla="*/ 2146 w 2212"/>
                  <a:gd name="T5" fmla="*/ 17 h 161"/>
                  <a:gd name="T6" fmla="*/ 2129 w 2212"/>
                  <a:gd name="T7" fmla="*/ 0 h 161"/>
                  <a:gd name="T8" fmla="*/ 0 w 2212"/>
                  <a:gd name="T9" fmla="*/ 0 h 161"/>
                  <a:gd name="T10" fmla="*/ 0 w 2212"/>
                  <a:gd name="T11" fmla="*/ 161 h 161"/>
                  <a:gd name="T12" fmla="*/ 529 w 2212"/>
                  <a:gd name="T13" fmla="*/ 110 h 161"/>
                  <a:gd name="T14" fmla="*/ 2009 w 2212"/>
                  <a:gd name="T15" fmla="*/ 39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12" h="161">
                    <a:moveTo>
                      <a:pt x="2009" y="39"/>
                    </a:moveTo>
                    <a:cubicBezTo>
                      <a:pt x="2050" y="45"/>
                      <a:pt x="2117" y="47"/>
                      <a:pt x="2212" y="93"/>
                    </a:cubicBezTo>
                    <a:cubicBezTo>
                      <a:pt x="2191" y="66"/>
                      <a:pt x="2169" y="41"/>
                      <a:pt x="2146" y="17"/>
                    </a:cubicBezTo>
                    <a:cubicBezTo>
                      <a:pt x="2141" y="12"/>
                      <a:pt x="2135" y="6"/>
                      <a:pt x="212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223" y="153"/>
                      <a:pt x="438" y="124"/>
                      <a:pt x="529" y="110"/>
                    </a:cubicBezTo>
                    <a:cubicBezTo>
                      <a:pt x="977" y="39"/>
                      <a:pt x="1814" y="7"/>
                      <a:pt x="2009" y="3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1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13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</p:grpSp>
      </p:grpSp>
      <p:grpSp>
        <p:nvGrpSpPr>
          <p:cNvPr id="89098" name="Group 9"/>
          <p:cNvGrpSpPr>
            <a:grpSpLocks/>
          </p:cNvGrpSpPr>
          <p:nvPr/>
        </p:nvGrpSpPr>
        <p:grpSpPr bwMode="auto">
          <a:xfrm>
            <a:off x="0" y="0"/>
            <a:ext cx="1063625" cy="998538"/>
            <a:chOff x="0" y="-3"/>
            <a:chExt cx="670" cy="629"/>
          </a:xfrm>
        </p:grpSpPr>
        <p:pic>
          <p:nvPicPr>
            <p:cNvPr id="89099" name="Picture 10" descr="usa star shadow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70" cy="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9100" name="Group 11"/>
            <p:cNvGrpSpPr>
              <a:grpSpLocks/>
            </p:cNvGrpSpPr>
            <p:nvPr/>
          </p:nvGrpSpPr>
          <p:grpSpPr bwMode="auto">
            <a:xfrm>
              <a:off x="12" y="-3"/>
              <a:ext cx="583" cy="594"/>
              <a:chOff x="12" y="-3"/>
              <a:chExt cx="583" cy="594"/>
            </a:xfrm>
          </p:grpSpPr>
          <p:sp>
            <p:nvSpPr>
              <p:cNvPr id="89101" name="Freeform 12"/>
              <p:cNvSpPr>
                <a:spLocks/>
              </p:cNvSpPr>
              <p:nvPr/>
            </p:nvSpPr>
            <p:spPr bwMode="auto">
              <a:xfrm>
                <a:off x="505" y="119"/>
                <a:ext cx="32" cy="42"/>
              </a:xfrm>
              <a:custGeom>
                <a:avLst/>
                <a:gdLst>
                  <a:gd name="T0" fmla="*/ 0 w 16"/>
                  <a:gd name="T1" fmla="*/ 0 h 21"/>
                  <a:gd name="T2" fmla="*/ 12 w 16"/>
                  <a:gd name="T3" fmla="*/ 14 h 21"/>
                  <a:gd name="T4" fmla="*/ 32 w 16"/>
                  <a:gd name="T5" fmla="*/ 42 h 21"/>
                  <a:gd name="T6" fmla="*/ 18 w 16"/>
                  <a:gd name="T7" fmla="*/ 26 h 21"/>
                  <a:gd name="T8" fmla="*/ 0 w 16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0" y="0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10" y="12"/>
                      <a:pt x="13" y="16"/>
                      <a:pt x="16" y="2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02" name="Freeform 13"/>
              <p:cNvSpPr>
                <a:spLocks/>
              </p:cNvSpPr>
              <p:nvPr/>
            </p:nvSpPr>
            <p:spPr bwMode="auto">
              <a:xfrm>
                <a:off x="523" y="145"/>
                <a:ext cx="46" cy="86"/>
              </a:xfrm>
              <a:custGeom>
                <a:avLst/>
                <a:gdLst>
                  <a:gd name="T0" fmla="*/ 0 w 23"/>
                  <a:gd name="T1" fmla="*/ 0 h 43"/>
                  <a:gd name="T2" fmla="*/ 14 w 23"/>
                  <a:gd name="T3" fmla="*/ 16 h 43"/>
                  <a:gd name="T4" fmla="*/ 46 w 23"/>
                  <a:gd name="T5" fmla="*/ 86 h 43"/>
                  <a:gd name="T6" fmla="*/ 32 w 23"/>
                  <a:gd name="T7" fmla="*/ 70 h 43"/>
                  <a:gd name="T8" fmla="*/ 0 w 2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3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4" y="19"/>
                      <a:pt x="19" y="31"/>
                      <a:pt x="23" y="43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3" y="23"/>
                      <a:pt x="8" y="11"/>
                      <a:pt x="0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03" name="Freeform 14"/>
              <p:cNvSpPr>
                <a:spLocks/>
              </p:cNvSpPr>
              <p:nvPr/>
            </p:nvSpPr>
            <p:spPr bwMode="auto">
              <a:xfrm>
                <a:off x="555" y="215"/>
                <a:ext cx="22" cy="84"/>
              </a:xfrm>
              <a:custGeom>
                <a:avLst/>
                <a:gdLst>
                  <a:gd name="T0" fmla="*/ 0 w 11"/>
                  <a:gd name="T1" fmla="*/ 0 h 42"/>
                  <a:gd name="T2" fmla="*/ 14 w 11"/>
                  <a:gd name="T3" fmla="*/ 16 h 42"/>
                  <a:gd name="T4" fmla="*/ 22 w 11"/>
                  <a:gd name="T5" fmla="*/ 84 h 42"/>
                  <a:gd name="T6" fmla="*/ 8 w 11"/>
                  <a:gd name="T7" fmla="*/ 68 h 42"/>
                  <a:gd name="T8" fmla="*/ 0 w 1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42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0" y="19"/>
                      <a:pt x="11" y="30"/>
                      <a:pt x="11" y="42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5" y="22"/>
                      <a:pt x="3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04" name="Freeform 15"/>
              <p:cNvSpPr>
                <a:spLocks/>
              </p:cNvSpPr>
              <p:nvPr/>
            </p:nvSpPr>
            <p:spPr bwMode="auto">
              <a:xfrm>
                <a:off x="561" y="283"/>
                <a:ext cx="16" cy="58"/>
              </a:xfrm>
              <a:custGeom>
                <a:avLst/>
                <a:gdLst>
                  <a:gd name="T0" fmla="*/ 2 w 8"/>
                  <a:gd name="T1" fmla="*/ 0 h 29"/>
                  <a:gd name="T2" fmla="*/ 16 w 8"/>
                  <a:gd name="T3" fmla="*/ 16 h 29"/>
                  <a:gd name="T4" fmla="*/ 12 w 8"/>
                  <a:gd name="T5" fmla="*/ 58 h 29"/>
                  <a:gd name="T6" fmla="*/ 0 w 8"/>
                  <a:gd name="T7" fmla="*/ 44 h 29"/>
                  <a:gd name="T8" fmla="*/ 2 w 8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9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15"/>
                      <a:pt x="7" y="22"/>
                      <a:pt x="6" y="2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14"/>
                      <a:pt x="1" y="7"/>
                      <a:pt x="1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05" name="Freeform 16"/>
              <p:cNvSpPr>
                <a:spLocks/>
              </p:cNvSpPr>
              <p:nvPr/>
            </p:nvSpPr>
            <p:spPr bwMode="auto">
              <a:xfrm>
                <a:off x="551" y="327"/>
                <a:ext cx="22" cy="52"/>
              </a:xfrm>
              <a:custGeom>
                <a:avLst/>
                <a:gdLst>
                  <a:gd name="T0" fmla="*/ 10 w 11"/>
                  <a:gd name="T1" fmla="*/ 0 h 26"/>
                  <a:gd name="T2" fmla="*/ 22 w 11"/>
                  <a:gd name="T3" fmla="*/ 14 h 26"/>
                  <a:gd name="T4" fmla="*/ 14 w 11"/>
                  <a:gd name="T5" fmla="*/ 52 h 26"/>
                  <a:gd name="T6" fmla="*/ 0 w 11"/>
                  <a:gd name="T7" fmla="*/ 36 h 26"/>
                  <a:gd name="T8" fmla="*/ 10 w 1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6">
                    <a:moveTo>
                      <a:pt x="5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9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12"/>
                      <a:pt x="4" y="6"/>
                      <a:pt x="5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06" name="Freeform 17"/>
              <p:cNvSpPr>
                <a:spLocks/>
              </p:cNvSpPr>
              <p:nvPr/>
            </p:nvSpPr>
            <p:spPr bwMode="auto">
              <a:xfrm>
                <a:off x="537" y="363"/>
                <a:ext cx="28" cy="50"/>
              </a:xfrm>
              <a:custGeom>
                <a:avLst/>
                <a:gdLst>
                  <a:gd name="T0" fmla="*/ 14 w 14"/>
                  <a:gd name="T1" fmla="*/ 0 h 25"/>
                  <a:gd name="T2" fmla="*/ 28 w 14"/>
                  <a:gd name="T3" fmla="*/ 16 h 25"/>
                  <a:gd name="T4" fmla="*/ 14 w 14"/>
                  <a:gd name="T5" fmla="*/ 50 h 25"/>
                  <a:gd name="T6" fmla="*/ 0 w 14"/>
                  <a:gd name="T7" fmla="*/ 34 h 25"/>
                  <a:gd name="T8" fmla="*/ 14 w 1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25">
                    <a:moveTo>
                      <a:pt x="7" y="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2" y="13"/>
                      <a:pt x="10" y="19"/>
                      <a:pt x="7" y="2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1"/>
                      <a:pt x="5" y="6"/>
                      <a:pt x="7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07" name="Freeform 18"/>
              <p:cNvSpPr>
                <a:spLocks/>
              </p:cNvSpPr>
              <p:nvPr/>
            </p:nvSpPr>
            <p:spPr bwMode="auto">
              <a:xfrm>
                <a:off x="519" y="397"/>
                <a:ext cx="32" cy="48"/>
              </a:xfrm>
              <a:custGeom>
                <a:avLst/>
                <a:gdLst>
                  <a:gd name="T0" fmla="*/ 18 w 16"/>
                  <a:gd name="T1" fmla="*/ 0 h 24"/>
                  <a:gd name="T2" fmla="*/ 32 w 16"/>
                  <a:gd name="T3" fmla="*/ 16 h 24"/>
                  <a:gd name="T4" fmla="*/ 12 w 16"/>
                  <a:gd name="T5" fmla="*/ 48 h 24"/>
                  <a:gd name="T6" fmla="*/ 0 w 16"/>
                  <a:gd name="T7" fmla="*/ 32 h 24"/>
                  <a:gd name="T8" fmla="*/ 18 w 16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4">
                    <a:moveTo>
                      <a:pt x="9" y="0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3" y="13"/>
                      <a:pt x="10" y="19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1"/>
                      <a:pt x="7" y="5"/>
                      <a:pt x="9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08" name="Freeform 19"/>
              <p:cNvSpPr>
                <a:spLocks/>
              </p:cNvSpPr>
              <p:nvPr/>
            </p:nvSpPr>
            <p:spPr bwMode="auto">
              <a:xfrm>
                <a:off x="489" y="429"/>
                <a:ext cx="42" cy="52"/>
              </a:xfrm>
              <a:custGeom>
                <a:avLst/>
                <a:gdLst>
                  <a:gd name="T0" fmla="*/ 30 w 21"/>
                  <a:gd name="T1" fmla="*/ 0 h 26"/>
                  <a:gd name="T2" fmla="*/ 42 w 21"/>
                  <a:gd name="T3" fmla="*/ 16 h 26"/>
                  <a:gd name="T4" fmla="*/ 14 w 21"/>
                  <a:gd name="T5" fmla="*/ 52 h 26"/>
                  <a:gd name="T6" fmla="*/ 0 w 21"/>
                  <a:gd name="T7" fmla="*/ 36 h 26"/>
                  <a:gd name="T8" fmla="*/ 30 w 2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15" y="0"/>
                    </a:moveTo>
                    <a:cubicBezTo>
                      <a:pt x="21" y="8"/>
                      <a:pt x="21" y="8"/>
                      <a:pt x="21" y="8"/>
                    </a:cubicBezTo>
                    <a:cubicBezTo>
                      <a:pt x="17" y="14"/>
                      <a:pt x="12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12"/>
                      <a:pt x="11" y="6"/>
                      <a:pt x="1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09" name="Freeform 20"/>
              <p:cNvSpPr>
                <a:spLocks/>
              </p:cNvSpPr>
              <p:nvPr/>
            </p:nvSpPr>
            <p:spPr bwMode="auto">
              <a:xfrm>
                <a:off x="104" y="455"/>
                <a:ext cx="399" cy="136"/>
              </a:xfrm>
              <a:custGeom>
                <a:avLst/>
                <a:gdLst>
                  <a:gd name="T0" fmla="*/ 385 w 199"/>
                  <a:gd name="T1" fmla="*/ 10 h 68"/>
                  <a:gd name="T2" fmla="*/ 399 w 199"/>
                  <a:gd name="T3" fmla="*/ 26 h 68"/>
                  <a:gd name="T4" fmla="*/ 379 w 199"/>
                  <a:gd name="T5" fmla="*/ 44 h 68"/>
                  <a:gd name="T6" fmla="*/ 12 w 199"/>
                  <a:gd name="T7" fmla="*/ 14 h 68"/>
                  <a:gd name="T8" fmla="*/ 0 w 199"/>
                  <a:gd name="T9" fmla="*/ 0 h 68"/>
                  <a:gd name="T10" fmla="*/ 365 w 199"/>
                  <a:gd name="T11" fmla="*/ 28 h 68"/>
                  <a:gd name="T12" fmla="*/ 385 w 199"/>
                  <a:gd name="T13" fmla="*/ 10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9" h="68">
                    <a:moveTo>
                      <a:pt x="192" y="5"/>
                    </a:moveTo>
                    <a:cubicBezTo>
                      <a:pt x="199" y="13"/>
                      <a:pt x="199" y="13"/>
                      <a:pt x="199" y="13"/>
                    </a:cubicBezTo>
                    <a:cubicBezTo>
                      <a:pt x="196" y="16"/>
                      <a:pt x="192" y="19"/>
                      <a:pt x="189" y="22"/>
                    </a:cubicBezTo>
                    <a:cubicBezTo>
                      <a:pt x="134" y="68"/>
                      <a:pt x="52" y="62"/>
                      <a:pt x="6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" y="54"/>
                      <a:pt x="127" y="60"/>
                      <a:pt x="182" y="14"/>
                    </a:cubicBezTo>
                    <a:cubicBezTo>
                      <a:pt x="186" y="11"/>
                      <a:pt x="189" y="8"/>
                      <a:pt x="192" y="5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10" name="Freeform 21"/>
              <p:cNvSpPr>
                <a:spLocks/>
              </p:cNvSpPr>
              <p:nvPr/>
            </p:nvSpPr>
            <p:spPr bwMode="auto">
              <a:xfrm>
                <a:off x="12" y="-3"/>
                <a:ext cx="583" cy="578"/>
              </a:xfrm>
              <a:custGeom>
                <a:avLst/>
                <a:gdLst>
                  <a:gd name="T0" fmla="*/ 92 w 291"/>
                  <a:gd name="T1" fmla="*/ 458 h 289"/>
                  <a:gd name="T2" fmla="*/ 126 w 291"/>
                  <a:gd name="T3" fmla="*/ 92 h 289"/>
                  <a:gd name="T4" fmla="*/ 493 w 291"/>
                  <a:gd name="T5" fmla="*/ 122 h 289"/>
                  <a:gd name="T6" fmla="*/ 457 w 291"/>
                  <a:gd name="T7" fmla="*/ 486 h 289"/>
                  <a:gd name="T8" fmla="*/ 92 w 291"/>
                  <a:gd name="T9" fmla="*/ 458 h 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1" h="289">
                    <a:moveTo>
                      <a:pt x="46" y="229"/>
                    </a:moveTo>
                    <a:cubicBezTo>
                      <a:pt x="0" y="174"/>
                      <a:pt x="8" y="92"/>
                      <a:pt x="63" y="46"/>
                    </a:cubicBezTo>
                    <a:cubicBezTo>
                      <a:pt x="118" y="0"/>
                      <a:pt x="200" y="6"/>
                      <a:pt x="246" y="61"/>
                    </a:cubicBezTo>
                    <a:cubicBezTo>
                      <a:pt x="291" y="115"/>
                      <a:pt x="284" y="197"/>
                      <a:pt x="228" y="243"/>
                    </a:cubicBezTo>
                    <a:cubicBezTo>
                      <a:pt x="173" y="289"/>
                      <a:pt x="91" y="283"/>
                      <a:pt x="46" y="22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556"/>
                  </a:gs>
                  <a:gs pos="100000">
                    <a:srgbClr val="00429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6" name="Freeform 22"/>
              <p:cNvSpPr>
                <a:spLocks/>
              </p:cNvSpPr>
              <p:nvPr/>
            </p:nvSpPr>
            <p:spPr bwMode="auto">
              <a:xfrm>
                <a:off x="138" y="41"/>
                <a:ext cx="419" cy="406"/>
              </a:xfrm>
              <a:custGeom>
                <a:avLst/>
                <a:gdLst>
                  <a:gd name="T0" fmla="*/ 95 w 209"/>
                  <a:gd name="T1" fmla="*/ 98 h 203"/>
                  <a:gd name="T2" fmla="*/ 172 w 209"/>
                  <a:gd name="T3" fmla="*/ 203 h 203"/>
                  <a:gd name="T4" fmla="*/ 209 w 209"/>
                  <a:gd name="T5" fmla="*/ 117 h 203"/>
                  <a:gd name="T6" fmla="*/ 91 w 209"/>
                  <a:gd name="T7" fmla="*/ 0 h 203"/>
                  <a:gd name="T8" fmla="*/ 0 w 209"/>
                  <a:gd name="T9" fmla="*/ 43 h 203"/>
                  <a:gd name="T10" fmla="*/ 95 w 209"/>
                  <a:gd name="T11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03">
                    <a:moveTo>
                      <a:pt x="95" y="98"/>
                    </a:moveTo>
                    <a:cubicBezTo>
                      <a:pt x="117" y="136"/>
                      <a:pt x="135" y="175"/>
                      <a:pt x="172" y="203"/>
                    </a:cubicBezTo>
                    <a:cubicBezTo>
                      <a:pt x="195" y="181"/>
                      <a:pt x="209" y="151"/>
                      <a:pt x="209" y="117"/>
                    </a:cubicBezTo>
                    <a:cubicBezTo>
                      <a:pt x="209" y="52"/>
                      <a:pt x="156" y="0"/>
                      <a:pt x="91" y="0"/>
                    </a:cubicBezTo>
                    <a:cubicBezTo>
                      <a:pt x="54" y="0"/>
                      <a:pt x="21" y="17"/>
                      <a:pt x="0" y="43"/>
                    </a:cubicBezTo>
                    <a:cubicBezTo>
                      <a:pt x="38" y="51"/>
                      <a:pt x="77" y="67"/>
                      <a:pt x="95" y="9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13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  <p:sp>
            <p:nvSpPr>
              <p:cNvPr id="89112" name="Freeform 23"/>
              <p:cNvSpPr>
                <a:spLocks/>
              </p:cNvSpPr>
              <p:nvPr/>
            </p:nvSpPr>
            <p:spPr bwMode="auto">
              <a:xfrm>
                <a:off x="281" y="341"/>
                <a:ext cx="98" cy="114"/>
              </a:xfrm>
              <a:custGeom>
                <a:avLst/>
                <a:gdLst>
                  <a:gd name="T0" fmla="*/ 84 w 98"/>
                  <a:gd name="T1" fmla="*/ 100 h 114"/>
                  <a:gd name="T2" fmla="*/ 0 w 98"/>
                  <a:gd name="T3" fmla="*/ 0 h 114"/>
                  <a:gd name="T4" fmla="*/ 14 w 98"/>
                  <a:gd name="T5" fmla="*/ 16 h 114"/>
                  <a:gd name="T6" fmla="*/ 98 w 98"/>
                  <a:gd name="T7" fmla="*/ 114 h 114"/>
                  <a:gd name="T8" fmla="*/ 84 w 98"/>
                  <a:gd name="T9" fmla="*/ 10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8" h="114">
                    <a:moveTo>
                      <a:pt x="84" y="100"/>
                    </a:moveTo>
                    <a:lnTo>
                      <a:pt x="0" y="0"/>
                    </a:lnTo>
                    <a:lnTo>
                      <a:pt x="14" y="16"/>
                    </a:lnTo>
                    <a:lnTo>
                      <a:pt x="98" y="114"/>
                    </a:lnTo>
                    <a:lnTo>
                      <a:pt x="84" y="100"/>
                    </a:lnTo>
                    <a:close/>
                  </a:path>
                </a:pathLst>
              </a:custGeom>
              <a:solidFill>
                <a:srgbClr val="0060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89113" name="Group 24"/>
              <p:cNvGrpSpPr>
                <a:grpSpLocks/>
              </p:cNvGrpSpPr>
              <p:nvPr/>
            </p:nvGrpSpPr>
            <p:grpSpPr bwMode="auto">
              <a:xfrm>
                <a:off x="146" y="101"/>
                <a:ext cx="345" cy="354"/>
                <a:chOff x="146" y="101"/>
                <a:chExt cx="345" cy="354"/>
              </a:xfrm>
            </p:grpSpPr>
            <p:sp>
              <p:nvSpPr>
                <p:cNvPr id="89114" name="Freeform 25"/>
                <p:cNvSpPr>
                  <a:spLocks/>
                </p:cNvSpPr>
                <p:nvPr/>
              </p:nvSpPr>
              <p:spPr bwMode="auto">
                <a:xfrm>
                  <a:off x="345" y="101"/>
                  <a:ext cx="20" cy="144"/>
                </a:xfrm>
                <a:custGeom>
                  <a:avLst/>
                  <a:gdLst>
                    <a:gd name="T0" fmla="*/ 0 w 20"/>
                    <a:gd name="T1" fmla="*/ 0 h 144"/>
                    <a:gd name="T2" fmla="*/ 12 w 20"/>
                    <a:gd name="T3" fmla="*/ 16 h 144"/>
                    <a:gd name="T4" fmla="*/ 20 w 20"/>
                    <a:gd name="T5" fmla="*/ 144 h 144"/>
                    <a:gd name="T6" fmla="*/ 8 w 20"/>
                    <a:gd name="T7" fmla="*/ 128 h 144"/>
                    <a:gd name="T8" fmla="*/ 0 w 20"/>
                    <a:gd name="T9" fmla="*/ 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0" h="144">
                      <a:moveTo>
                        <a:pt x="0" y="0"/>
                      </a:moveTo>
                      <a:lnTo>
                        <a:pt x="12" y="16"/>
                      </a:lnTo>
                      <a:lnTo>
                        <a:pt x="20" y="144"/>
                      </a:lnTo>
                      <a:lnTo>
                        <a:pt x="8" y="1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9115" name="Freeform 26"/>
                <p:cNvSpPr>
                  <a:spLocks/>
                </p:cNvSpPr>
                <p:nvPr/>
              </p:nvSpPr>
              <p:spPr bwMode="auto">
                <a:xfrm>
                  <a:off x="160" y="341"/>
                  <a:ext cx="135" cy="66"/>
                </a:xfrm>
                <a:custGeom>
                  <a:avLst/>
                  <a:gdLst>
                    <a:gd name="T0" fmla="*/ 121 w 135"/>
                    <a:gd name="T1" fmla="*/ 0 h 66"/>
                    <a:gd name="T2" fmla="*/ 135 w 135"/>
                    <a:gd name="T3" fmla="*/ 16 h 66"/>
                    <a:gd name="T4" fmla="*/ 14 w 135"/>
                    <a:gd name="T5" fmla="*/ 66 h 66"/>
                    <a:gd name="T6" fmla="*/ 0 w 135"/>
                    <a:gd name="T7" fmla="*/ 50 h 66"/>
                    <a:gd name="T8" fmla="*/ 121 w 135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5" h="66">
                      <a:moveTo>
                        <a:pt x="121" y="0"/>
                      </a:moveTo>
                      <a:lnTo>
                        <a:pt x="135" y="16"/>
                      </a:lnTo>
                      <a:lnTo>
                        <a:pt x="14" y="66"/>
                      </a:lnTo>
                      <a:lnTo>
                        <a:pt x="0" y="5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9116" name="Freeform 27"/>
                <p:cNvSpPr>
                  <a:spLocks/>
                </p:cNvSpPr>
                <p:nvPr/>
              </p:nvSpPr>
              <p:spPr bwMode="auto">
                <a:xfrm>
                  <a:off x="357" y="261"/>
                  <a:ext cx="134" cy="64"/>
                </a:xfrm>
                <a:custGeom>
                  <a:avLst/>
                  <a:gdLst>
                    <a:gd name="T0" fmla="*/ 120 w 134"/>
                    <a:gd name="T1" fmla="*/ 0 h 64"/>
                    <a:gd name="T2" fmla="*/ 134 w 134"/>
                    <a:gd name="T3" fmla="*/ 14 h 64"/>
                    <a:gd name="T4" fmla="*/ 14 w 134"/>
                    <a:gd name="T5" fmla="*/ 64 h 64"/>
                    <a:gd name="T6" fmla="*/ 0 w 134"/>
                    <a:gd name="T7" fmla="*/ 48 h 64"/>
                    <a:gd name="T8" fmla="*/ 120 w 134"/>
                    <a:gd name="T9" fmla="*/ 0 h 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4" h="64">
                      <a:moveTo>
                        <a:pt x="120" y="0"/>
                      </a:moveTo>
                      <a:lnTo>
                        <a:pt x="134" y="14"/>
                      </a:lnTo>
                      <a:lnTo>
                        <a:pt x="14" y="64"/>
                      </a:lnTo>
                      <a:lnTo>
                        <a:pt x="0" y="48"/>
                      </a:lnTo>
                      <a:lnTo>
                        <a:pt x="12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9117" name="Freeform 28"/>
                <p:cNvSpPr>
                  <a:spLocks/>
                </p:cNvSpPr>
                <p:nvPr/>
              </p:nvSpPr>
              <p:spPr bwMode="auto">
                <a:xfrm>
                  <a:off x="357" y="309"/>
                  <a:ext cx="22" cy="146"/>
                </a:xfrm>
                <a:custGeom>
                  <a:avLst/>
                  <a:gdLst>
                    <a:gd name="T0" fmla="*/ 0 w 22"/>
                    <a:gd name="T1" fmla="*/ 0 h 146"/>
                    <a:gd name="T2" fmla="*/ 14 w 22"/>
                    <a:gd name="T3" fmla="*/ 16 h 146"/>
                    <a:gd name="T4" fmla="*/ 22 w 22"/>
                    <a:gd name="T5" fmla="*/ 146 h 146"/>
                    <a:gd name="T6" fmla="*/ 8 w 22"/>
                    <a:gd name="T7" fmla="*/ 132 h 146"/>
                    <a:gd name="T8" fmla="*/ 0 w 22"/>
                    <a:gd name="T9" fmla="*/ 0 h 1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" h="146">
                      <a:moveTo>
                        <a:pt x="0" y="0"/>
                      </a:moveTo>
                      <a:lnTo>
                        <a:pt x="14" y="16"/>
                      </a:lnTo>
                      <a:lnTo>
                        <a:pt x="22" y="146"/>
                      </a:lnTo>
                      <a:lnTo>
                        <a:pt x="8" y="1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13" name="Freeform 29"/>
                <p:cNvSpPr>
                  <a:spLocks/>
                </p:cNvSpPr>
                <p:nvPr/>
              </p:nvSpPr>
              <p:spPr bwMode="auto">
                <a:xfrm>
                  <a:off x="146" y="101"/>
                  <a:ext cx="331" cy="340"/>
                </a:xfrm>
                <a:custGeom>
                  <a:avLst/>
                  <a:gdLst>
                    <a:gd name="T0" fmla="*/ 14 w 331"/>
                    <a:gd name="T1" fmla="*/ 290 h 340"/>
                    <a:gd name="T2" fmla="*/ 85 w 331"/>
                    <a:gd name="T3" fmla="*/ 180 h 340"/>
                    <a:gd name="T4" fmla="*/ 0 w 331"/>
                    <a:gd name="T5" fmla="*/ 80 h 340"/>
                    <a:gd name="T6" fmla="*/ 129 w 331"/>
                    <a:gd name="T7" fmla="*/ 110 h 340"/>
                    <a:gd name="T8" fmla="*/ 199 w 331"/>
                    <a:gd name="T9" fmla="*/ 0 h 340"/>
                    <a:gd name="T10" fmla="*/ 207 w 331"/>
                    <a:gd name="T11" fmla="*/ 128 h 340"/>
                    <a:gd name="T12" fmla="*/ 331 w 331"/>
                    <a:gd name="T13" fmla="*/ 160 h 340"/>
                    <a:gd name="T14" fmla="*/ 211 w 331"/>
                    <a:gd name="T15" fmla="*/ 208 h 340"/>
                    <a:gd name="T16" fmla="*/ 219 w 331"/>
                    <a:gd name="T17" fmla="*/ 340 h 340"/>
                    <a:gd name="T18" fmla="*/ 135 w 331"/>
                    <a:gd name="T19" fmla="*/ 240 h 340"/>
                    <a:gd name="T20" fmla="*/ 14 w 331"/>
                    <a:gd name="T21" fmla="*/ 29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1" h="340">
                      <a:moveTo>
                        <a:pt x="14" y="290"/>
                      </a:moveTo>
                      <a:lnTo>
                        <a:pt x="85" y="180"/>
                      </a:lnTo>
                      <a:lnTo>
                        <a:pt x="0" y="80"/>
                      </a:lnTo>
                      <a:lnTo>
                        <a:pt x="129" y="110"/>
                      </a:lnTo>
                      <a:lnTo>
                        <a:pt x="199" y="0"/>
                      </a:lnTo>
                      <a:lnTo>
                        <a:pt x="207" y="128"/>
                      </a:lnTo>
                      <a:lnTo>
                        <a:pt x="331" y="160"/>
                      </a:lnTo>
                      <a:lnTo>
                        <a:pt x="211" y="208"/>
                      </a:lnTo>
                      <a:lnTo>
                        <a:pt x="219" y="340"/>
                      </a:lnTo>
                      <a:lnTo>
                        <a:pt x="135" y="240"/>
                      </a:lnTo>
                      <a:lnTo>
                        <a:pt x="14" y="29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76078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>
                    <a:defRPr/>
                  </a:pPr>
                  <a:endParaRPr kumimoji="0" lang="zh-CN" altLang="en-US">
                    <a:latin typeface="Arial" charset="0"/>
                  </a:endParaRPr>
                </a:p>
              </p:txBody>
            </p:sp>
          </p:grpSp>
          <p:sp>
            <p:nvSpPr>
              <p:cNvPr id="89119" name="Freeform 30"/>
              <p:cNvSpPr>
                <a:spLocks/>
              </p:cNvSpPr>
              <p:nvPr/>
            </p:nvSpPr>
            <p:spPr bwMode="auto">
              <a:xfrm>
                <a:off x="138" y="29"/>
                <a:ext cx="357" cy="124"/>
              </a:xfrm>
              <a:custGeom>
                <a:avLst/>
                <a:gdLst>
                  <a:gd name="T0" fmla="*/ 343 w 178"/>
                  <a:gd name="T1" fmla="*/ 108 h 62"/>
                  <a:gd name="T2" fmla="*/ 357 w 178"/>
                  <a:gd name="T3" fmla="*/ 124 h 62"/>
                  <a:gd name="T4" fmla="*/ 32 w 178"/>
                  <a:gd name="T5" fmla="*/ 98 h 62"/>
                  <a:gd name="T6" fmla="*/ 14 w 178"/>
                  <a:gd name="T7" fmla="*/ 114 h 62"/>
                  <a:gd name="T8" fmla="*/ 0 w 178"/>
                  <a:gd name="T9" fmla="*/ 98 h 62"/>
                  <a:gd name="T10" fmla="*/ 18 w 178"/>
                  <a:gd name="T11" fmla="*/ 82 h 62"/>
                  <a:gd name="T12" fmla="*/ 343 w 178"/>
                  <a:gd name="T13" fmla="*/ 108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8" h="62">
                    <a:moveTo>
                      <a:pt x="171" y="54"/>
                    </a:moveTo>
                    <a:cubicBezTo>
                      <a:pt x="178" y="62"/>
                      <a:pt x="178" y="62"/>
                      <a:pt x="178" y="62"/>
                    </a:cubicBezTo>
                    <a:cubicBezTo>
                      <a:pt x="137" y="14"/>
                      <a:pt x="65" y="8"/>
                      <a:pt x="16" y="49"/>
                    </a:cubicBezTo>
                    <a:cubicBezTo>
                      <a:pt x="13" y="52"/>
                      <a:pt x="10" y="54"/>
                      <a:pt x="7" y="57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3" y="47"/>
                      <a:pt x="6" y="44"/>
                      <a:pt x="9" y="41"/>
                    </a:cubicBezTo>
                    <a:cubicBezTo>
                      <a:pt x="58" y="0"/>
                      <a:pt x="131" y="6"/>
                      <a:pt x="171" y="54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20" name="Freeform 31"/>
              <p:cNvSpPr>
                <a:spLocks/>
              </p:cNvSpPr>
              <p:nvPr/>
            </p:nvSpPr>
            <p:spPr bwMode="auto">
              <a:xfrm>
                <a:off x="114" y="127"/>
                <a:ext cx="38" cy="48"/>
              </a:xfrm>
              <a:custGeom>
                <a:avLst/>
                <a:gdLst>
                  <a:gd name="T0" fmla="*/ 24 w 19"/>
                  <a:gd name="T1" fmla="*/ 0 h 24"/>
                  <a:gd name="T2" fmla="*/ 38 w 19"/>
                  <a:gd name="T3" fmla="*/ 16 h 24"/>
                  <a:gd name="T4" fmla="*/ 12 w 19"/>
                  <a:gd name="T5" fmla="*/ 48 h 24"/>
                  <a:gd name="T6" fmla="*/ 0 w 19"/>
                  <a:gd name="T7" fmla="*/ 32 h 24"/>
                  <a:gd name="T8" fmla="*/ 24 w 19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4">
                    <a:moveTo>
                      <a:pt x="12" y="0"/>
                    </a:moveTo>
                    <a:cubicBezTo>
                      <a:pt x="19" y="8"/>
                      <a:pt x="19" y="8"/>
                      <a:pt x="19" y="8"/>
                    </a:cubicBezTo>
                    <a:cubicBezTo>
                      <a:pt x="14" y="13"/>
                      <a:pt x="10" y="18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" y="11"/>
                      <a:pt x="8" y="5"/>
                      <a:pt x="12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21" name="Freeform 32"/>
              <p:cNvSpPr>
                <a:spLocks/>
              </p:cNvSpPr>
              <p:nvPr/>
            </p:nvSpPr>
            <p:spPr bwMode="auto">
              <a:xfrm>
                <a:off x="96" y="159"/>
                <a:ext cx="30" cy="44"/>
              </a:xfrm>
              <a:custGeom>
                <a:avLst/>
                <a:gdLst>
                  <a:gd name="T0" fmla="*/ 18 w 15"/>
                  <a:gd name="T1" fmla="*/ 0 h 22"/>
                  <a:gd name="T2" fmla="*/ 30 w 15"/>
                  <a:gd name="T3" fmla="*/ 16 h 22"/>
                  <a:gd name="T4" fmla="*/ 14 w 15"/>
                  <a:gd name="T5" fmla="*/ 44 h 22"/>
                  <a:gd name="T6" fmla="*/ 0 w 15"/>
                  <a:gd name="T7" fmla="*/ 30 h 22"/>
                  <a:gd name="T8" fmla="*/ 18 w 15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2">
                    <a:moveTo>
                      <a:pt x="9" y="0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12" y="13"/>
                      <a:pt x="9" y="17"/>
                      <a:pt x="7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0"/>
                      <a:pt x="6" y="5"/>
                      <a:pt x="9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22" name="Freeform 33"/>
              <p:cNvSpPr>
                <a:spLocks/>
              </p:cNvSpPr>
              <p:nvPr/>
            </p:nvSpPr>
            <p:spPr bwMode="auto">
              <a:xfrm>
                <a:off x="84" y="189"/>
                <a:ext cx="26" cy="44"/>
              </a:xfrm>
              <a:custGeom>
                <a:avLst/>
                <a:gdLst>
                  <a:gd name="T0" fmla="*/ 12 w 13"/>
                  <a:gd name="T1" fmla="*/ 0 h 22"/>
                  <a:gd name="T2" fmla="*/ 26 w 13"/>
                  <a:gd name="T3" fmla="*/ 14 h 22"/>
                  <a:gd name="T4" fmla="*/ 14 w 13"/>
                  <a:gd name="T5" fmla="*/ 44 h 22"/>
                  <a:gd name="T6" fmla="*/ 0 w 13"/>
                  <a:gd name="T7" fmla="*/ 30 h 22"/>
                  <a:gd name="T8" fmla="*/ 12 w 13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22">
                    <a:moveTo>
                      <a:pt x="6" y="0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0" y="12"/>
                      <a:pt x="8" y="17"/>
                      <a:pt x="7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0"/>
                      <a:pt x="4" y="5"/>
                      <a:pt x="6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23" name="Freeform 34"/>
              <p:cNvSpPr>
                <a:spLocks/>
              </p:cNvSpPr>
              <p:nvPr/>
            </p:nvSpPr>
            <p:spPr bwMode="auto">
              <a:xfrm>
                <a:off x="76" y="219"/>
                <a:ext cx="22" cy="48"/>
              </a:xfrm>
              <a:custGeom>
                <a:avLst/>
                <a:gdLst>
                  <a:gd name="T0" fmla="*/ 8 w 11"/>
                  <a:gd name="T1" fmla="*/ 0 h 24"/>
                  <a:gd name="T2" fmla="*/ 22 w 11"/>
                  <a:gd name="T3" fmla="*/ 14 h 24"/>
                  <a:gd name="T4" fmla="*/ 14 w 11"/>
                  <a:gd name="T5" fmla="*/ 48 h 24"/>
                  <a:gd name="T6" fmla="*/ 0 w 11"/>
                  <a:gd name="T7" fmla="*/ 32 h 24"/>
                  <a:gd name="T8" fmla="*/ 8 w 1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4">
                    <a:moveTo>
                      <a:pt x="4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9" y="13"/>
                      <a:pt x="8" y="18"/>
                      <a:pt x="7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0"/>
                      <a:pt x="3" y="5"/>
                      <a:pt x="4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24" name="Freeform 35"/>
              <p:cNvSpPr>
                <a:spLocks/>
              </p:cNvSpPr>
              <p:nvPr/>
            </p:nvSpPr>
            <p:spPr bwMode="auto">
              <a:xfrm>
                <a:off x="74" y="251"/>
                <a:ext cx="16" cy="54"/>
              </a:xfrm>
              <a:custGeom>
                <a:avLst/>
                <a:gdLst>
                  <a:gd name="T0" fmla="*/ 2 w 8"/>
                  <a:gd name="T1" fmla="*/ 0 h 27"/>
                  <a:gd name="T2" fmla="*/ 16 w 8"/>
                  <a:gd name="T3" fmla="*/ 16 h 27"/>
                  <a:gd name="T4" fmla="*/ 12 w 8"/>
                  <a:gd name="T5" fmla="*/ 54 h 27"/>
                  <a:gd name="T6" fmla="*/ 0 w 8"/>
                  <a:gd name="T7" fmla="*/ 38 h 27"/>
                  <a:gd name="T8" fmla="*/ 2 w 8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7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14"/>
                      <a:pt x="6" y="20"/>
                      <a:pt x="6" y="2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3"/>
                      <a:pt x="0" y="6"/>
                      <a:pt x="1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25" name="Freeform 36"/>
              <p:cNvSpPr>
                <a:spLocks/>
              </p:cNvSpPr>
              <p:nvPr/>
            </p:nvSpPr>
            <p:spPr bwMode="auto">
              <a:xfrm>
                <a:off x="74" y="289"/>
                <a:ext cx="20" cy="76"/>
              </a:xfrm>
              <a:custGeom>
                <a:avLst/>
                <a:gdLst>
                  <a:gd name="T0" fmla="*/ 0 w 10"/>
                  <a:gd name="T1" fmla="*/ 0 h 38"/>
                  <a:gd name="T2" fmla="*/ 12 w 10"/>
                  <a:gd name="T3" fmla="*/ 16 h 38"/>
                  <a:gd name="T4" fmla="*/ 20 w 10"/>
                  <a:gd name="T5" fmla="*/ 76 h 38"/>
                  <a:gd name="T6" fmla="*/ 8 w 10"/>
                  <a:gd name="T7" fmla="*/ 60 h 38"/>
                  <a:gd name="T8" fmla="*/ 0 w 10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0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18"/>
                      <a:pt x="7" y="28"/>
                      <a:pt x="10" y="38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1" y="20"/>
                      <a:pt x="0" y="10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26" name="Freeform 37"/>
              <p:cNvSpPr>
                <a:spLocks/>
              </p:cNvSpPr>
              <p:nvPr/>
            </p:nvSpPr>
            <p:spPr bwMode="auto">
              <a:xfrm>
                <a:off x="82" y="349"/>
                <a:ext cx="40" cy="78"/>
              </a:xfrm>
              <a:custGeom>
                <a:avLst/>
                <a:gdLst>
                  <a:gd name="T0" fmla="*/ 0 w 20"/>
                  <a:gd name="T1" fmla="*/ 0 h 39"/>
                  <a:gd name="T2" fmla="*/ 12 w 20"/>
                  <a:gd name="T3" fmla="*/ 16 h 39"/>
                  <a:gd name="T4" fmla="*/ 40 w 20"/>
                  <a:gd name="T5" fmla="*/ 78 h 39"/>
                  <a:gd name="T6" fmla="*/ 26 w 20"/>
                  <a:gd name="T7" fmla="*/ 62 h 39"/>
                  <a:gd name="T8" fmla="*/ 0 w 20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39">
                    <a:moveTo>
                      <a:pt x="0" y="0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9" y="19"/>
                      <a:pt x="14" y="29"/>
                      <a:pt x="20" y="39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7" y="21"/>
                      <a:pt x="2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27" name="Freeform 38"/>
              <p:cNvSpPr>
                <a:spLocks/>
              </p:cNvSpPr>
              <p:nvPr/>
            </p:nvSpPr>
            <p:spPr bwMode="auto">
              <a:xfrm>
                <a:off x="108" y="411"/>
                <a:ext cx="32" cy="40"/>
              </a:xfrm>
              <a:custGeom>
                <a:avLst/>
                <a:gdLst>
                  <a:gd name="T0" fmla="*/ 0 w 16"/>
                  <a:gd name="T1" fmla="*/ 0 h 20"/>
                  <a:gd name="T2" fmla="*/ 14 w 16"/>
                  <a:gd name="T3" fmla="*/ 16 h 20"/>
                  <a:gd name="T4" fmla="*/ 32 w 16"/>
                  <a:gd name="T5" fmla="*/ 40 h 20"/>
                  <a:gd name="T6" fmla="*/ 18 w 16"/>
                  <a:gd name="T7" fmla="*/ 24 h 20"/>
                  <a:gd name="T8" fmla="*/ 0 w 16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0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9" y="12"/>
                      <a:pt x="12" y="16"/>
                      <a:pt x="16" y="2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6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28" name="Freeform 39"/>
              <p:cNvSpPr>
                <a:spLocks/>
              </p:cNvSpPr>
              <p:nvPr/>
            </p:nvSpPr>
            <p:spPr bwMode="auto">
              <a:xfrm>
                <a:off x="505" y="119"/>
                <a:ext cx="32" cy="42"/>
              </a:xfrm>
              <a:custGeom>
                <a:avLst/>
                <a:gdLst>
                  <a:gd name="T0" fmla="*/ 0 w 16"/>
                  <a:gd name="T1" fmla="*/ 0 h 21"/>
                  <a:gd name="T2" fmla="*/ 12 w 16"/>
                  <a:gd name="T3" fmla="*/ 14 h 21"/>
                  <a:gd name="T4" fmla="*/ 32 w 16"/>
                  <a:gd name="T5" fmla="*/ 42 h 21"/>
                  <a:gd name="T6" fmla="*/ 18 w 16"/>
                  <a:gd name="T7" fmla="*/ 26 h 21"/>
                  <a:gd name="T8" fmla="*/ 0 w 16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0" y="0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10" y="12"/>
                      <a:pt x="13" y="16"/>
                      <a:pt x="16" y="2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29" name="Freeform 40"/>
              <p:cNvSpPr>
                <a:spLocks/>
              </p:cNvSpPr>
              <p:nvPr/>
            </p:nvSpPr>
            <p:spPr bwMode="auto">
              <a:xfrm>
                <a:off x="523" y="145"/>
                <a:ext cx="46" cy="86"/>
              </a:xfrm>
              <a:custGeom>
                <a:avLst/>
                <a:gdLst>
                  <a:gd name="T0" fmla="*/ 0 w 23"/>
                  <a:gd name="T1" fmla="*/ 0 h 43"/>
                  <a:gd name="T2" fmla="*/ 14 w 23"/>
                  <a:gd name="T3" fmla="*/ 16 h 43"/>
                  <a:gd name="T4" fmla="*/ 46 w 23"/>
                  <a:gd name="T5" fmla="*/ 86 h 43"/>
                  <a:gd name="T6" fmla="*/ 32 w 23"/>
                  <a:gd name="T7" fmla="*/ 70 h 43"/>
                  <a:gd name="T8" fmla="*/ 0 w 2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3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4" y="19"/>
                      <a:pt x="19" y="31"/>
                      <a:pt x="23" y="43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3" y="23"/>
                      <a:pt x="8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30" name="Freeform 41"/>
              <p:cNvSpPr>
                <a:spLocks/>
              </p:cNvSpPr>
              <p:nvPr/>
            </p:nvSpPr>
            <p:spPr bwMode="auto">
              <a:xfrm>
                <a:off x="555" y="215"/>
                <a:ext cx="22" cy="84"/>
              </a:xfrm>
              <a:custGeom>
                <a:avLst/>
                <a:gdLst>
                  <a:gd name="T0" fmla="*/ 0 w 11"/>
                  <a:gd name="T1" fmla="*/ 0 h 42"/>
                  <a:gd name="T2" fmla="*/ 14 w 11"/>
                  <a:gd name="T3" fmla="*/ 16 h 42"/>
                  <a:gd name="T4" fmla="*/ 22 w 11"/>
                  <a:gd name="T5" fmla="*/ 84 h 42"/>
                  <a:gd name="T6" fmla="*/ 8 w 11"/>
                  <a:gd name="T7" fmla="*/ 68 h 42"/>
                  <a:gd name="T8" fmla="*/ 0 w 1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42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0" y="19"/>
                      <a:pt x="11" y="30"/>
                      <a:pt x="11" y="42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5" y="22"/>
                      <a:pt x="3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31" name="Freeform 42"/>
              <p:cNvSpPr>
                <a:spLocks/>
              </p:cNvSpPr>
              <p:nvPr/>
            </p:nvSpPr>
            <p:spPr bwMode="auto">
              <a:xfrm>
                <a:off x="561" y="283"/>
                <a:ext cx="16" cy="58"/>
              </a:xfrm>
              <a:custGeom>
                <a:avLst/>
                <a:gdLst>
                  <a:gd name="T0" fmla="*/ 2 w 8"/>
                  <a:gd name="T1" fmla="*/ 0 h 29"/>
                  <a:gd name="T2" fmla="*/ 16 w 8"/>
                  <a:gd name="T3" fmla="*/ 16 h 29"/>
                  <a:gd name="T4" fmla="*/ 12 w 8"/>
                  <a:gd name="T5" fmla="*/ 58 h 29"/>
                  <a:gd name="T6" fmla="*/ 0 w 8"/>
                  <a:gd name="T7" fmla="*/ 44 h 29"/>
                  <a:gd name="T8" fmla="*/ 2 w 8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9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15"/>
                      <a:pt x="7" y="22"/>
                      <a:pt x="6" y="2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14"/>
                      <a:pt x="1" y="7"/>
                      <a:pt x="1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32" name="Freeform 43"/>
              <p:cNvSpPr>
                <a:spLocks/>
              </p:cNvSpPr>
              <p:nvPr/>
            </p:nvSpPr>
            <p:spPr bwMode="auto">
              <a:xfrm>
                <a:off x="551" y="327"/>
                <a:ext cx="22" cy="52"/>
              </a:xfrm>
              <a:custGeom>
                <a:avLst/>
                <a:gdLst>
                  <a:gd name="T0" fmla="*/ 10 w 11"/>
                  <a:gd name="T1" fmla="*/ 0 h 26"/>
                  <a:gd name="T2" fmla="*/ 22 w 11"/>
                  <a:gd name="T3" fmla="*/ 14 h 26"/>
                  <a:gd name="T4" fmla="*/ 14 w 11"/>
                  <a:gd name="T5" fmla="*/ 52 h 26"/>
                  <a:gd name="T6" fmla="*/ 0 w 11"/>
                  <a:gd name="T7" fmla="*/ 36 h 26"/>
                  <a:gd name="T8" fmla="*/ 10 w 1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6">
                    <a:moveTo>
                      <a:pt x="5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9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12"/>
                      <a:pt x="4" y="6"/>
                      <a:pt x="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33" name="Freeform 44"/>
              <p:cNvSpPr>
                <a:spLocks/>
              </p:cNvSpPr>
              <p:nvPr/>
            </p:nvSpPr>
            <p:spPr bwMode="auto">
              <a:xfrm>
                <a:off x="537" y="363"/>
                <a:ext cx="28" cy="50"/>
              </a:xfrm>
              <a:custGeom>
                <a:avLst/>
                <a:gdLst>
                  <a:gd name="T0" fmla="*/ 14 w 14"/>
                  <a:gd name="T1" fmla="*/ 0 h 25"/>
                  <a:gd name="T2" fmla="*/ 28 w 14"/>
                  <a:gd name="T3" fmla="*/ 16 h 25"/>
                  <a:gd name="T4" fmla="*/ 14 w 14"/>
                  <a:gd name="T5" fmla="*/ 50 h 25"/>
                  <a:gd name="T6" fmla="*/ 0 w 14"/>
                  <a:gd name="T7" fmla="*/ 34 h 25"/>
                  <a:gd name="T8" fmla="*/ 14 w 1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25">
                    <a:moveTo>
                      <a:pt x="7" y="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2" y="13"/>
                      <a:pt x="10" y="19"/>
                      <a:pt x="7" y="2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1"/>
                      <a:pt x="5" y="6"/>
                      <a:pt x="7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34" name="Freeform 45"/>
              <p:cNvSpPr>
                <a:spLocks/>
              </p:cNvSpPr>
              <p:nvPr/>
            </p:nvSpPr>
            <p:spPr bwMode="auto">
              <a:xfrm>
                <a:off x="519" y="397"/>
                <a:ext cx="32" cy="48"/>
              </a:xfrm>
              <a:custGeom>
                <a:avLst/>
                <a:gdLst>
                  <a:gd name="T0" fmla="*/ 18 w 16"/>
                  <a:gd name="T1" fmla="*/ 0 h 24"/>
                  <a:gd name="T2" fmla="*/ 32 w 16"/>
                  <a:gd name="T3" fmla="*/ 16 h 24"/>
                  <a:gd name="T4" fmla="*/ 12 w 16"/>
                  <a:gd name="T5" fmla="*/ 48 h 24"/>
                  <a:gd name="T6" fmla="*/ 0 w 16"/>
                  <a:gd name="T7" fmla="*/ 32 h 24"/>
                  <a:gd name="T8" fmla="*/ 18 w 16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4">
                    <a:moveTo>
                      <a:pt x="9" y="0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3" y="13"/>
                      <a:pt x="10" y="19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1"/>
                      <a:pt x="7" y="5"/>
                      <a:pt x="9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35" name="Freeform 46"/>
              <p:cNvSpPr>
                <a:spLocks/>
              </p:cNvSpPr>
              <p:nvPr/>
            </p:nvSpPr>
            <p:spPr bwMode="auto">
              <a:xfrm>
                <a:off x="489" y="429"/>
                <a:ext cx="42" cy="52"/>
              </a:xfrm>
              <a:custGeom>
                <a:avLst/>
                <a:gdLst>
                  <a:gd name="T0" fmla="*/ 30 w 21"/>
                  <a:gd name="T1" fmla="*/ 0 h 26"/>
                  <a:gd name="T2" fmla="*/ 42 w 21"/>
                  <a:gd name="T3" fmla="*/ 16 h 26"/>
                  <a:gd name="T4" fmla="*/ 14 w 21"/>
                  <a:gd name="T5" fmla="*/ 52 h 26"/>
                  <a:gd name="T6" fmla="*/ 0 w 21"/>
                  <a:gd name="T7" fmla="*/ 36 h 26"/>
                  <a:gd name="T8" fmla="*/ 30 w 2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15" y="0"/>
                    </a:moveTo>
                    <a:cubicBezTo>
                      <a:pt x="21" y="8"/>
                      <a:pt x="21" y="8"/>
                      <a:pt x="21" y="8"/>
                    </a:cubicBezTo>
                    <a:cubicBezTo>
                      <a:pt x="17" y="14"/>
                      <a:pt x="12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12"/>
                      <a:pt x="11" y="6"/>
                      <a:pt x="1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136" name="Freeform 47"/>
              <p:cNvSpPr>
                <a:spLocks/>
              </p:cNvSpPr>
              <p:nvPr/>
            </p:nvSpPr>
            <p:spPr bwMode="auto">
              <a:xfrm>
                <a:off x="104" y="455"/>
                <a:ext cx="399" cy="136"/>
              </a:xfrm>
              <a:custGeom>
                <a:avLst/>
                <a:gdLst>
                  <a:gd name="T0" fmla="*/ 385 w 199"/>
                  <a:gd name="T1" fmla="*/ 10 h 68"/>
                  <a:gd name="T2" fmla="*/ 399 w 199"/>
                  <a:gd name="T3" fmla="*/ 26 h 68"/>
                  <a:gd name="T4" fmla="*/ 379 w 199"/>
                  <a:gd name="T5" fmla="*/ 44 h 68"/>
                  <a:gd name="T6" fmla="*/ 12 w 199"/>
                  <a:gd name="T7" fmla="*/ 14 h 68"/>
                  <a:gd name="T8" fmla="*/ 0 w 199"/>
                  <a:gd name="T9" fmla="*/ 0 h 68"/>
                  <a:gd name="T10" fmla="*/ 365 w 199"/>
                  <a:gd name="T11" fmla="*/ 28 h 68"/>
                  <a:gd name="T12" fmla="*/ 385 w 199"/>
                  <a:gd name="T13" fmla="*/ 10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9" h="68">
                    <a:moveTo>
                      <a:pt x="192" y="5"/>
                    </a:moveTo>
                    <a:cubicBezTo>
                      <a:pt x="199" y="13"/>
                      <a:pt x="199" y="13"/>
                      <a:pt x="199" y="13"/>
                    </a:cubicBezTo>
                    <a:cubicBezTo>
                      <a:pt x="196" y="16"/>
                      <a:pt x="192" y="19"/>
                      <a:pt x="189" y="22"/>
                    </a:cubicBezTo>
                    <a:cubicBezTo>
                      <a:pt x="134" y="68"/>
                      <a:pt x="52" y="62"/>
                      <a:pt x="6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" y="54"/>
                      <a:pt x="127" y="60"/>
                      <a:pt x="182" y="14"/>
                    </a:cubicBezTo>
                    <a:cubicBezTo>
                      <a:pt x="186" y="11"/>
                      <a:pt x="189" y="8"/>
                      <a:pt x="192" y="5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32" name="Freeform 48"/>
              <p:cNvSpPr>
                <a:spLocks noEditPoints="1"/>
              </p:cNvSpPr>
              <p:nvPr/>
            </p:nvSpPr>
            <p:spPr bwMode="auto">
              <a:xfrm>
                <a:off x="12" y="-3"/>
                <a:ext cx="583" cy="578"/>
              </a:xfrm>
              <a:custGeom>
                <a:avLst/>
                <a:gdLst>
                  <a:gd name="T0" fmla="*/ 46 w 291"/>
                  <a:gd name="T1" fmla="*/ 229 h 289"/>
                  <a:gd name="T2" fmla="*/ 63 w 291"/>
                  <a:gd name="T3" fmla="*/ 46 h 289"/>
                  <a:gd name="T4" fmla="*/ 246 w 291"/>
                  <a:gd name="T5" fmla="*/ 61 h 289"/>
                  <a:gd name="T6" fmla="*/ 228 w 291"/>
                  <a:gd name="T7" fmla="*/ 243 h 289"/>
                  <a:gd name="T8" fmla="*/ 46 w 291"/>
                  <a:gd name="T9" fmla="*/ 229 h 289"/>
                  <a:gd name="T10" fmla="*/ 234 w 291"/>
                  <a:gd name="T11" fmla="*/ 70 h 289"/>
                  <a:gd name="T12" fmla="*/ 72 w 291"/>
                  <a:gd name="T13" fmla="*/ 57 h 289"/>
                  <a:gd name="T14" fmla="*/ 57 w 291"/>
                  <a:gd name="T15" fmla="*/ 219 h 289"/>
                  <a:gd name="T16" fmla="*/ 219 w 291"/>
                  <a:gd name="T17" fmla="*/ 232 h 289"/>
                  <a:gd name="T18" fmla="*/ 234 w 291"/>
                  <a:gd name="T19" fmla="*/ 7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1" h="289">
                    <a:moveTo>
                      <a:pt x="46" y="229"/>
                    </a:moveTo>
                    <a:cubicBezTo>
                      <a:pt x="0" y="174"/>
                      <a:pt x="8" y="92"/>
                      <a:pt x="63" y="46"/>
                    </a:cubicBezTo>
                    <a:cubicBezTo>
                      <a:pt x="118" y="0"/>
                      <a:pt x="200" y="6"/>
                      <a:pt x="246" y="61"/>
                    </a:cubicBezTo>
                    <a:cubicBezTo>
                      <a:pt x="291" y="115"/>
                      <a:pt x="284" y="197"/>
                      <a:pt x="228" y="243"/>
                    </a:cubicBezTo>
                    <a:cubicBezTo>
                      <a:pt x="173" y="289"/>
                      <a:pt x="91" y="283"/>
                      <a:pt x="46" y="229"/>
                    </a:cubicBezTo>
                    <a:close/>
                    <a:moveTo>
                      <a:pt x="234" y="70"/>
                    </a:moveTo>
                    <a:cubicBezTo>
                      <a:pt x="194" y="22"/>
                      <a:pt x="121" y="16"/>
                      <a:pt x="72" y="57"/>
                    </a:cubicBezTo>
                    <a:cubicBezTo>
                      <a:pt x="23" y="98"/>
                      <a:pt x="17" y="171"/>
                      <a:pt x="57" y="219"/>
                    </a:cubicBezTo>
                    <a:cubicBezTo>
                      <a:pt x="97" y="267"/>
                      <a:pt x="170" y="273"/>
                      <a:pt x="219" y="232"/>
                    </a:cubicBezTo>
                    <a:cubicBezTo>
                      <a:pt x="268" y="191"/>
                      <a:pt x="275" y="118"/>
                      <a:pt x="234" y="70"/>
                    </a:cubicBezTo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5882"/>
                      <a:invGamma/>
                    </a:schemeClr>
                  </a:gs>
                </a:gsLst>
                <a:lin ang="5400000" scaled="1"/>
              </a:gradFill>
              <a:ln w="3175" cap="flat" cmpd="sng">
                <a:solidFill>
                  <a:srgbClr val="D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</p:grpSp>
      </p:grpSp>
      <p:sp>
        <p:nvSpPr>
          <p:cNvPr id="16433" name="Rectangle 49"/>
          <p:cNvSpPr>
            <a:spLocks noChangeArrowheads="1"/>
          </p:cNvSpPr>
          <p:nvPr/>
        </p:nvSpPr>
        <p:spPr bwMode="auto">
          <a:xfrm>
            <a:off x="982663" y="193675"/>
            <a:ext cx="7072312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kumimoji="0" lang="zh-CN" altLang="en-GB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黑体" pitchFamily="2" charset="-122"/>
              </a:rPr>
              <a:t>二、熔丝的作用</a:t>
            </a:r>
          </a:p>
        </p:txBody>
      </p:sp>
      <p:sp>
        <p:nvSpPr>
          <p:cNvPr id="16434" name="Text Box 50"/>
          <p:cNvSpPr txBox="1">
            <a:spLocks noChangeArrowheads="1"/>
          </p:cNvSpPr>
          <p:nvPr/>
        </p:nvSpPr>
        <p:spPr bwMode="auto">
          <a:xfrm>
            <a:off x="304800" y="9906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熔丝的作用：</a:t>
            </a:r>
          </a:p>
        </p:txBody>
      </p:sp>
      <p:sp>
        <p:nvSpPr>
          <p:cNvPr id="16435" name="Text Box 51"/>
          <p:cNvSpPr txBox="1">
            <a:spLocks noChangeArrowheads="1"/>
          </p:cNvSpPr>
          <p:nvPr/>
        </p:nvSpPr>
        <p:spPr bwMode="auto">
          <a:xfrm>
            <a:off x="2667000" y="990600"/>
            <a:ext cx="5562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电路中电流过大时自动熔断而切断电路。</a:t>
            </a:r>
          </a:p>
        </p:txBody>
      </p:sp>
      <p:sp>
        <p:nvSpPr>
          <p:cNvPr id="16436" name="Text Box 52"/>
          <p:cNvSpPr txBox="1">
            <a:spLocks noChangeArrowheads="1"/>
          </p:cNvSpPr>
          <p:nvPr/>
        </p:nvSpPr>
        <p:spPr bwMode="auto">
          <a:xfrm>
            <a:off x="304800" y="19050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电路中电流过大的原因：</a:t>
            </a:r>
          </a:p>
        </p:txBody>
      </p:sp>
      <p:sp>
        <p:nvSpPr>
          <p:cNvPr id="16437" name="Text Box 53"/>
          <p:cNvSpPr txBox="1">
            <a:spLocks noChangeArrowheads="1"/>
          </p:cNvSpPr>
          <p:nvPr/>
        </p:nvSpPr>
        <p:spPr bwMode="auto">
          <a:xfrm>
            <a:off x="914400" y="2419350"/>
            <a:ext cx="274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）短路</a:t>
            </a:r>
          </a:p>
        </p:txBody>
      </p:sp>
      <p:sp>
        <p:nvSpPr>
          <p:cNvPr id="16438" name="Text Box 54"/>
          <p:cNvSpPr txBox="1">
            <a:spLocks noChangeArrowheads="1"/>
          </p:cNvSpPr>
          <p:nvPr/>
        </p:nvSpPr>
        <p:spPr bwMode="auto">
          <a:xfrm>
            <a:off x="2514600" y="2390775"/>
            <a:ext cx="403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（火线与零线直接相碰）</a:t>
            </a:r>
          </a:p>
        </p:txBody>
      </p:sp>
      <p:sp>
        <p:nvSpPr>
          <p:cNvPr id="16439" name="Text Box 55"/>
          <p:cNvSpPr txBox="1">
            <a:spLocks noChangeArrowheads="1"/>
          </p:cNvSpPr>
          <p:nvPr/>
        </p:nvSpPr>
        <p:spPr bwMode="auto">
          <a:xfrm>
            <a:off x="900113" y="2909888"/>
            <a:ext cx="2452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）过载</a:t>
            </a:r>
          </a:p>
        </p:txBody>
      </p:sp>
      <p:sp>
        <p:nvSpPr>
          <p:cNvPr id="16440" name="Rectangle 56"/>
          <p:cNvSpPr>
            <a:spLocks noChangeArrowheads="1"/>
          </p:cNvSpPr>
          <p:nvPr/>
        </p:nvSpPr>
        <p:spPr bwMode="auto">
          <a:xfrm>
            <a:off x="2514600" y="2909888"/>
            <a:ext cx="4572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（用电器的总功率过大）</a:t>
            </a:r>
          </a:p>
        </p:txBody>
      </p:sp>
      <p:sp>
        <p:nvSpPr>
          <p:cNvPr id="16441" name="Text Box 57"/>
          <p:cNvSpPr txBox="1">
            <a:spLocks noChangeArrowheads="1"/>
          </p:cNvSpPr>
          <p:nvPr/>
        </p:nvSpPr>
        <p:spPr bwMode="auto">
          <a:xfrm>
            <a:off x="304800" y="3443288"/>
            <a:ext cx="4038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熔丝的选用原则：</a:t>
            </a:r>
          </a:p>
        </p:txBody>
      </p:sp>
      <p:sp>
        <p:nvSpPr>
          <p:cNvPr id="16442" name="Text Box 58"/>
          <p:cNvSpPr txBox="1">
            <a:spLocks noChangeArrowheads="1"/>
          </p:cNvSpPr>
          <p:nvPr/>
        </p:nvSpPr>
        <p:spPr bwMode="auto">
          <a:xfrm>
            <a:off x="539750" y="3978275"/>
            <a:ext cx="7467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选用熔丝应使它的额定电流等于或稍大于电路中的正常工作电流。</a:t>
            </a:r>
          </a:p>
        </p:txBody>
      </p:sp>
      <p:sp>
        <p:nvSpPr>
          <p:cNvPr id="16443" name="Text Box 59"/>
          <p:cNvSpPr txBox="1">
            <a:spLocks noChangeArrowheads="1"/>
          </p:cNvSpPr>
          <p:nvPr/>
        </p:nvSpPr>
        <p:spPr bwMode="auto">
          <a:xfrm>
            <a:off x="539750" y="4978400"/>
            <a:ext cx="6394450" cy="4572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ffectLst>
            <a:outerShdw sy="50000" kx="-2453608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99"/>
                </a:solidFill>
                <a:latin typeface="Times New Roman" pitchFamily="18" charset="0"/>
                <a:ea typeface="仿宋_GB2312" pitchFamily="49" charset="-122"/>
              </a:rPr>
              <a:t>若熔丝额定电流过大，则不能起到保险作用；</a:t>
            </a:r>
          </a:p>
        </p:txBody>
      </p:sp>
      <p:sp>
        <p:nvSpPr>
          <p:cNvPr id="16444" name="Text Box 60"/>
          <p:cNvSpPr txBox="1">
            <a:spLocks noChangeArrowheads="1"/>
          </p:cNvSpPr>
          <p:nvPr/>
        </p:nvSpPr>
        <p:spPr bwMode="auto">
          <a:xfrm>
            <a:off x="539750" y="5562600"/>
            <a:ext cx="7842250" cy="4572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ffectLst>
            <a:outerShdw sy="50000" kx="-2453608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99"/>
                </a:solidFill>
                <a:latin typeface="Times New Roman" pitchFamily="18" charset="0"/>
                <a:ea typeface="仿宋_GB2312" pitchFamily="49" charset="-122"/>
              </a:rPr>
              <a:t>若熔丝额定电流过小，则无法保证所有用电器同时工作。</a:t>
            </a:r>
          </a:p>
        </p:txBody>
      </p:sp>
      <p:sp>
        <p:nvSpPr>
          <p:cNvPr id="16445" name="Text Box 61"/>
          <p:cNvSpPr txBox="1">
            <a:spLocks noChangeArrowheads="1"/>
          </p:cNvSpPr>
          <p:nvPr/>
        </p:nvSpPr>
        <p:spPr bwMode="auto">
          <a:xfrm>
            <a:off x="468313" y="6172200"/>
            <a:ext cx="7239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Blip>
                <a:blip r:embed="rId6"/>
              </a:buBlip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绝对不能用铜丝或铁丝代替熔丝使用。</a:t>
            </a:r>
          </a:p>
        </p:txBody>
      </p:sp>
      <p:sp>
        <p:nvSpPr>
          <p:cNvPr id="16454" name="AutoShape 70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8200" y="1981200"/>
            <a:ext cx="1371600" cy="381000"/>
          </a:xfrm>
          <a:prstGeom prst="actionButtonMovi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0" lang="zh-CN" altLang="zh-CN">
              <a:latin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6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6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1000"/>
                                        <p:tgtEl>
                                          <p:spTgt spid="1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3" dur="1000"/>
                                        <p:tgtEl>
                                          <p:spTgt spid="16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35" grpId="0" autoUpdateAnimBg="0"/>
      <p:bldP spid="16436" grpId="0" autoUpdateAnimBg="0"/>
      <p:bldP spid="16437" grpId="0" autoUpdateAnimBg="0"/>
      <p:bldP spid="16438" grpId="0" autoUpdateAnimBg="0"/>
      <p:bldP spid="16439" grpId="0" autoUpdateAnimBg="0"/>
      <p:bldP spid="16440" grpId="0" autoUpdateAnimBg="0"/>
      <p:bldP spid="16441" grpId="0" autoUpdateAnimBg="0"/>
      <p:bldP spid="16442" grpId="0" autoUpdateAnimBg="0"/>
      <p:bldP spid="16443" grpId="0" animBg="1" autoUpdateAnimBg="0"/>
      <p:bldP spid="16444" grpId="0" animBg="1" autoUpdateAnimBg="0"/>
      <p:bldP spid="16445" grpId="0"/>
      <p:bldP spid="1645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611188" y="5911850"/>
            <a:ext cx="8532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ahoma" pitchFamily="34" charset="0"/>
              </a:rPr>
              <a:t>      </a:t>
            </a:r>
            <a:r>
              <a:rPr lang="zh-CN" altLang="en-US" sz="2800" b="1" dirty="0">
                <a:latin typeface="Tahoma" pitchFamily="34" charset="0"/>
              </a:rPr>
              <a:t>在闸刀开关的下方或装在插入式熔断器中，然后串联在火线中。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755650" y="1268413"/>
            <a:ext cx="79930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ahoma" pitchFamily="34" charset="0"/>
              </a:rPr>
              <a:t>       </a:t>
            </a:r>
            <a:r>
              <a:rPr lang="zh-CN" altLang="en-US" sz="2400" b="1" dirty="0">
                <a:latin typeface="Tahoma" pitchFamily="34" charset="0"/>
              </a:rPr>
              <a:t>当有过大电流通过时，熔丝由于过热迅速熔断，自动切断电路，起保护作用，又称保险丝。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611188" y="3644900"/>
            <a:ext cx="8532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用额定电流来表示</a:t>
            </a:r>
            <a:r>
              <a:rPr lang="zh-CN" altLang="en-US" sz="2800" b="1" dirty="0">
                <a:solidFill>
                  <a:srgbClr val="0000FF"/>
                </a:solidFill>
                <a:latin typeface="Tahoma" pitchFamily="34" charset="0"/>
              </a:rPr>
              <a:t>分别为</a:t>
            </a:r>
            <a:r>
              <a:rPr lang="en-US" altLang="zh-CN" sz="2800" b="1" dirty="0">
                <a:solidFill>
                  <a:srgbClr val="0000FF"/>
                </a:solidFill>
                <a:latin typeface="Tahoma" pitchFamily="34" charset="0"/>
              </a:rPr>
              <a:t>1A</a:t>
            </a:r>
            <a:r>
              <a:rPr lang="zh-CN" altLang="en-US" sz="2800" b="1" dirty="0">
                <a:solidFill>
                  <a:srgbClr val="0000FF"/>
                </a:solidFill>
                <a:latin typeface="Tahoma" pitchFamily="34" charset="0"/>
              </a:rPr>
              <a:t>、</a:t>
            </a:r>
            <a:r>
              <a:rPr lang="en-US" altLang="zh-CN" sz="2800" b="1" dirty="0">
                <a:solidFill>
                  <a:srgbClr val="0000FF"/>
                </a:solidFill>
                <a:latin typeface="Tahoma" pitchFamily="34" charset="0"/>
              </a:rPr>
              <a:t>1.5A</a:t>
            </a:r>
            <a:r>
              <a:rPr lang="zh-CN" altLang="en-US" sz="2800" b="1" dirty="0">
                <a:solidFill>
                  <a:srgbClr val="0000FF"/>
                </a:solidFill>
                <a:latin typeface="Tahoma" pitchFamily="34" charset="0"/>
              </a:rPr>
              <a:t>、</a:t>
            </a:r>
            <a:r>
              <a:rPr lang="en-US" altLang="zh-CN" sz="2800" b="1" dirty="0">
                <a:solidFill>
                  <a:srgbClr val="0000FF"/>
                </a:solidFill>
                <a:latin typeface="Tahoma" pitchFamily="34" charset="0"/>
              </a:rPr>
              <a:t>2A</a:t>
            </a:r>
            <a:r>
              <a:rPr lang="zh-CN" altLang="en-US" sz="2800" b="1" dirty="0">
                <a:solidFill>
                  <a:srgbClr val="0000FF"/>
                </a:solidFill>
                <a:latin typeface="Tahoma" pitchFamily="34" charset="0"/>
              </a:rPr>
              <a:t>、</a:t>
            </a:r>
            <a:r>
              <a:rPr lang="en-US" altLang="zh-CN" sz="2800" b="1" dirty="0">
                <a:solidFill>
                  <a:srgbClr val="0000FF"/>
                </a:solidFill>
                <a:latin typeface="Tahoma" pitchFamily="34" charset="0"/>
              </a:rPr>
              <a:t>3A</a:t>
            </a:r>
            <a:r>
              <a:rPr lang="zh-CN" altLang="en-US" sz="2800" b="1" dirty="0">
                <a:solidFill>
                  <a:srgbClr val="0000FF"/>
                </a:solidFill>
                <a:latin typeface="Tahoma" pitchFamily="34" charset="0"/>
              </a:rPr>
              <a:t>、</a:t>
            </a:r>
            <a:r>
              <a:rPr lang="en-US" altLang="zh-CN" sz="2800" b="1" dirty="0">
                <a:solidFill>
                  <a:srgbClr val="0000FF"/>
                </a:solidFill>
                <a:latin typeface="Tahoma" pitchFamily="34" charset="0"/>
              </a:rPr>
              <a:t>5A</a:t>
            </a:r>
            <a:r>
              <a:rPr lang="zh-CN" altLang="en-US" sz="2800" b="1" dirty="0">
                <a:solidFill>
                  <a:srgbClr val="0000FF"/>
                </a:solidFill>
                <a:latin typeface="Tahoma" pitchFamily="34" charset="0"/>
              </a:rPr>
              <a:t>、</a:t>
            </a:r>
            <a:r>
              <a:rPr lang="en-US" altLang="zh-CN" sz="2800" b="1" dirty="0">
                <a:solidFill>
                  <a:srgbClr val="0000FF"/>
                </a:solidFill>
                <a:latin typeface="Tahoma" pitchFamily="34" charset="0"/>
              </a:rPr>
              <a:t>10A</a:t>
            </a:r>
            <a:r>
              <a:rPr lang="zh-CN" altLang="en-US" sz="2800" b="1" dirty="0">
                <a:solidFill>
                  <a:srgbClr val="0000FF"/>
                </a:solidFill>
                <a:latin typeface="Tahoma" pitchFamily="34" charset="0"/>
              </a:rPr>
              <a:t>等。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2268538" y="4581525"/>
            <a:ext cx="66246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Arial" pitchFamily="34" charset="0"/>
              </a:rPr>
              <a:t>   </a:t>
            </a:r>
            <a:r>
              <a:rPr lang="zh-CN" altLang="en-US" sz="2800" b="1" dirty="0">
                <a:latin typeface="Tahoma" pitchFamily="34" charset="0"/>
              </a:rPr>
              <a:t>额定电流等于或稍大于最大的正常工作电流。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395288" y="260350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DB0E09"/>
                </a:solidFill>
                <a:latin typeface="Tahoma" pitchFamily="34" charset="0"/>
              </a:rPr>
              <a:t>熔丝小结：</a:t>
            </a: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1403350" y="2636838"/>
            <a:ext cx="7740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itchFamily="34" charset="0"/>
              </a:rPr>
              <a:t>熔丝应当选用熔点较低、电阻较大的</a:t>
            </a:r>
            <a:r>
              <a:rPr lang="zh-CN" altLang="en-US" sz="2800" b="1" u="sng" dirty="0">
                <a:latin typeface="Arial" pitchFamily="34" charset="0"/>
              </a:rPr>
              <a:t>铅锑合金。</a:t>
            </a:r>
          </a:p>
        </p:txBody>
      </p:sp>
      <p:sp>
        <p:nvSpPr>
          <p:cNvPr id="68618" name="Rectangle 10"/>
          <p:cNvSpPr>
            <a:spLocks noChangeArrowheads="1"/>
          </p:cNvSpPr>
          <p:nvPr/>
        </p:nvSpPr>
        <p:spPr bwMode="auto">
          <a:xfrm>
            <a:off x="684213" y="765175"/>
            <a:ext cx="20939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ahoma" pitchFamily="34" charset="0"/>
              </a:rPr>
              <a:t>A</a:t>
            </a:r>
            <a:r>
              <a:rPr lang="zh-CN" altLang="en-US" sz="3200" b="1" dirty="0">
                <a:solidFill>
                  <a:srgbClr val="FF0000"/>
                </a:solidFill>
                <a:latin typeface="Tahoma" pitchFamily="34" charset="0"/>
              </a:rPr>
              <a:t>、作用：</a:t>
            </a:r>
          </a:p>
        </p:txBody>
      </p:sp>
      <p:sp>
        <p:nvSpPr>
          <p:cNvPr id="68620" name="Rectangle 12"/>
          <p:cNvSpPr>
            <a:spLocks noChangeArrowheads="1"/>
          </p:cNvSpPr>
          <p:nvPr/>
        </p:nvSpPr>
        <p:spPr bwMode="auto">
          <a:xfrm>
            <a:off x="684213" y="2060575"/>
            <a:ext cx="2109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rial" pitchFamily="34" charset="0"/>
              </a:rPr>
              <a:t>B</a:t>
            </a:r>
            <a:r>
              <a:rPr lang="zh-CN" altLang="en-US" sz="3200" b="1" dirty="0">
                <a:solidFill>
                  <a:srgbClr val="FF0000"/>
                </a:solidFill>
                <a:latin typeface="Arial" pitchFamily="34" charset="0"/>
              </a:rPr>
              <a:t>、材料：</a:t>
            </a:r>
          </a:p>
        </p:txBody>
      </p:sp>
      <p:sp>
        <p:nvSpPr>
          <p:cNvPr id="68622" name="Rectangle 14"/>
          <p:cNvSpPr>
            <a:spLocks noChangeArrowheads="1"/>
          </p:cNvSpPr>
          <p:nvPr/>
        </p:nvSpPr>
        <p:spPr bwMode="auto">
          <a:xfrm>
            <a:off x="611188" y="3068638"/>
            <a:ext cx="20161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rial" pitchFamily="34" charset="0"/>
              </a:rPr>
              <a:t>C</a:t>
            </a:r>
            <a:r>
              <a:rPr lang="zh-CN" altLang="en-US" sz="3200" b="1" dirty="0">
                <a:solidFill>
                  <a:srgbClr val="FF0000"/>
                </a:solidFill>
                <a:latin typeface="Arial" pitchFamily="34" charset="0"/>
              </a:rPr>
              <a:t>、</a:t>
            </a:r>
            <a:r>
              <a:rPr lang="zh-CN" altLang="en-US" sz="3200" b="1" dirty="0">
                <a:solidFill>
                  <a:srgbClr val="FF0000"/>
                </a:solidFill>
                <a:latin typeface="Tahoma" pitchFamily="34" charset="0"/>
              </a:rPr>
              <a:t>规格：</a:t>
            </a:r>
          </a:p>
        </p:txBody>
      </p:sp>
      <p:sp>
        <p:nvSpPr>
          <p:cNvPr id="68624" name="Rectangle 16"/>
          <p:cNvSpPr>
            <a:spLocks noChangeArrowheads="1"/>
          </p:cNvSpPr>
          <p:nvPr/>
        </p:nvSpPr>
        <p:spPr bwMode="auto">
          <a:xfrm>
            <a:off x="611188" y="4624388"/>
            <a:ext cx="21097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rial" pitchFamily="34" charset="0"/>
              </a:rPr>
              <a:t>D</a:t>
            </a:r>
            <a:r>
              <a:rPr lang="zh-CN" altLang="en-US" sz="3200" b="1" dirty="0">
                <a:solidFill>
                  <a:srgbClr val="FF0000"/>
                </a:solidFill>
                <a:latin typeface="Arial" pitchFamily="34" charset="0"/>
              </a:rPr>
              <a:t>、</a:t>
            </a:r>
            <a:r>
              <a:rPr lang="zh-CN" altLang="en-US" sz="3200" b="1" dirty="0">
                <a:solidFill>
                  <a:srgbClr val="FF0000"/>
                </a:solidFill>
                <a:latin typeface="Tahoma" pitchFamily="34" charset="0"/>
              </a:rPr>
              <a:t>选用：</a:t>
            </a:r>
          </a:p>
        </p:txBody>
      </p:sp>
      <p:sp>
        <p:nvSpPr>
          <p:cNvPr id="68626" name="Rectangle 18"/>
          <p:cNvSpPr>
            <a:spLocks noChangeArrowheads="1"/>
          </p:cNvSpPr>
          <p:nvPr/>
        </p:nvSpPr>
        <p:spPr bwMode="auto">
          <a:xfrm>
            <a:off x="611188" y="5343525"/>
            <a:ext cx="20669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ahoma" pitchFamily="34" charset="0"/>
              </a:rPr>
              <a:t>E</a:t>
            </a:r>
            <a:r>
              <a:rPr lang="zh-CN" altLang="en-US" sz="3200" b="1" dirty="0">
                <a:solidFill>
                  <a:srgbClr val="FF0000"/>
                </a:solidFill>
                <a:latin typeface="Tahoma" pitchFamily="34" charset="0"/>
              </a:rPr>
              <a:t>、安装：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/>
      <p:bldP spid="68613" grpId="0"/>
      <p:bldP spid="68614" grpId="0"/>
      <p:bldP spid="686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65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66564" name="Picture 4" descr="bx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592138" y="6350"/>
            <a:ext cx="7646987" cy="995363"/>
            <a:chOff x="373" y="4"/>
            <a:chExt cx="4817" cy="627"/>
          </a:xfrm>
        </p:grpSpPr>
        <p:pic>
          <p:nvPicPr>
            <p:cNvPr id="86019" name="Picture 3" descr="usa bar shadow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" y="4"/>
              <a:ext cx="4817" cy="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6020" name="Group 4"/>
            <p:cNvGrpSpPr>
              <a:grpSpLocks/>
            </p:cNvGrpSpPr>
            <p:nvPr/>
          </p:nvGrpSpPr>
          <p:grpSpPr bwMode="auto">
            <a:xfrm>
              <a:off x="489" y="107"/>
              <a:ext cx="4585" cy="380"/>
              <a:chOff x="489" y="107"/>
              <a:chExt cx="4585" cy="380"/>
            </a:xfrm>
          </p:grpSpPr>
          <p:sp>
            <p:nvSpPr>
              <p:cNvPr id="10245" name="Freeform 5"/>
              <p:cNvSpPr>
                <a:spLocks/>
              </p:cNvSpPr>
              <p:nvPr/>
            </p:nvSpPr>
            <p:spPr bwMode="auto">
              <a:xfrm>
                <a:off x="489" y="107"/>
                <a:ext cx="4585" cy="380"/>
              </a:xfrm>
              <a:custGeom>
                <a:avLst/>
                <a:gdLst>
                  <a:gd name="T0" fmla="*/ 2141 w 2288"/>
                  <a:gd name="T1" fmla="*/ 0 h 190"/>
                  <a:gd name="T2" fmla="*/ 77 w 2288"/>
                  <a:gd name="T3" fmla="*/ 0 h 190"/>
                  <a:gd name="T4" fmla="*/ 0 w 2288"/>
                  <a:gd name="T5" fmla="*/ 0 h 190"/>
                  <a:gd name="T6" fmla="*/ 0 w 2288"/>
                  <a:gd name="T7" fmla="*/ 8 h 190"/>
                  <a:gd name="T8" fmla="*/ 0 w 2288"/>
                  <a:gd name="T9" fmla="*/ 58 h 190"/>
                  <a:gd name="T10" fmla="*/ 0 w 2288"/>
                  <a:gd name="T11" fmla="*/ 137 h 190"/>
                  <a:gd name="T12" fmla="*/ 0 w 2288"/>
                  <a:gd name="T13" fmla="*/ 190 h 190"/>
                  <a:gd name="T14" fmla="*/ 2288 w 2288"/>
                  <a:gd name="T15" fmla="*/ 190 h 190"/>
                  <a:gd name="T16" fmla="*/ 2160 w 2288"/>
                  <a:gd name="T17" fmla="*/ 20 h 190"/>
                  <a:gd name="T18" fmla="*/ 2141 w 2288"/>
                  <a:gd name="T1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88" h="190">
                    <a:moveTo>
                      <a:pt x="2141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2288" y="190"/>
                      <a:pt x="2288" y="190"/>
                      <a:pt x="2288" y="190"/>
                    </a:cubicBezTo>
                    <a:cubicBezTo>
                      <a:pt x="2252" y="127"/>
                      <a:pt x="2209" y="69"/>
                      <a:pt x="2160" y="20"/>
                    </a:cubicBezTo>
                    <a:cubicBezTo>
                      <a:pt x="2154" y="13"/>
                      <a:pt x="2147" y="7"/>
                      <a:pt x="214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607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  <p:sp>
            <p:nvSpPr>
              <p:cNvPr id="10246" name="Freeform 6"/>
              <p:cNvSpPr>
                <a:spLocks/>
              </p:cNvSpPr>
              <p:nvPr/>
            </p:nvSpPr>
            <p:spPr bwMode="auto">
              <a:xfrm>
                <a:off x="505" y="123"/>
                <a:ext cx="4433" cy="322"/>
              </a:xfrm>
              <a:custGeom>
                <a:avLst/>
                <a:gdLst>
                  <a:gd name="T0" fmla="*/ 2009 w 2212"/>
                  <a:gd name="T1" fmla="*/ 39 h 161"/>
                  <a:gd name="T2" fmla="*/ 2212 w 2212"/>
                  <a:gd name="T3" fmla="*/ 93 h 161"/>
                  <a:gd name="T4" fmla="*/ 2146 w 2212"/>
                  <a:gd name="T5" fmla="*/ 17 h 161"/>
                  <a:gd name="T6" fmla="*/ 2129 w 2212"/>
                  <a:gd name="T7" fmla="*/ 0 h 161"/>
                  <a:gd name="T8" fmla="*/ 0 w 2212"/>
                  <a:gd name="T9" fmla="*/ 0 h 161"/>
                  <a:gd name="T10" fmla="*/ 0 w 2212"/>
                  <a:gd name="T11" fmla="*/ 161 h 161"/>
                  <a:gd name="T12" fmla="*/ 529 w 2212"/>
                  <a:gd name="T13" fmla="*/ 110 h 161"/>
                  <a:gd name="T14" fmla="*/ 2009 w 2212"/>
                  <a:gd name="T15" fmla="*/ 39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12" h="161">
                    <a:moveTo>
                      <a:pt x="2009" y="39"/>
                    </a:moveTo>
                    <a:cubicBezTo>
                      <a:pt x="2050" y="45"/>
                      <a:pt x="2117" y="47"/>
                      <a:pt x="2212" y="93"/>
                    </a:cubicBezTo>
                    <a:cubicBezTo>
                      <a:pt x="2191" y="66"/>
                      <a:pt x="2169" y="41"/>
                      <a:pt x="2146" y="17"/>
                    </a:cubicBezTo>
                    <a:cubicBezTo>
                      <a:pt x="2141" y="12"/>
                      <a:pt x="2135" y="6"/>
                      <a:pt x="212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223" y="153"/>
                      <a:pt x="438" y="124"/>
                      <a:pt x="529" y="110"/>
                    </a:cubicBezTo>
                    <a:cubicBezTo>
                      <a:pt x="977" y="39"/>
                      <a:pt x="1814" y="7"/>
                      <a:pt x="2009" y="3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1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13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</p:grpSp>
      </p:grp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0" y="-4763"/>
            <a:ext cx="1063625" cy="998538"/>
            <a:chOff x="0" y="-3"/>
            <a:chExt cx="670" cy="629"/>
          </a:xfrm>
        </p:grpSpPr>
        <p:pic>
          <p:nvPicPr>
            <p:cNvPr id="86024" name="Picture 8" descr="usa star shadow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70" cy="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6025" name="Group 9"/>
            <p:cNvGrpSpPr>
              <a:grpSpLocks/>
            </p:cNvGrpSpPr>
            <p:nvPr/>
          </p:nvGrpSpPr>
          <p:grpSpPr bwMode="auto">
            <a:xfrm>
              <a:off x="12" y="-3"/>
              <a:ext cx="583" cy="594"/>
              <a:chOff x="12" y="-3"/>
              <a:chExt cx="583" cy="594"/>
            </a:xfrm>
          </p:grpSpPr>
          <p:sp>
            <p:nvSpPr>
              <p:cNvPr id="86026" name="Freeform 10"/>
              <p:cNvSpPr>
                <a:spLocks/>
              </p:cNvSpPr>
              <p:nvPr/>
            </p:nvSpPr>
            <p:spPr bwMode="auto">
              <a:xfrm>
                <a:off x="505" y="119"/>
                <a:ext cx="32" cy="42"/>
              </a:xfrm>
              <a:custGeom>
                <a:avLst/>
                <a:gdLst>
                  <a:gd name="T0" fmla="*/ 0 w 16"/>
                  <a:gd name="T1" fmla="*/ 0 h 21"/>
                  <a:gd name="T2" fmla="*/ 12 w 16"/>
                  <a:gd name="T3" fmla="*/ 14 h 21"/>
                  <a:gd name="T4" fmla="*/ 32 w 16"/>
                  <a:gd name="T5" fmla="*/ 42 h 21"/>
                  <a:gd name="T6" fmla="*/ 18 w 16"/>
                  <a:gd name="T7" fmla="*/ 26 h 21"/>
                  <a:gd name="T8" fmla="*/ 0 w 16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0" y="0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10" y="12"/>
                      <a:pt x="13" y="16"/>
                      <a:pt x="16" y="2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27" name="Freeform 11"/>
              <p:cNvSpPr>
                <a:spLocks/>
              </p:cNvSpPr>
              <p:nvPr/>
            </p:nvSpPr>
            <p:spPr bwMode="auto">
              <a:xfrm>
                <a:off x="523" y="145"/>
                <a:ext cx="46" cy="86"/>
              </a:xfrm>
              <a:custGeom>
                <a:avLst/>
                <a:gdLst>
                  <a:gd name="T0" fmla="*/ 0 w 23"/>
                  <a:gd name="T1" fmla="*/ 0 h 43"/>
                  <a:gd name="T2" fmla="*/ 14 w 23"/>
                  <a:gd name="T3" fmla="*/ 16 h 43"/>
                  <a:gd name="T4" fmla="*/ 46 w 23"/>
                  <a:gd name="T5" fmla="*/ 86 h 43"/>
                  <a:gd name="T6" fmla="*/ 32 w 23"/>
                  <a:gd name="T7" fmla="*/ 70 h 43"/>
                  <a:gd name="T8" fmla="*/ 0 w 2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3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4" y="19"/>
                      <a:pt x="19" y="31"/>
                      <a:pt x="23" y="43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3" y="23"/>
                      <a:pt x="8" y="11"/>
                      <a:pt x="0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28" name="Freeform 12"/>
              <p:cNvSpPr>
                <a:spLocks/>
              </p:cNvSpPr>
              <p:nvPr/>
            </p:nvSpPr>
            <p:spPr bwMode="auto">
              <a:xfrm>
                <a:off x="555" y="215"/>
                <a:ext cx="22" cy="84"/>
              </a:xfrm>
              <a:custGeom>
                <a:avLst/>
                <a:gdLst>
                  <a:gd name="T0" fmla="*/ 0 w 11"/>
                  <a:gd name="T1" fmla="*/ 0 h 42"/>
                  <a:gd name="T2" fmla="*/ 14 w 11"/>
                  <a:gd name="T3" fmla="*/ 16 h 42"/>
                  <a:gd name="T4" fmla="*/ 22 w 11"/>
                  <a:gd name="T5" fmla="*/ 84 h 42"/>
                  <a:gd name="T6" fmla="*/ 8 w 11"/>
                  <a:gd name="T7" fmla="*/ 68 h 42"/>
                  <a:gd name="T8" fmla="*/ 0 w 1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42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0" y="19"/>
                      <a:pt x="11" y="30"/>
                      <a:pt x="11" y="42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5" y="22"/>
                      <a:pt x="3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29" name="Freeform 13"/>
              <p:cNvSpPr>
                <a:spLocks/>
              </p:cNvSpPr>
              <p:nvPr/>
            </p:nvSpPr>
            <p:spPr bwMode="auto">
              <a:xfrm>
                <a:off x="561" y="283"/>
                <a:ext cx="16" cy="58"/>
              </a:xfrm>
              <a:custGeom>
                <a:avLst/>
                <a:gdLst>
                  <a:gd name="T0" fmla="*/ 2 w 8"/>
                  <a:gd name="T1" fmla="*/ 0 h 29"/>
                  <a:gd name="T2" fmla="*/ 16 w 8"/>
                  <a:gd name="T3" fmla="*/ 16 h 29"/>
                  <a:gd name="T4" fmla="*/ 12 w 8"/>
                  <a:gd name="T5" fmla="*/ 58 h 29"/>
                  <a:gd name="T6" fmla="*/ 0 w 8"/>
                  <a:gd name="T7" fmla="*/ 44 h 29"/>
                  <a:gd name="T8" fmla="*/ 2 w 8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9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15"/>
                      <a:pt x="7" y="22"/>
                      <a:pt x="6" y="2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14"/>
                      <a:pt x="1" y="7"/>
                      <a:pt x="1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30" name="Freeform 14"/>
              <p:cNvSpPr>
                <a:spLocks/>
              </p:cNvSpPr>
              <p:nvPr/>
            </p:nvSpPr>
            <p:spPr bwMode="auto">
              <a:xfrm>
                <a:off x="551" y="327"/>
                <a:ext cx="22" cy="52"/>
              </a:xfrm>
              <a:custGeom>
                <a:avLst/>
                <a:gdLst>
                  <a:gd name="T0" fmla="*/ 10 w 11"/>
                  <a:gd name="T1" fmla="*/ 0 h 26"/>
                  <a:gd name="T2" fmla="*/ 22 w 11"/>
                  <a:gd name="T3" fmla="*/ 14 h 26"/>
                  <a:gd name="T4" fmla="*/ 14 w 11"/>
                  <a:gd name="T5" fmla="*/ 52 h 26"/>
                  <a:gd name="T6" fmla="*/ 0 w 11"/>
                  <a:gd name="T7" fmla="*/ 36 h 26"/>
                  <a:gd name="T8" fmla="*/ 10 w 1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6">
                    <a:moveTo>
                      <a:pt x="5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9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12"/>
                      <a:pt x="4" y="6"/>
                      <a:pt x="5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31" name="Freeform 15"/>
              <p:cNvSpPr>
                <a:spLocks/>
              </p:cNvSpPr>
              <p:nvPr/>
            </p:nvSpPr>
            <p:spPr bwMode="auto">
              <a:xfrm>
                <a:off x="537" y="363"/>
                <a:ext cx="28" cy="50"/>
              </a:xfrm>
              <a:custGeom>
                <a:avLst/>
                <a:gdLst>
                  <a:gd name="T0" fmla="*/ 14 w 14"/>
                  <a:gd name="T1" fmla="*/ 0 h 25"/>
                  <a:gd name="T2" fmla="*/ 28 w 14"/>
                  <a:gd name="T3" fmla="*/ 16 h 25"/>
                  <a:gd name="T4" fmla="*/ 14 w 14"/>
                  <a:gd name="T5" fmla="*/ 50 h 25"/>
                  <a:gd name="T6" fmla="*/ 0 w 14"/>
                  <a:gd name="T7" fmla="*/ 34 h 25"/>
                  <a:gd name="T8" fmla="*/ 14 w 1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25">
                    <a:moveTo>
                      <a:pt x="7" y="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2" y="13"/>
                      <a:pt x="10" y="19"/>
                      <a:pt x="7" y="2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1"/>
                      <a:pt x="5" y="6"/>
                      <a:pt x="7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32" name="Freeform 16"/>
              <p:cNvSpPr>
                <a:spLocks/>
              </p:cNvSpPr>
              <p:nvPr/>
            </p:nvSpPr>
            <p:spPr bwMode="auto">
              <a:xfrm>
                <a:off x="519" y="397"/>
                <a:ext cx="32" cy="48"/>
              </a:xfrm>
              <a:custGeom>
                <a:avLst/>
                <a:gdLst>
                  <a:gd name="T0" fmla="*/ 18 w 16"/>
                  <a:gd name="T1" fmla="*/ 0 h 24"/>
                  <a:gd name="T2" fmla="*/ 32 w 16"/>
                  <a:gd name="T3" fmla="*/ 16 h 24"/>
                  <a:gd name="T4" fmla="*/ 12 w 16"/>
                  <a:gd name="T5" fmla="*/ 48 h 24"/>
                  <a:gd name="T6" fmla="*/ 0 w 16"/>
                  <a:gd name="T7" fmla="*/ 32 h 24"/>
                  <a:gd name="T8" fmla="*/ 18 w 16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4">
                    <a:moveTo>
                      <a:pt x="9" y="0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3" y="13"/>
                      <a:pt x="10" y="19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1"/>
                      <a:pt x="7" y="5"/>
                      <a:pt x="9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33" name="Freeform 17"/>
              <p:cNvSpPr>
                <a:spLocks/>
              </p:cNvSpPr>
              <p:nvPr/>
            </p:nvSpPr>
            <p:spPr bwMode="auto">
              <a:xfrm>
                <a:off x="489" y="429"/>
                <a:ext cx="42" cy="52"/>
              </a:xfrm>
              <a:custGeom>
                <a:avLst/>
                <a:gdLst>
                  <a:gd name="T0" fmla="*/ 30 w 21"/>
                  <a:gd name="T1" fmla="*/ 0 h 26"/>
                  <a:gd name="T2" fmla="*/ 42 w 21"/>
                  <a:gd name="T3" fmla="*/ 16 h 26"/>
                  <a:gd name="T4" fmla="*/ 14 w 21"/>
                  <a:gd name="T5" fmla="*/ 52 h 26"/>
                  <a:gd name="T6" fmla="*/ 0 w 21"/>
                  <a:gd name="T7" fmla="*/ 36 h 26"/>
                  <a:gd name="T8" fmla="*/ 30 w 2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15" y="0"/>
                    </a:moveTo>
                    <a:cubicBezTo>
                      <a:pt x="21" y="8"/>
                      <a:pt x="21" y="8"/>
                      <a:pt x="21" y="8"/>
                    </a:cubicBezTo>
                    <a:cubicBezTo>
                      <a:pt x="17" y="14"/>
                      <a:pt x="12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12"/>
                      <a:pt x="11" y="6"/>
                      <a:pt x="1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34" name="Freeform 18"/>
              <p:cNvSpPr>
                <a:spLocks/>
              </p:cNvSpPr>
              <p:nvPr/>
            </p:nvSpPr>
            <p:spPr bwMode="auto">
              <a:xfrm>
                <a:off x="104" y="455"/>
                <a:ext cx="399" cy="136"/>
              </a:xfrm>
              <a:custGeom>
                <a:avLst/>
                <a:gdLst>
                  <a:gd name="T0" fmla="*/ 385 w 199"/>
                  <a:gd name="T1" fmla="*/ 10 h 68"/>
                  <a:gd name="T2" fmla="*/ 399 w 199"/>
                  <a:gd name="T3" fmla="*/ 26 h 68"/>
                  <a:gd name="T4" fmla="*/ 379 w 199"/>
                  <a:gd name="T5" fmla="*/ 44 h 68"/>
                  <a:gd name="T6" fmla="*/ 12 w 199"/>
                  <a:gd name="T7" fmla="*/ 14 h 68"/>
                  <a:gd name="T8" fmla="*/ 0 w 199"/>
                  <a:gd name="T9" fmla="*/ 0 h 68"/>
                  <a:gd name="T10" fmla="*/ 365 w 199"/>
                  <a:gd name="T11" fmla="*/ 28 h 68"/>
                  <a:gd name="T12" fmla="*/ 385 w 199"/>
                  <a:gd name="T13" fmla="*/ 10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9" h="68">
                    <a:moveTo>
                      <a:pt x="192" y="5"/>
                    </a:moveTo>
                    <a:cubicBezTo>
                      <a:pt x="199" y="13"/>
                      <a:pt x="199" y="13"/>
                      <a:pt x="199" y="13"/>
                    </a:cubicBezTo>
                    <a:cubicBezTo>
                      <a:pt x="196" y="16"/>
                      <a:pt x="192" y="19"/>
                      <a:pt x="189" y="22"/>
                    </a:cubicBezTo>
                    <a:cubicBezTo>
                      <a:pt x="134" y="68"/>
                      <a:pt x="52" y="62"/>
                      <a:pt x="6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" y="54"/>
                      <a:pt x="127" y="60"/>
                      <a:pt x="182" y="14"/>
                    </a:cubicBezTo>
                    <a:cubicBezTo>
                      <a:pt x="186" y="11"/>
                      <a:pt x="189" y="8"/>
                      <a:pt x="192" y="5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35" name="Freeform 19"/>
              <p:cNvSpPr>
                <a:spLocks/>
              </p:cNvSpPr>
              <p:nvPr/>
            </p:nvSpPr>
            <p:spPr bwMode="auto">
              <a:xfrm>
                <a:off x="12" y="-3"/>
                <a:ext cx="583" cy="578"/>
              </a:xfrm>
              <a:custGeom>
                <a:avLst/>
                <a:gdLst>
                  <a:gd name="T0" fmla="*/ 92 w 291"/>
                  <a:gd name="T1" fmla="*/ 458 h 289"/>
                  <a:gd name="T2" fmla="*/ 126 w 291"/>
                  <a:gd name="T3" fmla="*/ 92 h 289"/>
                  <a:gd name="T4" fmla="*/ 493 w 291"/>
                  <a:gd name="T5" fmla="*/ 122 h 289"/>
                  <a:gd name="T6" fmla="*/ 457 w 291"/>
                  <a:gd name="T7" fmla="*/ 486 h 289"/>
                  <a:gd name="T8" fmla="*/ 92 w 291"/>
                  <a:gd name="T9" fmla="*/ 458 h 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1" h="289">
                    <a:moveTo>
                      <a:pt x="46" y="229"/>
                    </a:moveTo>
                    <a:cubicBezTo>
                      <a:pt x="0" y="174"/>
                      <a:pt x="8" y="92"/>
                      <a:pt x="63" y="46"/>
                    </a:cubicBezTo>
                    <a:cubicBezTo>
                      <a:pt x="118" y="0"/>
                      <a:pt x="200" y="6"/>
                      <a:pt x="246" y="61"/>
                    </a:cubicBezTo>
                    <a:cubicBezTo>
                      <a:pt x="291" y="115"/>
                      <a:pt x="284" y="197"/>
                      <a:pt x="228" y="243"/>
                    </a:cubicBezTo>
                    <a:cubicBezTo>
                      <a:pt x="173" y="289"/>
                      <a:pt x="91" y="283"/>
                      <a:pt x="46" y="22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556"/>
                  </a:gs>
                  <a:gs pos="100000">
                    <a:srgbClr val="00429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0" name="Freeform 20"/>
              <p:cNvSpPr>
                <a:spLocks/>
              </p:cNvSpPr>
              <p:nvPr/>
            </p:nvSpPr>
            <p:spPr bwMode="auto">
              <a:xfrm>
                <a:off x="138" y="41"/>
                <a:ext cx="419" cy="406"/>
              </a:xfrm>
              <a:custGeom>
                <a:avLst/>
                <a:gdLst>
                  <a:gd name="T0" fmla="*/ 95 w 209"/>
                  <a:gd name="T1" fmla="*/ 98 h 203"/>
                  <a:gd name="T2" fmla="*/ 172 w 209"/>
                  <a:gd name="T3" fmla="*/ 203 h 203"/>
                  <a:gd name="T4" fmla="*/ 209 w 209"/>
                  <a:gd name="T5" fmla="*/ 117 h 203"/>
                  <a:gd name="T6" fmla="*/ 91 w 209"/>
                  <a:gd name="T7" fmla="*/ 0 h 203"/>
                  <a:gd name="T8" fmla="*/ 0 w 209"/>
                  <a:gd name="T9" fmla="*/ 43 h 203"/>
                  <a:gd name="T10" fmla="*/ 95 w 209"/>
                  <a:gd name="T11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03">
                    <a:moveTo>
                      <a:pt x="95" y="98"/>
                    </a:moveTo>
                    <a:cubicBezTo>
                      <a:pt x="117" y="136"/>
                      <a:pt x="135" y="175"/>
                      <a:pt x="172" y="203"/>
                    </a:cubicBezTo>
                    <a:cubicBezTo>
                      <a:pt x="195" y="181"/>
                      <a:pt x="209" y="151"/>
                      <a:pt x="209" y="117"/>
                    </a:cubicBezTo>
                    <a:cubicBezTo>
                      <a:pt x="209" y="52"/>
                      <a:pt x="156" y="0"/>
                      <a:pt x="91" y="0"/>
                    </a:cubicBezTo>
                    <a:cubicBezTo>
                      <a:pt x="54" y="0"/>
                      <a:pt x="21" y="17"/>
                      <a:pt x="0" y="43"/>
                    </a:cubicBezTo>
                    <a:cubicBezTo>
                      <a:pt x="38" y="51"/>
                      <a:pt x="77" y="67"/>
                      <a:pt x="95" y="9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13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  <p:sp>
            <p:nvSpPr>
              <p:cNvPr id="86037" name="Freeform 21"/>
              <p:cNvSpPr>
                <a:spLocks/>
              </p:cNvSpPr>
              <p:nvPr/>
            </p:nvSpPr>
            <p:spPr bwMode="auto">
              <a:xfrm>
                <a:off x="281" y="341"/>
                <a:ext cx="98" cy="114"/>
              </a:xfrm>
              <a:custGeom>
                <a:avLst/>
                <a:gdLst>
                  <a:gd name="T0" fmla="*/ 84 w 98"/>
                  <a:gd name="T1" fmla="*/ 100 h 114"/>
                  <a:gd name="T2" fmla="*/ 0 w 98"/>
                  <a:gd name="T3" fmla="*/ 0 h 114"/>
                  <a:gd name="T4" fmla="*/ 14 w 98"/>
                  <a:gd name="T5" fmla="*/ 16 h 114"/>
                  <a:gd name="T6" fmla="*/ 98 w 98"/>
                  <a:gd name="T7" fmla="*/ 114 h 114"/>
                  <a:gd name="T8" fmla="*/ 84 w 98"/>
                  <a:gd name="T9" fmla="*/ 10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8" h="114">
                    <a:moveTo>
                      <a:pt x="84" y="100"/>
                    </a:moveTo>
                    <a:lnTo>
                      <a:pt x="0" y="0"/>
                    </a:lnTo>
                    <a:lnTo>
                      <a:pt x="14" y="16"/>
                    </a:lnTo>
                    <a:lnTo>
                      <a:pt x="98" y="114"/>
                    </a:lnTo>
                    <a:lnTo>
                      <a:pt x="84" y="100"/>
                    </a:lnTo>
                    <a:close/>
                  </a:path>
                </a:pathLst>
              </a:custGeom>
              <a:solidFill>
                <a:srgbClr val="0060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86038" name="Group 22"/>
              <p:cNvGrpSpPr>
                <a:grpSpLocks/>
              </p:cNvGrpSpPr>
              <p:nvPr/>
            </p:nvGrpSpPr>
            <p:grpSpPr bwMode="auto">
              <a:xfrm>
                <a:off x="146" y="101"/>
                <a:ext cx="345" cy="354"/>
                <a:chOff x="146" y="101"/>
                <a:chExt cx="345" cy="354"/>
              </a:xfrm>
            </p:grpSpPr>
            <p:sp>
              <p:nvSpPr>
                <p:cNvPr id="86039" name="Freeform 23"/>
                <p:cNvSpPr>
                  <a:spLocks/>
                </p:cNvSpPr>
                <p:nvPr/>
              </p:nvSpPr>
              <p:spPr bwMode="auto">
                <a:xfrm>
                  <a:off x="345" y="101"/>
                  <a:ext cx="20" cy="144"/>
                </a:xfrm>
                <a:custGeom>
                  <a:avLst/>
                  <a:gdLst>
                    <a:gd name="T0" fmla="*/ 0 w 20"/>
                    <a:gd name="T1" fmla="*/ 0 h 144"/>
                    <a:gd name="T2" fmla="*/ 12 w 20"/>
                    <a:gd name="T3" fmla="*/ 16 h 144"/>
                    <a:gd name="T4" fmla="*/ 20 w 20"/>
                    <a:gd name="T5" fmla="*/ 144 h 144"/>
                    <a:gd name="T6" fmla="*/ 8 w 20"/>
                    <a:gd name="T7" fmla="*/ 128 h 144"/>
                    <a:gd name="T8" fmla="*/ 0 w 20"/>
                    <a:gd name="T9" fmla="*/ 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0" h="144">
                      <a:moveTo>
                        <a:pt x="0" y="0"/>
                      </a:moveTo>
                      <a:lnTo>
                        <a:pt x="12" y="16"/>
                      </a:lnTo>
                      <a:lnTo>
                        <a:pt x="20" y="144"/>
                      </a:lnTo>
                      <a:lnTo>
                        <a:pt x="8" y="1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6040" name="Freeform 24"/>
                <p:cNvSpPr>
                  <a:spLocks/>
                </p:cNvSpPr>
                <p:nvPr/>
              </p:nvSpPr>
              <p:spPr bwMode="auto">
                <a:xfrm>
                  <a:off x="160" y="341"/>
                  <a:ext cx="135" cy="66"/>
                </a:xfrm>
                <a:custGeom>
                  <a:avLst/>
                  <a:gdLst>
                    <a:gd name="T0" fmla="*/ 121 w 135"/>
                    <a:gd name="T1" fmla="*/ 0 h 66"/>
                    <a:gd name="T2" fmla="*/ 135 w 135"/>
                    <a:gd name="T3" fmla="*/ 16 h 66"/>
                    <a:gd name="T4" fmla="*/ 14 w 135"/>
                    <a:gd name="T5" fmla="*/ 66 h 66"/>
                    <a:gd name="T6" fmla="*/ 0 w 135"/>
                    <a:gd name="T7" fmla="*/ 50 h 66"/>
                    <a:gd name="T8" fmla="*/ 121 w 135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5" h="66">
                      <a:moveTo>
                        <a:pt x="121" y="0"/>
                      </a:moveTo>
                      <a:lnTo>
                        <a:pt x="135" y="16"/>
                      </a:lnTo>
                      <a:lnTo>
                        <a:pt x="14" y="66"/>
                      </a:lnTo>
                      <a:lnTo>
                        <a:pt x="0" y="5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6041" name="Freeform 25"/>
                <p:cNvSpPr>
                  <a:spLocks/>
                </p:cNvSpPr>
                <p:nvPr/>
              </p:nvSpPr>
              <p:spPr bwMode="auto">
                <a:xfrm>
                  <a:off x="357" y="261"/>
                  <a:ext cx="134" cy="64"/>
                </a:xfrm>
                <a:custGeom>
                  <a:avLst/>
                  <a:gdLst>
                    <a:gd name="T0" fmla="*/ 120 w 134"/>
                    <a:gd name="T1" fmla="*/ 0 h 64"/>
                    <a:gd name="T2" fmla="*/ 134 w 134"/>
                    <a:gd name="T3" fmla="*/ 14 h 64"/>
                    <a:gd name="T4" fmla="*/ 14 w 134"/>
                    <a:gd name="T5" fmla="*/ 64 h 64"/>
                    <a:gd name="T6" fmla="*/ 0 w 134"/>
                    <a:gd name="T7" fmla="*/ 48 h 64"/>
                    <a:gd name="T8" fmla="*/ 120 w 134"/>
                    <a:gd name="T9" fmla="*/ 0 h 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4" h="64">
                      <a:moveTo>
                        <a:pt x="120" y="0"/>
                      </a:moveTo>
                      <a:lnTo>
                        <a:pt x="134" y="14"/>
                      </a:lnTo>
                      <a:lnTo>
                        <a:pt x="14" y="64"/>
                      </a:lnTo>
                      <a:lnTo>
                        <a:pt x="0" y="48"/>
                      </a:lnTo>
                      <a:lnTo>
                        <a:pt x="12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6042" name="Freeform 26"/>
                <p:cNvSpPr>
                  <a:spLocks/>
                </p:cNvSpPr>
                <p:nvPr/>
              </p:nvSpPr>
              <p:spPr bwMode="auto">
                <a:xfrm>
                  <a:off x="357" y="309"/>
                  <a:ext cx="22" cy="146"/>
                </a:xfrm>
                <a:custGeom>
                  <a:avLst/>
                  <a:gdLst>
                    <a:gd name="T0" fmla="*/ 0 w 22"/>
                    <a:gd name="T1" fmla="*/ 0 h 146"/>
                    <a:gd name="T2" fmla="*/ 14 w 22"/>
                    <a:gd name="T3" fmla="*/ 16 h 146"/>
                    <a:gd name="T4" fmla="*/ 22 w 22"/>
                    <a:gd name="T5" fmla="*/ 146 h 146"/>
                    <a:gd name="T6" fmla="*/ 8 w 22"/>
                    <a:gd name="T7" fmla="*/ 132 h 146"/>
                    <a:gd name="T8" fmla="*/ 0 w 22"/>
                    <a:gd name="T9" fmla="*/ 0 h 1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" h="146">
                      <a:moveTo>
                        <a:pt x="0" y="0"/>
                      </a:moveTo>
                      <a:lnTo>
                        <a:pt x="14" y="16"/>
                      </a:lnTo>
                      <a:lnTo>
                        <a:pt x="22" y="146"/>
                      </a:lnTo>
                      <a:lnTo>
                        <a:pt x="8" y="1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267" name="Freeform 27"/>
                <p:cNvSpPr>
                  <a:spLocks/>
                </p:cNvSpPr>
                <p:nvPr/>
              </p:nvSpPr>
              <p:spPr bwMode="auto">
                <a:xfrm>
                  <a:off x="146" y="101"/>
                  <a:ext cx="331" cy="340"/>
                </a:xfrm>
                <a:custGeom>
                  <a:avLst/>
                  <a:gdLst>
                    <a:gd name="T0" fmla="*/ 14 w 331"/>
                    <a:gd name="T1" fmla="*/ 290 h 340"/>
                    <a:gd name="T2" fmla="*/ 85 w 331"/>
                    <a:gd name="T3" fmla="*/ 180 h 340"/>
                    <a:gd name="T4" fmla="*/ 0 w 331"/>
                    <a:gd name="T5" fmla="*/ 80 h 340"/>
                    <a:gd name="T6" fmla="*/ 129 w 331"/>
                    <a:gd name="T7" fmla="*/ 110 h 340"/>
                    <a:gd name="T8" fmla="*/ 199 w 331"/>
                    <a:gd name="T9" fmla="*/ 0 h 340"/>
                    <a:gd name="T10" fmla="*/ 207 w 331"/>
                    <a:gd name="T11" fmla="*/ 128 h 340"/>
                    <a:gd name="T12" fmla="*/ 331 w 331"/>
                    <a:gd name="T13" fmla="*/ 160 h 340"/>
                    <a:gd name="T14" fmla="*/ 211 w 331"/>
                    <a:gd name="T15" fmla="*/ 208 h 340"/>
                    <a:gd name="T16" fmla="*/ 219 w 331"/>
                    <a:gd name="T17" fmla="*/ 340 h 340"/>
                    <a:gd name="T18" fmla="*/ 135 w 331"/>
                    <a:gd name="T19" fmla="*/ 240 h 340"/>
                    <a:gd name="T20" fmla="*/ 14 w 331"/>
                    <a:gd name="T21" fmla="*/ 29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1" h="340">
                      <a:moveTo>
                        <a:pt x="14" y="290"/>
                      </a:moveTo>
                      <a:lnTo>
                        <a:pt x="85" y="180"/>
                      </a:lnTo>
                      <a:lnTo>
                        <a:pt x="0" y="80"/>
                      </a:lnTo>
                      <a:lnTo>
                        <a:pt x="129" y="110"/>
                      </a:lnTo>
                      <a:lnTo>
                        <a:pt x="199" y="0"/>
                      </a:lnTo>
                      <a:lnTo>
                        <a:pt x="207" y="128"/>
                      </a:lnTo>
                      <a:lnTo>
                        <a:pt x="331" y="160"/>
                      </a:lnTo>
                      <a:lnTo>
                        <a:pt x="211" y="208"/>
                      </a:lnTo>
                      <a:lnTo>
                        <a:pt x="219" y="340"/>
                      </a:lnTo>
                      <a:lnTo>
                        <a:pt x="135" y="240"/>
                      </a:lnTo>
                      <a:lnTo>
                        <a:pt x="14" y="29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76078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>
                    <a:defRPr/>
                  </a:pPr>
                  <a:endParaRPr kumimoji="0" lang="zh-CN" altLang="en-US">
                    <a:latin typeface="Arial" charset="0"/>
                  </a:endParaRPr>
                </a:p>
              </p:txBody>
            </p:sp>
          </p:grpSp>
          <p:sp>
            <p:nvSpPr>
              <p:cNvPr id="86044" name="Freeform 28"/>
              <p:cNvSpPr>
                <a:spLocks/>
              </p:cNvSpPr>
              <p:nvPr/>
            </p:nvSpPr>
            <p:spPr bwMode="auto">
              <a:xfrm>
                <a:off x="138" y="29"/>
                <a:ext cx="357" cy="124"/>
              </a:xfrm>
              <a:custGeom>
                <a:avLst/>
                <a:gdLst>
                  <a:gd name="T0" fmla="*/ 343 w 178"/>
                  <a:gd name="T1" fmla="*/ 108 h 62"/>
                  <a:gd name="T2" fmla="*/ 357 w 178"/>
                  <a:gd name="T3" fmla="*/ 124 h 62"/>
                  <a:gd name="T4" fmla="*/ 32 w 178"/>
                  <a:gd name="T5" fmla="*/ 98 h 62"/>
                  <a:gd name="T6" fmla="*/ 14 w 178"/>
                  <a:gd name="T7" fmla="*/ 114 h 62"/>
                  <a:gd name="T8" fmla="*/ 0 w 178"/>
                  <a:gd name="T9" fmla="*/ 98 h 62"/>
                  <a:gd name="T10" fmla="*/ 18 w 178"/>
                  <a:gd name="T11" fmla="*/ 82 h 62"/>
                  <a:gd name="T12" fmla="*/ 343 w 178"/>
                  <a:gd name="T13" fmla="*/ 108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8" h="62">
                    <a:moveTo>
                      <a:pt x="171" y="54"/>
                    </a:moveTo>
                    <a:cubicBezTo>
                      <a:pt x="178" y="62"/>
                      <a:pt x="178" y="62"/>
                      <a:pt x="178" y="62"/>
                    </a:cubicBezTo>
                    <a:cubicBezTo>
                      <a:pt x="137" y="14"/>
                      <a:pt x="65" y="8"/>
                      <a:pt x="16" y="49"/>
                    </a:cubicBezTo>
                    <a:cubicBezTo>
                      <a:pt x="13" y="52"/>
                      <a:pt x="10" y="54"/>
                      <a:pt x="7" y="57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3" y="47"/>
                      <a:pt x="6" y="44"/>
                      <a:pt x="9" y="41"/>
                    </a:cubicBezTo>
                    <a:cubicBezTo>
                      <a:pt x="58" y="0"/>
                      <a:pt x="131" y="6"/>
                      <a:pt x="171" y="54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45" name="Freeform 29"/>
              <p:cNvSpPr>
                <a:spLocks/>
              </p:cNvSpPr>
              <p:nvPr/>
            </p:nvSpPr>
            <p:spPr bwMode="auto">
              <a:xfrm>
                <a:off x="114" y="127"/>
                <a:ext cx="38" cy="48"/>
              </a:xfrm>
              <a:custGeom>
                <a:avLst/>
                <a:gdLst>
                  <a:gd name="T0" fmla="*/ 24 w 19"/>
                  <a:gd name="T1" fmla="*/ 0 h 24"/>
                  <a:gd name="T2" fmla="*/ 38 w 19"/>
                  <a:gd name="T3" fmla="*/ 16 h 24"/>
                  <a:gd name="T4" fmla="*/ 12 w 19"/>
                  <a:gd name="T5" fmla="*/ 48 h 24"/>
                  <a:gd name="T6" fmla="*/ 0 w 19"/>
                  <a:gd name="T7" fmla="*/ 32 h 24"/>
                  <a:gd name="T8" fmla="*/ 24 w 19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4">
                    <a:moveTo>
                      <a:pt x="12" y="0"/>
                    </a:moveTo>
                    <a:cubicBezTo>
                      <a:pt x="19" y="8"/>
                      <a:pt x="19" y="8"/>
                      <a:pt x="19" y="8"/>
                    </a:cubicBezTo>
                    <a:cubicBezTo>
                      <a:pt x="14" y="13"/>
                      <a:pt x="10" y="18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" y="11"/>
                      <a:pt x="8" y="5"/>
                      <a:pt x="12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46" name="Freeform 30"/>
              <p:cNvSpPr>
                <a:spLocks/>
              </p:cNvSpPr>
              <p:nvPr/>
            </p:nvSpPr>
            <p:spPr bwMode="auto">
              <a:xfrm>
                <a:off x="96" y="159"/>
                <a:ext cx="30" cy="44"/>
              </a:xfrm>
              <a:custGeom>
                <a:avLst/>
                <a:gdLst>
                  <a:gd name="T0" fmla="*/ 18 w 15"/>
                  <a:gd name="T1" fmla="*/ 0 h 22"/>
                  <a:gd name="T2" fmla="*/ 30 w 15"/>
                  <a:gd name="T3" fmla="*/ 16 h 22"/>
                  <a:gd name="T4" fmla="*/ 14 w 15"/>
                  <a:gd name="T5" fmla="*/ 44 h 22"/>
                  <a:gd name="T6" fmla="*/ 0 w 15"/>
                  <a:gd name="T7" fmla="*/ 30 h 22"/>
                  <a:gd name="T8" fmla="*/ 18 w 15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2">
                    <a:moveTo>
                      <a:pt x="9" y="0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12" y="13"/>
                      <a:pt x="9" y="17"/>
                      <a:pt x="7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0"/>
                      <a:pt x="6" y="5"/>
                      <a:pt x="9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47" name="Freeform 31"/>
              <p:cNvSpPr>
                <a:spLocks/>
              </p:cNvSpPr>
              <p:nvPr/>
            </p:nvSpPr>
            <p:spPr bwMode="auto">
              <a:xfrm>
                <a:off x="84" y="189"/>
                <a:ext cx="26" cy="44"/>
              </a:xfrm>
              <a:custGeom>
                <a:avLst/>
                <a:gdLst>
                  <a:gd name="T0" fmla="*/ 12 w 13"/>
                  <a:gd name="T1" fmla="*/ 0 h 22"/>
                  <a:gd name="T2" fmla="*/ 26 w 13"/>
                  <a:gd name="T3" fmla="*/ 14 h 22"/>
                  <a:gd name="T4" fmla="*/ 14 w 13"/>
                  <a:gd name="T5" fmla="*/ 44 h 22"/>
                  <a:gd name="T6" fmla="*/ 0 w 13"/>
                  <a:gd name="T7" fmla="*/ 30 h 22"/>
                  <a:gd name="T8" fmla="*/ 12 w 13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22">
                    <a:moveTo>
                      <a:pt x="6" y="0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0" y="12"/>
                      <a:pt x="8" y="17"/>
                      <a:pt x="7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0"/>
                      <a:pt x="4" y="5"/>
                      <a:pt x="6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48" name="Freeform 32"/>
              <p:cNvSpPr>
                <a:spLocks/>
              </p:cNvSpPr>
              <p:nvPr/>
            </p:nvSpPr>
            <p:spPr bwMode="auto">
              <a:xfrm>
                <a:off x="76" y="219"/>
                <a:ext cx="22" cy="48"/>
              </a:xfrm>
              <a:custGeom>
                <a:avLst/>
                <a:gdLst>
                  <a:gd name="T0" fmla="*/ 8 w 11"/>
                  <a:gd name="T1" fmla="*/ 0 h 24"/>
                  <a:gd name="T2" fmla="*/ 22 w 11"/>
                  <a:gd name="T3" fmla="*/ 14 h 24"/>
                  <a:gd name="T4" fmla="*/ 14 w 11"/>
                  <a:gd name="T5" fmla="*/ 48 h 24"/>
                  <a:gd name="T6" fmla="*/ 0 w 11"/>
                  <a:gd name="T7" fmla="*/ 32 h 24"/>
                  <a:gd name="T8" fmla="*/ 8 w 1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4">
                    <a:moveTo>
                      <a:pt x="4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9" y="13"/>
                      <a:pt x="8" y="18"/>
                      <a:pt x="7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0"/>
                      <a:pt x="3" y="5"/>
                      <a:pt x="4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49" name="Freeform 33"/>
              <p:cNvSpPr>
                <a:spLocks/>
              </p:cNvSpPr>
              <p:nvPr/>
            </p:nvSpPr>
            <p:spPr bwMode="auto">
              <a:xfrm>
                <a:off x="74" y="251"/>
                <a:ext cx="16" cy="54"/>
              </a:xfrm>
              <a:custGeom>
                <a:avLst/>
                <a:gdLst>
                  <a:gd name="T0" fmla="*/ 2 w 8"/>
                  <a:gd name="T1" fmla="*/ 0 h 27"/>
                  <a:gd name="T2" fmla="*/ 16 w 8"/>
                  <a:gd name="T3" fmla="*/ 16 h 27"/>
                  <a:gd name="T4" fmla="*/ 12 w 8"/>
                  <a:gd name="T5" fmla="*/ 54 h 27"/>
                  <a:gd name="T6" fmla="*/ 0 w 8"/>
                  <a:gd name="T7" fmla="*/ 38 h 27"/>
                  <a:gd name="T8" fmla="*/ 2 w 8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7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14"/>
                      <a:pt x="6" y="20"/>
                      <a:pt x="6" y="2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3"/>
                      <a:pt x="0" y="6"/>
                      <a:pt x="1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50" name="Freeform 34"/>
              <p:cNvSpPr>
                <a:spLocks/>
              </p:cNvSpPr>
              <p:nvPr/>
            </p:nvSpPr>
            <p:spPr bwMode="auto">
              <a:xfrm>
                <a:off x="74" y="289"/>
                <a:ext cx="20" cy="76"/>
              </a:xfrm>
              <a:custGeom>
                <a:avLst/>
                <a:gdLst>
                  <a:gd name="T0" fmla="*/ 0 w 10"/>
                  <a:gd name="T1" fmla="*/ 0 h 38"/>
                  <a:gd name="T2" fmla="*/ 12 w 10"/>
                  <a:gd name="T3" fmla="*/ 16 h 38"/>
                  <a:gd name="T4" fmla="*/ 20 w 10"/>
                  <a:gd name="T5" fmla="*/ 76 h 38"/>
                  <a:gd name="T6" fmla="*/ 8 w 10"/>
                  <a:gd name="T7" fmla="*/ 60 h 38"/>
                  <a:gd name="T8" fmla="*/ 0 w 10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0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18"/>
                      <a:pt x="7" y="28"/>
                      <a:pt x="10" y="38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1" y="20"/>
                      <a:pt x="0" y="10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51" name="Freeform 35"/>
              <p:cNvSpPr>
                <a:spLocks/>
              </p:cNvSpPr>
              <p:nvPr/>
            </p:nvSpPr>
            <p:spPr bwMode="auto">
              <a:xfrm>
                <a:off x="82" y="349"/>
                <a:ext cx="40" cy="78"/>
              </a:xfrm>
              <a:custGeom>
                <a:avLst/>
                <a:gdLst>
                  <a:gd name="T0" fmla="*/ 0 w 20"/>
                  <a:gd name="T1" fmla="*/ 0 h 39"/>
                  <a:gd name="T2" fmla="*/ 12 w 20"/>
                  <a:gd name="T3" fmla="*/ 16 h 39"/>
                  <a:gd name="T4" fmla="*/ 40 w 20"/>
                  <a:gd name="T5" fmla="*/ 78 h 39"/>
                  <a:gd name="T6" fmla="*/ 26 w 20"/>
                  <a:gd name="T7" fmla="*/ 62 h 39"/>
                  <a:gd name="T8" fmla="*/ 0 w 20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39">
                    <a:moveTo>
                      <a:pt x="0" y="0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9" y="19"/>
                      <a:pt x="14" y="29"/>
                      <a:pt x="20" y="39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7" y="21"/>
                      <a:pt x="2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52" name="Freeform 36"/>
              <p:cNvSpPr>
                <a:spLocks/>
              </p:cNvSpPr>
              <p:nvPr/>
            </p:nvSpPr>
            <p:spPr bwMode="auto">
              <a:xfrm>
                <a:off x="108" y="411"/>
                <a:ext cx="32" cy="40"/>
              </a:xfrm>
              <a:custGeom>
                <a:avLst/>
                <a:gdLst>
                  <a:gd name="T0" fmla="*/ 0 w 16"/>
                  <a:gd name="T1" fmla="*/ 0 h 20"/>
                  <a:gd name="T2" fmla="*/ 14 w 16"/>
                  <a:gd name="T3" fmla="*/ 16 h 20"/>
                  <a:gd name="T4" fmla="*/ 32 w 16"/>
                  <a:gd name="T5" fmla="*/ 40 h 20"/>
                  <a:gd name="T6" fmla="*/ 18 w 16"/>
                  <a:gd name="T7" fmla="*/ 24 h 20"/>
                  <a:gd name="T8" fmla="*/ 0 w 16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0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9" y="12"/>
                      <a:pt x="12" y="16"/>
                      <a:pt x="16" y="2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6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53" name="Freeform 37"/>
              <p:cNvSpPr>
                <a:spLocks/>
              </p:cNvSpPr>
              <p:nvPr/>
            </p:nvSpPr>
            <p:spPr bwMode="auto">
              <a:xfrm>
                <a:off x="505" y="119"/>
                <a:ext cx="32" cy="42"/>
              </a:xfrm>
              <a:custGeom>
                <a:avLst/>
                <a:gdLst>
                  <a:gd name="T0" fmla="*/ 0 w 16"/>
                  <a:gd name="T1" fmla="*/ 0 h 21"/>
                  <a:gd name="T2" fmla="*/ 12 w 16"/>
                  <a:gd name="T3" fmla="*/ 14 h 21"/>
                  <a:gd name="T4" fmla="*/ 32 w 16"/>
                  <a:gd name="T5" fmla="*/ 42 h 21"/>
                  <a:gd name="T6" fmla="*/ 18 w 16"/>
                  <a:gd name="T7" fmla="*/ 26 h 21"/>
                  <a:gd name="T8" fmla="*/ 0 w 16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0" y="0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10" y="12"/>
                      <a:pt x="13" y="16"/>
                      <a:pt x="16" y="2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54" name="Freeform 38"/>
              <p:cNvSpPr>
                <a:spLocks/>
              </p:cNvSpPr>
              <p:nvPr/>
            </p:nvSpPr>
            <p:spPr bwMode="auto">
              <a:xfrm>
                <a:off x="523" y="145"/>
                <a:ext cx="46" cy="86"/>
              </a:xfrm>
              <a:custGeom>
                <a:avLst/>
                <a:gdLst>
                  <a:gd name="T0" fmla="*/ 0 w 23"/>
                  <a:gd name="T1" fmla="*/ 0 h 43"/>
                  <a:gd name="T2" fmla="*/ 14 w 23"/>
                  <a:gd name="T3" fmla="*/ 16 h 43"/>
                  <a:gd name="T4" fmla="*/ 46 w 23"/>
                  <a:gd name="T5" fmla="*/ 86 h 43"/>
                  <a:gd name="T6" fmla="*/ 32 w 23"/>
                  <a:gd name="T7" fmla="*/ 70 h 43"/>
                  <a:gd name="T8" fmla="*/ 0 w 2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3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4" y="19"/>
                      <a:pt x="19" y="31"/>
                      <a:pt x="23" y="43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3" y="23"/>
                      <a:pt x="8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55" name="Freeform 39"/>
              <p:cNvSpPr>
                <a:spLocks/>
              </p:cNvSpPr>
              <p:nvPr/>
            </p:nvSpPr>
            <p:spPr bwMode="auto">
              <a:xfrm>
                <a:off x="555" y="215"/>
                <a:ext cx="22" cy="84"/>
              </a:xfrm>
              <a:custGeom>
                <a:avLst/>
                <a:gdLst>
                  <a:gd name="T0" fmla="*/ 0 w 11"/>
                  <a:gd name="T1" fmla="*/ 0 h 42"/>
                  <a:gd name="T2" fmla="*/ 14 w 11"/>
                  <a:gd name="T3" fmla="*/ 16 h 42"/>
                  <a:gd name="T4" fmla="*/ 22 w 11"/>
                  <a:gd name="T5" fmla="*/ 84 h 42"/>
                  <a:gd name="T6" fmla="*/ 8 w 11"/>
                  <a:gd name="T7" fmla="*/ 68 h 42"/>
                  <a:gd name="T8" fmla="*/ 0 w 1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42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0" y="19"/>
                      <a:pt x="11" y="30"/>
                      <a:pt x="11" y="42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5" y="22"/>
                      <a:pt x="3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56" name="Freeform 40"/>
              <p:cNvSpPr>
                <a:spLocks/>
              </p:cNvSpPr>
              <p:nvPr/>
            </p:nvSpPr>
            <p:spPr bwMode="auto">
              <a:xfrm>
                <a:off x="561" y="283"/>
                <a:ext cx="16" cy="58"/>
              </a:xfrm>
              <a:custGeom>
                <a:avLst/>
                <a:gdLst>
                  <a:gd name="T0" fmla="*/ 2 w 8"/>
                  <a:gd name="T1" fmla="*/ 0 h 29"/>
                  <a:gd name="T2" fmla="*/ 16 w 8"/>
                  <a:gd name="T3" fmla="*/ 16 h 29"/>
                  <a:gd name="T4" fmla="*/ 12 w 8"/>
                  <a:gd name="T5" fmla="*/ 58 h 29"/>
                  <a:gd name="T6" fmla="*/ 0 w 8"/>
                  <a:gd name="T7" fmla="*/ 44 h 29"/>
                  <a:gd name="T8" fmla="*/ 2 w 8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9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15"/>
                      <a:pt x="7" y="22"/>
                      <a:pt x="6" y="2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14"/>
                      <a:pt x="1" y="7"/>
                      <a:pt x="1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57" name="Freeform 41"/>
              <p:cNvSpPr>
                <a:spLocks/>
              </p:cNvSpPr>
              <p:nvPr/>
            </p:nvSpPr>
            <p:spPr bwMode="auto">
              <a:xfrm>
                <a:off x="551" y="327"/>
                <a:ext cx="22" cy="52"/>
              </a:xfrm>
              <a:custGeom>
                <a:avLst/>
                <a:gdLst>
                  <a:gd name="T0" fmla="*/ 10 w 11"/>
                  <a:gd name="T1" fmla="*/ 0 h 26"/>
                  <a:gd name="T2" fmla="*/ 22 w 11"/>
                  <a:gd name="T3" fmla="*/ 14 h 26"/>
                  <a:gd name="T4" fmla="*/ 14 w 11"/>
                  <a:gd name="T5" fmla="*/ 52 h 26"/>
                  <a:gd name="T6" fmla="*/ 0 w 11"/>
                  <a:gd name="T7" fmla="*/ 36 h 26"/>
                  <a:gd name="T8" fmla="*/ 10 w 1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6">
                    <a:moveTo>
                      <a:pt x="5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9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12"/>
                      <a:pt x="4" y="6"/>
                      <a:pt x="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58" name="Freeform 42"/>
              <p:cNvSpPr>
                <a:spLocks/>
              </p:cNvSpPr>
              <p:nvPr/>
            </p:nvSpPr>
            <p:spPr bwMode="auto">
              <a:xfrm>
                <a:off x="537" y="363"/>
                <a:ext cx="28" cy="50"/>
              </a:xfrm>
              <a:custGeom>
                <a:avLst/>
                <a:gdLst>
                  <a:gd name="T0" fmla="*/ 14 w 14"/>
                  <a:gd name="T1" fmla="*/ 0 h 25"/>
                  <a:gd name="T2" fmla="*/ 28 w 14"/>
                  <a:gd name="T3" fmla="*/ 16 h 25"/>
                  <a:gd name="T4" fmla="*/ 14 w 14"/>
                  <a:gd name="T5" fmla="*/ 50 h 25"/>
                  <a:gd name="T6" fmla="*/ 0 w 14"/>
                  <a:gd name="T7" fmla="*/ 34 h 25"/>
                  <a:gd name="T8" fmla="*/ 14 w 1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25">
                    <a:moveTo>
                      <a:pt x="7" y="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2" y="13"/>
                      <a:pt x="10" y="19"/>
                      <a:pt x="7" y="2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1"/>
                      <a:pt x="5" y="6"/>
                      <a:pt x="7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59" name="Freeform 43"/>
              <p:cNvSpPr>
                <a:spLocks/>
              </p:cNvSpPr>
              <p:nvPr/>
            </p:nvSpPr>
            <p:spPr bwMode="auto">
              <a:xfrm>
                <a:off x="519" y="397"/>
                <a:ext cx="32" cy="48"/>
              </a:xfrm>
              <a:custGeom>
                <a:avLst/>
                <a:gdLst>
                  <a:gd name="T0" fmla="*/ 18 w 16"/>
                  <a:gd name="T1" fmla="*/ 0 h 24"/>
                  <a:gd name="T2" fmla="*/ 32 w 16"/>
                  <a:gd name="T3" fmla="*/ 16 h 24"/>
                  <a:gd name="T4" fmla="*/ 12 w 16"/>
                  <a:gd name="T5" fmla="*/ 48 h 24"/>
                  <a:gd name="T6" fmla="*/ 0 w 16"/>
                  <a:gd name="T7" fmla="*/ 32 h 24"/>
                  <a:gd name="T8" fmla="*/ 18 w 16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4">
                    <a:moveTo>
                      <a:pt x="9" y="0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3" y="13"/>
                      <a:pt x="10" y="19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1"/>
                      <a:pt x="7" y="5"/>
                      <a:pt x="9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60" name="Freeform 44"/>
              <p:cNvSpPr>
                <a:spLocks/>
              </p:cNvSpPr>
              <p:nvPr/>
            </p:nvSpPr>
            <p:spPr bwMode="auto">
              <a:xfrm>
                <a:off x="489" y="429"/>
                <a:ext cx="42" cy="52"/>
              </a:xfrm>
              <a:custGeom>
                <a:avLst/>
                <a:gdLst>
                  <a:gd name="T0" fmla="*/ 30 w 21"/>
                  <a:gd name="T1" fmla="*/ 0 h 26"/>
                  <a:gd name="T2" fmla="*/ 42 w 21"/>
                  <a:gd name="T3" fmla="*/ 16 h 26"/>
                  <a:gd name="T4" fmla="*/ 14 w 21"/>
                  <a:gd name="T5" fmla="*/ 52 h 26"/>
                  <a:gd name="T6" fmla="*/ 0 w 21"/>
                  <a:gd name="T7" fmla="*/ 36 h 26"/>
                  <a:gd name="T8" fmla="*/ 30 w 2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15" y="0"/>
                    </a:moveTo>
                    <a:cubicBezTo>
                      <a:pt x="21" y="8"/>
                      <a:pt x="21" y="8"/>
                      <a:pt x="21" y="8"/>
                    </a:cubicBezTo>
                    <a:cubicBezTo>
                      <a:pt x="17" y="14"/>
                      <a:pt x="12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12"/>
                      <a:pt x="11" y="6"/>
                      <a:pt x="1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061" name="Freeform 45"/>
              <p:cNvSpPr>
                <a:spLocks/>
              </p:cNvSpPr>
              <p:nvPr/>
            </p:nvSpPr>
            <p:spPr bwMode="auto">
              <a:xfrm>
                <a:off x="104" y="455"/>
                <a:ext cx="399" cy="136"/>
              </a:xfrm>
              <a:custGeom>
                <a:avLst/>
                <a:gdLst>
                  <a:gd name="T0" fmla="*/ 385 w 199"/>
                  <a:gd name="T1" fmla="*/ 10 h 68"/>
                  <a:gd name="T2" fmla="*/ 399 w 199"/>
                  <a:gd name="T3" fmla="*/ 26 h 68"/>
                  <a:gd name="T4" fmla="*/ 379 w 199"/>
                  <a:gd name="T5" fmla="*/ 44 h 68"/>
                  <a:gd name="T6" fmla="*/ 12 w 199"/>
                  <a:gd name="T7" fmla="*/ 14 h 68"/>
                  <a:gd name="T8" fmla="*/ 0 w 199"/>
                  <a:gd name="T9" fmla="*/ 0 h 68"/>
                  <a:gd name="T10" fmla="*/ 365 w 199"/>
                  <a:gd name="T11" fmla="*/ 28 h 68"/>
                  <a:gd name="T12" fmla="*/ 385 w 199"/>
                  <a:gd name="T13" fmla="*/ 10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9" h="68">
                    <a:moveTo>
                      <a:pt x="192" y="5"/>
                    </a:moveTo>
                    <a:cubicBezTo>
                      <a:pt x="199" y="13"/>
                      <a:pt x="199" y="13"/>
                      <a:pt x="199" y="13"/>
                    </a:cubicBezTo>
                    <a:cubicBezTo>
                      <a:pt x="196" y="16"/>
                      <a:pt x="192" y="19"/>
                      <a:pt x="189" y="22"/>
                    </a:cubicBezTo>
                    <a:cubicBezTo>
                      <a:pt x="134" y="68"/>
                      <a:pt x="52" y="62"/>
                      <a:pt x="6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" y="54"/>
                      <a:pt x="127" y="60"/>
                      <a:pt x="182" y="14"/>
                    </a:cubicBezTo>
                    <a:cubicBezTo>
                      <a:pt x="186" y="11"/>
                      <a:pt x="189" y="8"/>
                      <a:pt x="192" y="5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86" name="Freeform 46"/>
              <p:cNvSpPr>
                <a:spLocks noEditPoints="1"/>
              </p:cNvSpPr>
              <p:nvPr/>
            </p:nvSpPr>
            <p:spPr bwMode="auto">
              <a:xfrm>
                <a:off x="12" y="-3"/>
                <a:ext cx="583" cy="578"/>
              </a:xfrm>
              <a:custGeom>
                <a:avLst/>
                <a:gdLst>
                  <a:gd name="T0" fmla="*/ 46 w 291"/>
                  <a:gd name="T1" fmla="*/ 229 h 289"/>
                  <a:gd name="T2" fmla="*/ 63 w 291"/>
                  <a:gd name="T3" fmla="*/ 46 h 289"/>
                  <a:gd name="T4" fmla="*/ 246 w 291"/>
                  <a:gd name="T5" fmla="*/ 61 h 289"/>
                  <a:gd name="T6" fmla="*/ 228 w 291"/>
                  <a:gd name="T7" fmla="*/ 243 h 289"/>
                  <a:gd name="T8" fmla="*/ 46 w 291"/>
                  <a:gd name="T9" fmla="*/ 229 h 289"/>
                  <a:gd name="T10" fmla="*/ 234 w 291"/>
                  <a:gd name="T11" fmla="*/ 70 h 289"/>
                  <a:gd name="T12" fmla="*/ 72 w 291"/>
                  <a:gd name="T13" fmla="*/ 57 h 289"/>
                  <a:gd name="T14" fmla="*/ 57 w 291"/>
                  <a:gd name="T15" fmla="*/ 219 h 289"/>
                  <a:gd name="T16" fmla="*/ 219 w 291"/>
                  <a:gd name="T17" fmla="*/ 232 h 289"/>
                  <a:gd name="T18" fmla="*/ 234 w 291"/>
                  <a:gd name="T19" fmla="*/ 7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1" h="289">
                    <a:moveTo>
                      <a:pt x="46" y="229"/>
                    </a:moveTo>
                    <a:cubicBezTo>
                      <a:pt x="0" y="174"/>
                      <a:pt x="8" y="92"/>
                      <a:pt x="63" y="46"/>
                    </a:cubicBezTo>
                    <a:cubicBezTo>
                      <a:pt x="118" y="0"/>
                      <a:pt x="200" y="6"/>
                      <a:pt x="246" y="61"/>
                    </a:cubicBezTo>
                    <a:cubicBezTo>
                      <a:pt x="291" y="115"/>
                      <a:pt x="284" y="197"/>
                      <a:pt x="228" y="243"/>
                    </a:cubicBezTo>
                    <a:cubicBezTo>
                      <a:pt x="173" y="289"/>
                      <a:pt x="91" y="283"/>
                      <a:pt x="46" y="229"/>
                    </a:cubicBezTo>
                    <a:close/>
                    <a:moveTo>
                      <a:pt x="234" y="70"/>
                    </a:moveTo>
                    <a:cubicBezTo>
                      <a:pt x="194" y="22"/>
                      <a:pt x="121" y="16"/>
                      <a:pt x="72" y="57"/>
                    </a:cubicBezTo>
                    <a:cubicBezTo>
                      <a:pt x="23" y="98"/>
                      <a:pt x="17" y="171"/>
                      <a:pt x="57" y="219"/>
                    </a:cubicBezTo>
                    <a:cubicBezTo>
                      <a:pt x="97" y="267"/>
                      <a:pt x="170" y="273"/>
                      <a:pt x="219" y="232"/>
                    </a:cubicBezTo>
                    <a:cubicBezTo>
                      <a:pt x="268" y="191"/>
                      <a:pt x="275" y="118"/>
                      <a:pt x="234" y="70"/>
                    </a:cubicBezTo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5882"/>
                      <a:invGamma/>
                    </a:schemeClr>
                  </a:gs>
                </a:gsLst>
                <a:lin ang="5400000" scaled="1"/>
              </a:gradFill>
              <a:ln w="3175" cap="flat" cmpd="sng">
                <a:solidFill>
                  <a:srgbClr val="D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</p:grpSp>
      </p:grpSp>
      <p:sp>
        <p:nvSpPr>
          <p:cNvPr id="10287" name="Rectangle 4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zh-CN" altLang="en-GB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黑体" pitchFamily="2" charset="-122"/>
                <a:cs typeface="+mj-cs"/>
              </a:rPr>
              <a:t>一、家庭电路的组成</a:t>
            </a:r>
          </a:p>
        </p:txBody>
      </p:sp>
      <p:sp>
        <p:nvSpPr>
          <p:cNvPr id="10289" name="AutoShape 49"/>
          <p:cNvSpPr>
            <a:spLocks noChangeArrowheads="1"/>
          </p:cNvSpPr>
          <p:nvPr/>
        </p:nvSpPr>
        <p:spPr bwMode="auto">
          <a:xfrm>
            <a:off x="533400" y="914400"/>
            <a:ext cx="2209800" cy="533400"/>
          </a:xfrm>
          <a:prstGeom prst="roundRect">
            <a:avLst>
              <a:gd name="adj" fmla="val 42181"/>
            </a:avLst>
          </a:prstGeom>
          <a:solidFill>
            <a:srgbClr val="993366">
              <a:alpha val="54901"/>
            </a:srgbClr>
          </a:solidFill>
          <a:ln>
            <a:noFill/>
          </a:ln>
          <a:effectLst>
            <a:outerShdw dist="393700" dir="16200000" sy="-100000" rotWithShape="0">
              <a:schemeClr val="folHlink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9050" cap="rnd">
                <a:solidFill>
                  <a:srgbClr val="C0C0C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kumimoji="0" lang="zh-CN" altLang="en-US" sz="3200" b="1" dirty="0">
                <a:latin typeface="Arial" pitchFamily="34" charset="0"/>
                <a:ea typeface="楷体_GB2312" pitchFamily="49" charset="-122"/>
                <a:cs typeface="Arial" pitchFamily="34" charset="0"/>
              </a:rPr>
              <a:t>问题展示</a:t>
            </a:r>
          </a:p>
        </p:txBody>
      </p:sp>
      <p:sp>
        <p:nvSpPr>
          <p:cNvPr id="10296" name="Text Box 56"/>
          <p:cNvSpPr txBox="1">
            <a:spLocks noChangeArrowheads="1"/>
          </p:cNvSpPr>
          <p:nvPr/>
        </p:nvSpPr>
        <p:spPr bwMode="white">
          <a:xfrm>
            <a:off x="634256" y="2018516"/>
            <a:ext cx="81534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Clr>
                <a:schemeClr val="tx1"/>
              </a:buClr>
            </a:pPr>
            <a:r>
              <a:rPr kumimoji="0"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家庭电路由哪些部分组成？各部分的作用是什么？</a:t>
            </a:r>
          </a:p>
          <a:p>
            <a:pPr>
              <a:spcBef>
                <a:spcPct val="50000"/>
              </a:spcBef>
              <a:buClr>
                <a:schemeClr val="tx1"/>
              </a:buClr>
            </a:pPr>
            <a:r>
              <a:rPr kumimoji="0"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电能表在家庭电路中的作用是什么？</a:t>
            </a:r>
          </a:p>
          <a:p>
            <a:pPr>
              <a:spcBef>
                <a:spcPct val="50000"/>
              </a:spcBef>
              <a:buClr>
                <a:schemeClr val="tx1"/>
              </a:buClr>
            </a:pPr>
            <a:r>
              <a:rPr kumimoji="0"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各用电器、插座之间的连接方式是串联还是并联，为什么？</a:t>
            </a:r>
          </a:p>
          <a:p>
            <a:pPr>
              <a:spcBef>
                <a:spcPct val="50000"/>
              </a:spcBef>
              <a:buClr>
                <a:schemeClr val="tx1"/>
              </a:buClr>
            </a:pPr>
            <a:r>
              <a:rPr kumimoji="0"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电灯和控制它的开关之间是怎样连接的？这样连接有什么好处？</a:t>
            </a:r>
          </a:p>
          <a:p>
            <a:pPr>
              <a:spcBef>
                <a:spcPct val="50000"/>
              </a:spcBef>
              <a:buClr>
                <a:schemeClr val="tx1"/>
              </a:buClr>
            </a:pPr>
            <a:r>
              <a:rPr kumimoji="0"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电能表的铭牌“</a:t>
            </a:r>
            <a:r>
              <a:rPr kumimoji="0" lang="en-US" altLang="zh-CN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220V</a:t>
            </a:r>
            <a:r>
              <a:rPr kumimoji="0"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，</a:t>
            </a:r>
            <a:r>
              <a:rPr kumimoji="0" lang="en-US" altLang="zh-CN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10</a:t>
            </a:r>
            <a:r>
              <a:rPr kumimoji="0"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（</a:t>
            </a:r>
            <a:r>
              <a:rPr kumimoji="0" lang="en-US" altLang="zh-CN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20</a:t>
            </a:r>
            <a:r>
              <a:rPr kumimoji="0"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）</a:t>
            </a:r>
            <a:r>
              <a:rPr kumimoji="0" lang="en-US" altLang="zh-CN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A”</a:t>
            </a:r>
            <a:r>
              <a:rPr kumimoji="0"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表示什么</a:t>
            </a:r>
            <a:r>
              <a:rPr kumimoji="0" lang="zh-CN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？</a:t>
            </a:r>
            <a:endParaRPr kumimoji="0" lang="zh-CN" altLang="en-US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pic>
        <p:nvPicPr>
          <p:cNvPr id="10297" name="Picture 57" descr="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2049463"/>
            <a:ext cx="792163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8" name="Text Box 58"/>
          <p:cNvSpPr txBox="1">
            <a:spLocks noChangeArrowheads="1"/>
          </p:cNvSpPr>
          <p:nvPr/>
        </p:nvSpPr>
        <p:spPr bwMode="white">
          <a:xfrm>
            <a:off x="325438" y="2166938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zh-CN" sz="2400" b="1">
                <a:solidFill>
                  <a:srgbClr val="FFFFFF"/>
                </a:solidFill>
                <a:cs typeface="Arial" pitchFamily="34" charset="0"/>
              </a:rPr>
              <a:t>1</a:t>
            </a:r>
          </a:p>
        </p:txBody>
      </p:sp>
      <p:pic>
        <p:nvPicPr>
          <p:cNvPr id="10332" name="Picture 92" descr="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963" y="2709863"/>
            <a:ext cx="831851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3" name="Text Box 93"/>
          <p:cNvSpPr txBox="1">
            <a:spLocks noChangeArrowheads="1"/>
          </p:cNvSpPr>
          <p:nvPr/>
        </p:nvSpPr>
        <p:spPr bwMode="white">
          <a:xfrm>
            <a:off x="274638" y="2827338"/>
            <a:ext cx="400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zh-CN" sz="2400" b="1">
                <a:solidFill>
                  <a:srgbClr val="FFFFFF"/>
                </a:solidFill>
                <a:cs typeface="Arial" pitchFamily="34" charset="0"/>
              </a:rPr>
              <a:t>2</a:t>
            </a:r>
          </a:p>
        </p:txBody>
      </p:sp>
      <p:pic>
        <p:nvPicPr>
          <p:cNvPr id="10335" name="Picture 95" descr="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963" y="3429000"/>
            <a:ext cx="831851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6" name="Text Box 96"/>
          <p:cNvSpPr txBox="1">
            <a:spLocks noChangeArrowheads="1"/>
          </p:cNvSpPr>
          <p:nvPr/>
        </p:nvSpPr>
        <p:spPr bwMode="white">
          <a:xfrm>
            <a:off x="274638" y="3546475"/>
            <a:ext cx="400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zh-CN" sz="2400" b="1">
                <a:solidFill>
                  <a:srgbClr val="FFFFFF"/>
                </a:solidFill>
                <a:cs typeface="Arial" pitchFamily="34" charset="0"/>
              </a:rPr>
              <a:t>3</a:t>
            </a:r>
          </a:p>
        </p:txBody>
      </p:sp>
      <p:pic>
        <p:nvPicPr>
          <p:cNvPr id="10338" name="Picture 98" descr="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4462463"/>
            <a:ext cx="83185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9" name="Text Box 99"/>
          <p:cNvSpPr txBox="1">
            <a:spLocks noChangeArrowheads="1"/>
          </p:cNvSpPr>
          <p:nvPr/>
        </p:nvSpPr>
        <p:spPr bwMode="white">
          <a:xfrm>
            <a:off x="279400" y="4579938"/>
            <a:ext cx="400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zh-CN" sz="2400" b="1">
                <a:solidFill>
                  <a:srgbClr val="FFFFFF"/>
                </a:solidFill>
                <a:cs typeface="Arial" pitchFamily="34" charset="0"/>
              </a:rPr>
              <a:t>4</a:t>
            </a:r>
          </a:p>
        </p:txBody>
      </p:sp>
      <p:pic>
        <p:nvPicPr>
          <p:cNvPr id="10341" name="Picture 101" descr="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800" y="5529263"/>
            <a:ext cx="83185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" name="Text Box 102"/>
          <p:cNvSpPr txBox="1">
            <a:spLocks noChangeArrowheads="1"/>
          </p:cNvSpPr>
          <p:nvPr/>
        </p:nvSpPr>
        <p:spPr bwMode="white">
          <a:xfrm>
            <a:off x="304800" y="5646738"/>
            <a:ext cx="400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zh-CN" sz="2400" b="1">
                <a:solidFill>
                  <a:srgbClr val="FFFFFF"/>
                </a:solidFill>
                <a:cs typeface="Arial" pitchFamily="34" charset="0"/>
              </a:rPr>
              <a:t>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7" grpId="0"/>
      <p:bldP spid="10289" grpId="0" animBg="1"/>
      <p:bldP spid="10296" grpId="0"/>
      <p:bldP spid="10298" grpId="0"/>
      <p:bldP spid="10333" grpId="0"/>
      <p:bldP spid="10336" grpId="0"/>
      <p:bldP spid="10339" grpId="0"/>
      <p:bldP spid="103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381000" y="990600"/>
            <a:ext cx="1098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ea typeface="黑体" pitchFamily="49" charset="-122"/>
              </a:rPr>
              <a:t>插座</a:t>
            </a:r>
          </a:p>
        </p:txBody>
      </p:sp>
      <p:grpSp>
        <p:nvGrpSpPr>
          <p:cNvPr id="98307" name="Group 3"/>
          <p:cNvGrpSpPr>
            <a:grpSpLocks/>
          </p:cNvGrpSpPr>
          <p:nvPr/>
        </p:nvGrpSpPr>
        <p:grpSpPr bwMode="auto">
          <a:xfrm>
            <a:off x="2362200" y="349250"/>
            <a:ext cx="6127750" cy="1968500"/>
            <a:chOff x="1488" y="220"/>
            <a:chExt cx="3860" cy="1240"/>
          </a:xfrm>
        </p:grpSpPr>
        <p:sp>
          <p:nvSpPr>
            <p:cNvPr id="98308" name="AutoShape 4"/>
            <p:cNvSpPr>
              <a:spLocks/>
            </p:cNvSpPr>
            <p:nvPr/>
          </p:nvSpPr>
          <p:spPr bwMode="auto">
            <a:xfrm>
              <a:off x="1488" y="432"/>
              <a:ext cx="288" cy="768"/>
            </a:xfrm>
            <a:prstGeom prst="leftBrace">
              <a:avLst>
                <a:gd name="adj1" fmla="val 22222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8309" name="Text Box 5"/>
            <p:cNvSpPr txBox="1">
              <a:spLocks noChangeArrowheads="1"/>
            </p:cNvSpPr>
            <p:nvPr/>
          </p:nvSpPr>
          <p:spPr bwMode="auto">
            <a:xfrm>
              <a:off x="1728" y="220"/>
              <a:ext cx="126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/>
                <a:t>固定插座</a:t>
              </a:r>
            </a:p>
          </p:txBody>
        </p:sp>
        <p:sp>
          <p:nvSpPr>
            <p:cNvPr id="98310" name="Text Box 6"/>
            <p:cNvSpPr txBox="1">
              <a:spLocks noChangeArrowheads="1"/>
            </p:cNvSpPr>
            <p:nvPr/>
          </p:nvSpPr>
          <p:spPr bwMode="auto">
            <a:xfrm>
              <a:off x="1756" y="1008"/>
              <a:ext cx="184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/>
                <a:t>可移动的插座</a:t>
              </a:r>
            </a:p>
          </p:txBody>
        </p:sp>
        <p:grpSp>
          <p:nvGrpSpPr>
            <p:cNvPr id="98311" name="Group 7"/>
            <p:cNvGrpSpPr>
              <a:grpSpLocks/>
            </p:cNvGrpSpPr>
            <p:nvPr/>
          </p:nvGrpSpPr>
          <p:grpSpPr bwMode="auto">
            <a:xfrm>
              <a:off x="3792" y="288"/>
              <a:ext cx="1556" cy="1172"/>
              <a:chOff x="3792" y="288"/>
              <a:chExt cx="1556" cy="1172"/>
            </a:xfrm>
          </p:grpSpPr>
          <p:sp>
            <p:nvSpPr>
              <p:cNvPr id="98312" name="AutoShape 8"/>
              <p:cNvSpPr>
                <a:spLocks/>
              </p:cNvSpPr>
              <p:nvPr/>
            </p:nvSpPr>
            <p:spPr bwMode="auto">
              <a:xfrm>
                <a:off x="3792" y="480"/>
                <a:ext cx="288" cy="768"/>
              </a:xfrm>
              <a:prstGeom prst="leftBrace">
                <a:avLst>
                  <a:gd name="adj1" fmla="val 22222"/>
                  <a:gd name="adj2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8313" name="Text Box 9"/>
              <p:cNvSpPr txBox="1">
                <a:spLocks noChangeArrowheads="1"/>
              </p:cNvSpPr>
              <p:nvPr/>
            </p:nvSpPr>
            <p:spPr bwMode="auto">
              <a:xfrm>
                <a:off x="4080" y="288"/>
                <a:ext cx="1268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3600"/>
                  <a:t>两孔插座</a:t>
                </a:r>
              </a:p>
            </p:txBody>
          </p:sp>
          <p:sp>
            <p:nvSpPr>
              <p:cNvPr id="98314" name="Text Box 10"/>
              <p:cNvSpPr txBox="1">
                <a:spLocks noChangeArrowheads="1"/>
              </p:cNvSpPr>
              <p:nvPr/>
            </p:nvSpPr>
            <p:spPr bwMode="auto">
              <a:xfrm>
                <a:off x="4032" y="1056"/>
                <a:ext cx="1268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3600"/>
                  <a:t>三孔插座</a:t>
                </a:r>
              </a:p>
            </p:txBody>
          </p:sp>
        </p:grpSp>
      </p:grpSp>
      <p:sp>
        <p:nvSpPr>
          <p:cNvPr id="98371" name="Text Box 67"/>
          <p:cNvSpPr txBox="1">
            <a:spLocks noChangeArrowheads="1"/>
          </p:cNvSpPr>
          <p:nvPr/>
        </p:nvSpPr>
        <p:spPr bwMode="auto">
          <a:xfrm>
            <a:off x="6372225" y="2852738"/>
            <a:ext cx="2133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4400" b="1">
                <a:solidFill>
                  <a:srgbClr val="FF3300"/>
                </a:solidFill>
              </a:rPr>
              <a:t>插头</a:t>
            </a:r>
          </a:p>
        </p:txBody>
      </p:sp>
      <p:graphicFrame>
        <p:nvGraphicFramePr>
          <p:cNvPr id="98372" name="Object 68"/>
          <p:cNvGraphicFramePr>
            <a:graphicFrameLocks noChangeAspect="1"/>
          </p:cNvGraphicFramePr>
          <p:nvPr/>
        </p:nvGraphicFramePr>
        <p:xfrm>
          <a:off x="6588125" y="5229225"/>
          <a:ext cx="190500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" name="Photo Editor 照片" r:id="rId5" imgW="1905266" imgH="1428949" progId="MSPhotoEd.3">
                  <p:embed/>
                </p:oleObj>
              </mc:Choice>
              <mc:Fallback>
                <p:oleObj name="Photo Editor 照片" r:id="rId5" imgW="1905266" imgH="1428949" progId="MSPhotoEd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5229225"/>
                        <a:ext cx="1905000" cy="142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73" name="Object 69"/>
          <p:cNvGraphicFramePr>
            <a:graphicFrameLocks noChangeAspect="1"/>
          </p:cNvGraphicFramePr>
          <p:nvPr/>
        </p:nvGraphicFramePr>
        <p:xfrm>
          <a:off x="6227763" y="3860800"/>
          <a:ext cx="238125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3" name="Photo Editor 照片" r:id="rId7" imgW="2381582" imgH="1428949" progId="MSPhotoEd.3">
                  <p:embed/>
                </p:oleObj>
              </mc:Choice>
              <mc:Fallback>
                <p:oleObj name="Photo Editor 照片" r:id="rId7" imgW="2381582" imgH="1428949" progId="MSPhotoEd.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3860800"/>
                        <a:ext cx="2381250" cy="142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74" name="Text Box 70"/>
          <p:cNvSpPr txBox="1">
            <a:spLocks noChangeArrowheads="1"/>
          </p:cNvSpPr>
          <p:nvPr/>
        </p:nvSpPr>
        <p:spPr bwMode="auto">
          <a:xfrm>
            <a:off x="1258888" y="2276475"/>
            <a:ext cx="2133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4400" b="1">
                <a:solidFill>
                  <a:srgbClr val="FF3300"/>
                </a:solidFill>
              </a:rPr>
              <a:t>插座</a:t>
            </a:r>
          </a:p>
        </p:txBody>
      </p:sp>
      <p:pic>
        <p:nvPicPr>
          <p:cNvPr id="98375" name="Picture 71" descr="插座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3463"/>
            <a:ext cx="3352800" cy="263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377" name="Picture 73" descr="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4149725"/>
            <a:ext cx="2735263" cy="252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71" grpId="0"/>
      <p:bldP spid="983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4"/>
          <p:cNvGrpSpPr>
            <a:grpSpLocks/>
          </p:cNvGrpSpPr>
          <p:nvPr/>
        </p:nvGrpSpPr>
        <p:grpSpPr bwMode="auto">
          <a:xfrm>
            <a:off x="592138" y="11113"/>
            <a:ext cx="7646987" cy="995362"/>
            <a:chOff x="373" y="4"/>
            <a:chExt cx="4817" cy="627"/>
          </a:xfrm>
        </p:grpSpPr>
        <p:pic>
          <p:nvPicPr>
            <p:cNvPr id="92163" name="Picture 5" descr="usa bar shadow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" y="4"/>
              <a:ext cx="4817" cy="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2164" name="Group 6"/>
            <p:cNvGrpSpPr>
              <a:grpSpLocks/>
            </p:cNvGrpSpPr>
            <p:nvPr/>
          </p:nvGrpSpPr>
          <p:grpSpPr bwMode="auto">
            <a:xfrm>
              <a:off x="489" y="107"/>
              <a:ext cx="4585" cy="380"/>
              <a:chOff x="489" y="107"/>
              <a:chExt cx="4585" cy="380"/>
            </a:xfrm>
          </p:grpSpPr>
          <p:sp>
            <p:nvSpPr>
              <p:cNvPr id="20487" name="Freeform 7"/>
              <p:cNvSpPr>
                <a:spLocks/>
              </p:cNvSpPr>
              <p:nvPr/>
            </p:nvSpPr>
            <p:spPr bwMode="auto">
              <a:xfrm>
                <a:off x="489" y="107"/>
                <a:ext cx="4585" cy="380"/>
              </a:xfrm>
              <a:custGeom>
                <a:avLst/>
                <a:gdLst>
                  <a:gd name="T0" fmla="*/ 2141 w 2288"/>
                  <a:gd name="T1" fmla="*/ 0 h 190"/>
                  <a:gd name="T2" fmla="*/ 77 w 2288"/>
                  <a:gd name="T3" fmla="*/ 0 h 190"/>
                  <a:gd name="T4" fmla="*/ 0 w 2288"/>
                  <a:gd name="T5" fmla="*/ 0 h 190"/>
                  <a:gd name="T6" fmla="*/ 0 w 2288"/>
                  <a:gd name="T7" fmla="*/ 8 h 190"/>
                  <a:gd name="T8" fmla="*/ 0 w 2288"/>
                  <a:gd name="T9" fmla="*/ 58 h 190"/>
                  <a:gd name="T10" fmla="*/ 0 w 2288"/>
                  <a:gd name="T11" fmla="*/ 137 h 190"/>
                  <a:gd name="T12" fmla="*/ 0 w 2288"/>
                  <a:gd name="T13" fmla="*/ 190 h 190"/>
                  <a:gd name="T14" fmla="*/ 2288 w 2288"/>
                  <a:gd name="T15" fmla="*/ 190 h 190"/>
                  <a:gd name="T16" fmla="*/ 2160 w 2288"/>
                  <a:gd name="T17" fmla="*/ 20 h 190"/>
                  <a:gd name="T18" fmla="*/ 2141 w 2288"/>
                  <a:gd name="T1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88" h="190">
                    <a:moveTo>
                      <a:pt x="2141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2288" y="190"/>
                      <a:pt x="2288" y="190"/>
                      <a:pt x="2288" y="190"/>
                    </a:cubicBezTo>
                    <a:cubicBezTo>
                      <a:pt x="2252" y="127"/>
                      <a:pt x="2209" y="69"/>
                      <a:pt x="2160" y="20"/>
                    </a:cubicBezTo>
                    <a:cubicBezTo>
                      <a:pt x="2154" y="13"/>
                      <a:pt x="2147" y="7"/>
                      <a:pt x="214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607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  <p:sp>
            <p:nvSpPr>
              <p:cNvPr id="20488" name="Freeform 8"/>
              <p:cNvSpPr>
                <a:spLocks/>
              </p:cNvSpPr>
              <p:nvPr/>
            </p:nvSpPr>
            <p:spPr bwMode="auto">
              <a:xfrm>
                <a:off x="505" y="123"/>
                <a:ext cx="4433" cy="322"/>
              </a:xfrm>
              <a:custGeom>
                <a:avLst/>
                <a:gdLst>
                  <a:gd name="T0" fmla="*/ 2009 w 2212"/>
                  <a:gd name="T1" fmla="*/ 39 h 161"/>
                  <a:gd name="T2" fmla="*/ 2212 w 2212"/>
                  <a:gd name="T3" fmla="*/ 93 h 161"/>
                  <a:gd name="T4" fmla="*/ 2146 w 2212"/>
                  <a:gd name="T5" fmla="*/ 17 h 161"/>
                  <a:gd name="T6" fmla="*/ 2129 w 2212"/>
                  <a:gd name="T7" fmla="*/ 0 h 161"/>
                  <a:gd name="T8" fmla="*/ 0 w 2212"/>
                  <a:gd name="T9" fmla="*/ 0 h 161"/>
                  <a:gd name="T10" fmla="*/ 0 w 2212"/>
                  <a:gd name="T11" fmla="*/ 161 h 161"/>
                  <a:gd name="T12" fmla="*/ 529 w 2212"/>
                  <a:gd name="T13" fmla="*/ 110 h 161"/>
                  <a:gd name="T14" fmla="*/ 2009 w 2212"/>
                  <a:gd name="T15" fmla="*/ 39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12" h="161">
                    <a:moveTo>
                      <a:pt x="2009" y="39"/>
                    </a:moveTo>
                    <a:cubicBezTo>
                      <a:pt x="2050" y="45"/>
                      <a:pt x="2117" y="47"/>
                      <a:pt x="2212" y="93"/>
                    </a:cubicBezTo>
                    <a:cubicBezTo>
                      <a:pt x="2191" y="66"/>
                      <a:pt x="2169" y="41"/>
                      <a:pt x="2146" y="17"/>
                    </a:cubicBezTo>
                    <a:cubicBezTo>
                      <a:pt x="2141" y="12"/>
                      <a:pt x="2135" y="6"/>
                      <a:pt x="212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223" y="153"/>
                      <a:pt x="438" y="124"/>
                      <a:pt x="529" y="110"/>
                    </a:cubicBezTo>
                    <a:cubicBezTo>
                      <a:pt x="977" y="39"/>
                      <a:pt x="1814" y="7"/>
                      <a:pt x="2009" y="3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1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13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</p:grpSp>
      </p:grpSp>
      <p:grpSp>
        <p:nvGrpSpPr>
          <p:cNvPr id="92167" name="Group 9"/>
          <p:cNvGrpSpPr>
            <a:grpSpLocks/>
          </p:cNvGrpSpPr>
          <p:nvPr/>
        </p:nvGrpSpPr>
        <p:grpSpPr bwMode="auto">
          <a:xfrm>
            <a:off x="0" y="0"/>
            <a:ext cx="1063625" cy="998538"/>
            <a:chOff x="0" y="-3"/>
            <a:chExt cx="670" cy="629"/>
          </a:xfrm>
        </p:grpSpPr>
        <p:pic>
          <p:nvPicPr>
            <p:cNvPr id="92168" name="Picture 10" descr="usa star shadow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70" cy="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2169" name="Group 11"/>
            <p:cNvGrpSpPr>
              <a:grpSpLocks/>
            </p:cNvGrpSpPr>
            <p:nvPr/>
          </p:nvGrpSpPr>
          <p:grpSpPr bwMode="auto">
            <a:xfrm>
              <a:off x="12" y="-3"/>
              <a:ext cx="583" cy="594"/>
              <a:chOff x="12" y="-3"/>
              <a:chExt cx="583" cy="594"/>
            </a:xfrm>
          </p:grpSpPr>
          <p:sp>
            <p:nvSpPr>
              <p:cNvPr id="92170" name="Freeform 12"/>
              <p:cNvSpPr>
                <a:spLocks/>
              </p:cNvSpPr>
              <p:nvPr/>
            </p:nvSpPr>
            <p:spPr bwMode="auto">
              <a:xfrm>
                <a:off x="505" y="119"/>
                <a:ext cx="32" cy="42"/>
              </a:xfrm>
              <a:custGeom>
                <a:avLst/>
                <a:gdLst>
                  <a:gd name="T0" fmla="*/ 0 w 16"/>
                  <a:gd name="T1" fmla="*/ 0 h 21"/>
                  <a:gd name="T2" fmla="*/ 12 w 16"/>
                  <a:gd name="T3" fmla="*/ 14 h 21"/>
                  <a:gd name="T4" fmla="*/ 32 w 16"/>
                  <a:gd name="T5" fmla="*/ 42 h 21"/>
                  <a:gd name="T6" fmla="*/ 18 w 16"/>
                  <a:gd name="T7" fmla="*/ 26 h 21"/>
                  <a:gd name="T8" fmla="*/ 0 w 16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0" y="0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10" y="12"/>
                      <a:pt x="13" y="16"/>
                      <a:pt x="16" y="2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71" name="Freeform 13"/>
              <p:cNvSpPr>
                <a:spLocks/>
              </p:cNvSpPr>
              <p:nvPr/>
            </p:nvSpPr>
            <p:spPr bwMode="auto">
              <a:xfrm>
                <a:off x="523" y="145"/>
                <a:ext cx="46" cy="86"/>
              </a:xfrm>
              <a:custGeom>
                <a:avLst/>
                <a:gdLst>
                  <a:gd name="T0" fmla="*/ 0 w 23"/>
                  <a:gd name="T1" fmla="*/ 0 h 43"/>
                  <a:gd name="T2" fmla="*/ 14 w 23"/>
                  <a:gd name="T3" fmla="*/ 16 h 43"/>
                  <a:gd name="T4" fmla="*/ 46 w 23"/>
                  <a:gd name="T5" fmla="*/ 86 h 43"/>
                  <a:gd name="T6" fmla="*/ 32 w 23"/>
                  <a:gd name="T7" fmla="*/ 70 h 43"/>
                  <a:gd name="T8" fmla="*/ 0 w 2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3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4" y="19"/>
                      <a:pt x="19" y="31"/>
                      <a:pt x="23" y="43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3" y="23"/>
                      <a:pt x="8" y="11"/>
                      <a:pt x="0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72" name="Freeform 14"/>
              <p:cNvSpPr>
                <a:spLocks/>
              </p:cNvSpPr>
              <p:nvPr/>
            </p:nvSpPr>
            <p:spPr bwMode="auto">
              <a:xfrm>
                <a:off x="555" y="215"/>
                <a:ext cx="22" cy="84"/>
              </a:xfrm>
              <a:custGeom>
                <a:avLst/>
                <a:gdLst>
                  <a:gd name="T0" fmla="*/ 0 w 11"/>
                  <a:gd name="T1" fmla="*/ 0 h 42"/>
                  <a:gd name="T2" fmla="*/ 14 w 11"/>
                  <a:gd name="T3" fmla="*/ 16 h 42"/>
                  <a:gd name="T4" fmla="*/ 22 w 11"/>
                  <a:gd name="T5" fmla="*/ 84 h 42"/>
                  <a:gd name="T6" fmla="*/ 8 w 11"/>
                  <a:gd name="T7" fmla="*/ 68 h 42"/>
                  <a:gd name="T8" fmla="*/ 0 w 1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42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0" y="19"/>
                      <a:pt x="11" y="30"/>
                      <a:pt x="11" y="42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5" y="22"/>
                      <a:pt x="3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73" name="Freeform 15"/>
              <p:cNvSpPr>
                <a:spLocks/>
              </p:cNvSpPr>
              <p:nvPr/>
            </p:nvSpPr>
            <p:spPr bwMode="auto">
              <a:xfrm>
                <a:off x="561" y="283"/>
                <a:ext cx="16" cy="58"/>
              </a:xfrm>
              <a:custGeom>
                <a:avLst/>
                <a:gdLst>
                  <a:gd name="T0" fmla="*/ 2 w 8"/>
                  <a:gd name="T1" fmla="*/ 0 h 29"/>
                  <a:gd name="T2" fmla="*/ 16 w 8"/>
                  <a:gd name="T3" fmla="*/ 16 h 29"/>
                  <a:gd name="T4" fmla="*/ 12 w 8"/>
                  <a:gd name="T5" fmla="*/ 58 h 29"/>
                  <a:gd name="T6" fmla="*/ 0 w 8"/>
                  <a:gd name="T7" fmla="*/ 44 h 29"/>
                  <a:gd name="T8" fmla="*/ 2 w 8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9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15"/>
                      <a:pt x="7" y="22"/>
                      <a:pt x="6" y="2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14"/>
                      <a:pt x="1" y="7"/>
                      <a:pt x="1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74" name="Freeform 16"/>
              <p:cNvSpPr>
                <a:spLocks/>
              </p:cNvSpPr>
              <p:nvPr/>
            </p:nvSpPr>
            <p:spPr bwMode="auto">
              <a:xfrm>
                <a:off x="551" y="327"/>
                <a:ext cx="22" cy="52"/>
              </a:xfrm>
              <a:custGeom>
                <a:avLst/>
                <a:gdLst>
                  <a:gd name="T0" fmla="*/ 10 w 11"/>
                  <a:gd name="T1" fmla="*/ 0 h 26"/>
                  <a:gd name="T2" fmla="*/ 22 w 11"/>
                  <a:gd name="T3" fmla="*/ 14 h 26"/>
                  <a:gd name="T4" fmla="*/ 14 w 11"/>
                  <a:gd name="T5" fmla="*/ 52 h 26"/>
                  <a:gd name="T6" fmla="*/ 0 w 11"/>
                  <a:gd name="T7" fmla="*/ 36 h 26"/>
                  <a:gd name="T8" fmla="*/ 10 w 1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6">
                    <a:moveTo>
                      <a:pt x="5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9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12"/>
                      <a:pt x="4" y="6"/>
                      <a:pt x="5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75" name="Freeform 17"/>
              <p:cNvSpPr>
                <a:spLocks/>
              </p:cNvSpPr>
              <p:nvPr/>
            </p:nvSpPr>
            <p:spPr bwMode="auto">
              <a:xfrm>
                <a:off x="537" y="363"/>
                <a:ext cx="28" cy="50"/>
              </a:xfrm>
              <a:custGeom>
                <a:avLst/>
                <a:gdLst>
                  <a:gd name="T0" fmla="*/ 14 w 14"/>
                  <a:gd name="T1" fmla="*/ 0 h 25"/>
                  <a:gd name="T2" fmla="*/ 28 w 14"/>
                  <a:gd name="T3" fmla="*/ 16 h 25"/>
                  <a:gd name="T4" fmla="*/ 14 w 14"/>
                  <a:gd name="T5" fmla="*/ 50 h 25"/>
                  <a:gd name="T6" fmla="*/ 0 w 14"/>
                  <a:gd name="T7" fmla="*/ 34 h 25"/>
                  <a:gd name="T8" fmla="*/ 14 w 1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25">
                    <a:moveTo>
                      <a:pt x="7" y="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2" y="13"/>
                      <a:pt x="10" y="19"/>
                      <a:pt x="7" y="2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1"/>
                      <a:pt x="5" y="6"/>
                      <a:pt x="7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76" name="Freeform 18"/>
              <p:cNvSpPr>
                <a:spLocks/>
              </p:cNvSpPr>
              <p:nvPr/>
            </p:nvSpPr>
            <p:spPr bwMode="auto">
              <a:xfrm>
                <a:off x="519" y="397"/>
                <a:ext cx="32" cy="48"/>
              </a:xfrm>
              <a:custGeom>
                <a:avLst/>
                <a:gdLst>
                  <a:gd name="T0" fmla="*/ 18 w 16"/>
                  <a:gd name="T1" fmla="*/ 0 h 24"/>
                  <a:gd name="T2" fmla="*/ 32 w 16"/>
                  <a:gd name="T3" fmla="*/ 16 h 24"/>
                  <a:gd name="T4" fmla="*/ 12 w 16"/>
                  <a:gd name="T5" fmla="*/ 48 h 24"/>
                  <a:gd name="T6" fmla="*/ 0 w 16"/>
                  <a:gd name="T7" fmla="*/ 32 h 24"/>
                  <a:gd name="T8" fmla="*/ 18 w 16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4">
                    <a:moveTo>
                      <a:pt x="9" y="0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3" y="13"/>
                      <a:pt x="10" y="19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1"/>
                      <a:pt x="7" y="5"/>
                      <a:pt x="9" y="0"/>
                    </a:cubicBezTo>
                  </a:path>
                </a:pathLst>
              </a:custGeom>
              <a:solidFill>
                <a:srgbClr val="8A17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77" name="Freeform 19"/>
              <p:cNvSpPr>
                <a:spLocks/>
              </p:cNvSpPr>
              <p:nvPr/>
            </p:nvSpPr>
            <p:spPr bwMode="auto">
              <a:xfrm>
                <a:off x="489" y="429"/>
                <a:ext cx="42" cy="52"/>
              </a:xfrm>
              <a:custGeom>
                <a:avLst/>
                <a:gdLst>
                  <a:gd name="T0" fmla="*/ 30 w 21"/>
                  <a:gd name="T1" fmla="*/ 0 h 26"/>
                  <a:gd name="T2" fmla="*/ 42 w 21"/>
                  <a:gd name="T3" fmla="*/ 16 h 26"/>
                  <a:gd name="T4" fmla="*/ 14 w 21"/>
                  <a:gd name="T5" fmla="*/ 52 h 26"/>
                  <a:gd name="T6" fmla="*/ 0 w 21"/>
                  <a:gd name="T7" fmla="*/ 36 h 26"/>
                  <a:gd name="T8" fmla="*/ 30 w 2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15" y="0"/>
                    </a:moveTo>
                    <a:cubicBezTo>
                      <a:pt x="21" y="8"/>
                      <a:pt x="21" y="8"/>
                      <a:pt x="21" y="8"/>
                    </a:cubicBezTo>
                    <a:cubicBezTo>
                      <a:pt x="17" y="14"/>
                      <a:pt x="12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12"/>
                      <a:pt x="11" y="6"/>
                      <a:pt x="1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78" name="Freeform 20"/>
              <p:cNvSpPr>
                <a:spLocks/>
              </p:cNvSpPr>
              <p:nvPr/>
            </p:nvSpPr>
            <p:spPr bwMode="auto">
              <a:xfrm>
                <a:off x="104" y="455"/>
                <a:ext cx="399" cy="136"/>
              </a:xfrm>
              <a:custGeom>
                <a:avLst/>
                <a:gdLst>
                  <a:gd name="T0" fmla="*/ 385 w 199"/>
                  <a:gd name="T1" fmla="*/ 10 h 68"/>
                  <a:gd name="T2" fmla="*/ 399 w 199"/>
                  <a:gd name="T3" fmla="*/ 26 h 68"/>
                  <a:gd name="T4" fmla="*/ 379 w 199"/>
                  <a:gd name="T5" fmla="*/ 44 h 68"/>
                  <a:gd name="T6" fmla="*/ 12 w 199"/>
                  <a:gd name="T7" fmla="*/ 14 h 68"/>
                  <a:gd name="T8" fmla="*/ 0 w 199"/>
                  <a:gd name="T9" fmla="*/ 0 h 68"/>
                  <a:gd name="T10" fmla="*/ 365 w 199"/>
                  <a:gd name="T11" fmla="*/ 28 h 68"/>
                  <a:gd name="T12" fmla="*/ 385 w 199"/>
                  <a:gd name="T13" fmla="*/ 10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9" h="68">
                    <a:moveTo>
                      <a:pt x="192" y="5"/>
                    </a:moveTo>
                    <a:cubicBezTo>
                      <a:pt x="199" y="13"/>
                      <a:pt x="199" y="13"/>
                      <a:pt x="199" y="13"/>
                    </a:cubicBezTo>
                    <a:cubicBezTo>
                      <a:pt x="196" y="16"/>
                      <a:pt x="192" y="19"/>
                      <a:pt x="189" y="22"/>
                    </a:cubicBezTo>
                    <a:cubicBezTo>
                      <a:pt x="134" y="68"/>
                      <a:pt x="52" y="62"/>
                      <a:pt x="6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" y="54"/>
                      <a:pt x="127" y="60"/>
                      <a:pt x="182" y="14"/>
                    </a:cubicBezTo>
                    <a:cubicBezTo>
                      <a:pt x="186" y="11"/>
                      <a:pt x="189" y="8"/>
                      <a:pt x="192" y="5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79" name="Freeform 21"/>
              <p:cNvSpPr>
                <a:spLocks/>
              </p:cNvSpPr>
              <p:nvPr/>
            </p:nvSpPr>
            <p:spPr bwMode="auto">
              <a:xfrm>
                <a:off x="12" y="-3"/>
                <a:ext cx="583" cy="578"/>
              </a:xfrm>
              <a:custGeom>
                <a:avLst/>
                <a:gdLst>
                  <a:gd name="T0" fmla="*/ 92 w 291"/>
                  <a:gd name="T1" fmla="*/ 458 h 289"/>
                  <a:gd name="T2" fmla="*/ 126 w 291"/>
                  <a:gd name="T3" fmla="*/ 92 h 289"/>
                  <a:gd name="T4" fmla="*/ 493 w 291"/>
                  <a:gd name="T5" fmla="*/ 122 h 289"/>
                  <a:gd name="T6" fmla="*/ 457 w 291"/>
                  <a:gd name="T7" fmla="*/ 486 h 289"/>
                  <a:gd name="T8" fmla="*/ 92 w 291"/>
                  <a:gd name="T9" fmla="*/ 458 h 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1" h="289">
                    <a:moveTo>
                      <a:pt x="46" y="229"/>
                    </a:moveTo>
                    <a:cubicBezTo>
                      <a:pt x="0" y="174"/>
                      <a:pt x="8" y="92"/>
                      <a:pt x="63" y="46"/>
                    </a:cubicBezTo>
                    <a:cubicBezTo>
                      <a:pt x="118" y="0"/>
                      <a:pt x="200" y="6"/>
                      <a:pt x="246" y="61"/>
                    </a:cubicBezTo>
                    <a:cubicBezTo>
                      <a:pt x="291" y="115"/>
                      <a:pt x="284" y="197"/>
                      <a:pt x="228" y="243"/>
                    </a:cubicBezTo>
                    <a:cubicBezTo>
                      <a:pt x="173" y="289"/>
                      <a:pt x="91" y="283"/>
                      <a:pt x="46" y="22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556"/>
                  </a:gs>
                  <a:gs pos="100000">
                    <a:srgbClr val="00429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2" name="Freeform 22"/>
              <p:cNvSpPr>
                <a:spLocks/>
              </p:cNvSpPr>
              <p:nvPr/>
            </p:nvSpPr>
            <p:spPr bwMode="auto">
              <a:xfrm>
                <a:off x="138" y="41"/>
                <a:ext cx="419" cy="406"/>
              </a:xfrm>
              <a:custGeom>
                <a:avLst/>
                <a:gdLst>
                  <a:gd name="T0" fmla="*/ 95 w 209"/>
                  <a:gd name="T1" fmla="*/ 98 h 203"/>
                  <a:gd name="T2" fmla="*/ 172 w 209"/>
                  <a:gd name="T3" fmla="*/ 203 h 203"/>
                  <a:gd name="T4" fmla="*/ 209 w 209"/>
                  <a:gd name="T5" fmla="*/ 117 h 203"/>
                  <a:gd name="T6" fmla="*/ 91 w 209"/>
                  <a:gd name="T7" fmla="*/ 0 h 203"/>
                  <a:gd name="T8" fmla="*/ 0 w 209"/>
                  <a:gd name="T9" fmla="*/ 43 h 203"/>
                  <a:gd name="T10" fmla="*/ 95 w 209"/>
                  <a:gd name="T11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03">
                    <a:moveTo>
                      <a:pt x="95" y="98"/>
                    </a:moveTo>
                    <a:cubicBezTo>
                      <a:pt x="117" y="136"/>
                      <a:pt x="135" y="175"/>
                      <a:pt x="172" y="203"/>
                    </a:cubicBezTo>
                    <a:cubicBezTo>
                      <a:pt x="195" y="181"/>
                      <a:pt x="209" y="151"/>
                      <a:pt x="209" y="117"/>
                    </a:cubicBezTo>
                    <a:cubicBezTo>
                      <a:pt x="209" y="52"/>
                      <a:pt x="156" y="0"/>
                      <a:pt x="91" y="0"/>
                    </a:cubicBezTo>
                    <a:cubicBezTo>
                      <a:pt x="54" y="0"/>
                      <a:pt x="21" y="17"/>
                      <a:pt x="0" y="43"/>
                    </a:cubicBezTo>
                    <a:cubicBezTo>
                      <a:pt x="38" y="51"/>
                      <a:pt x="77" y="67"/>
                      <a:pt x="95" y="9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13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  <p:sp>
            <p:nvSpPr>
              <p:cNvPr id="92181" name="Freeform 23"/>
              <p:cNvSpPr>
                <a:spLocks/>
              </p:cNvSpPr>
              <p:nvPr/>
            </p:nvSpPr>
            <p:spPr bwMode="auto">
              <a:xfrm>
                <a:off x="281" y="341"/>
                <a:ext cx="98" cy="114"/>
              </a:xfrm>
              <a:custGeom>
                <a:avLst/>
                <a:gdLst>
                  <a:gd name="T0" fmla="*/ 84 w 98"/>
                  <a:gd name="T1" fmla="*/ 100 h 114"/>
                  <a:gd name="T2" fmla="*/ 0 w 98"/>
                  <a:gd name="T3" fmla="*/ 0 h 114"/>
                  <a:gd name="T4" fmla="*/ 14 w 98"/>
                  <a:gd name="T5" fmla="*/ 16 h 114"/>
                  <a:gd name="T6" fmla="*/ 98 w 98"/>
                  <a:gd name="T7" fmla="*/ 114 h 114"/>
                  <a:gd name="T8" fmla="*/ 84 w 98"/>
                  <a:gd name="T9" fmla="*/ 10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8" h="114">
                    <a:moveTo>
                      <a:pt x="84" y="100"/>
                    </a:moveTo>
                    <a:lnTo>
                      <a:pt x="0" y="0"/>
                    </a:lnTo>
                    <a:lnTo>
                      <a:pt x="14" y="16"/>
                    </a:lnTo>
                    <a:lnTo>
                      <a:pt x="98" y="114"/>
                    </a:lnTo>
                    <a:lnTo>
                      <a:pt x="84" y="100"/>
                    </a:lnTo>
                    <a:close/>
                  </a:path>
                </a:pathLst>
              </a:custGeom>
              <a:solidFill>
                <a:srgbClr val="0060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182" name="Group 24"/>
              <p:cNvGrpSpPr>
                <a:grpSpLocks/>
              </p:cNvGrpSpPr>
              <p:nvPr/>
            </p:nvGrpSpPr>
            <p:grpSpPr bwMode="auto">
              <a:xfrm>
                <a:off x="146" y="101"/>
                <a:ext cx="345" cy="354"/>
                <a:chOff x="146" y="101"/>
                <a:chExt cx="345" cy="354"/>
              </a:xfrm>
            </p:grpSpPr>
            <p:sp>
              <p:nvSpPr>
                <p:cNvPr id="92183" name="Freeform 25"/>
                <p:cNvSpPr>
                  <a:spLocks/>
                </p:cNvSpPr>
                <p:nvPr/>
              </p:nvSpPr>
              <p:spPr bwMode="auto">
                <a:xfrm>
                  <a:off x="345" y="101"/>
                  <a:ext cx="20" cy="144"/>
                </a:xfrm>
                <a:custGeom>
                  <a:avLst/>
                  <a:gdLst>
                    <a:gd name="T0" fmla="*/ 0 w 20"/>
                    <a:gd name="T1" fmla="*/ 0 h 144"/>
                    <a:gd name="T2" fmla="*/ 12 w 20"/>
                    <a:gd name="T3" fmla="*/ 16 h 144"/>
                    <a:gd name="T4" fmla="*/ 20 w 20"/>
                    <a:gd name="T5" fmla="*/ 144 h 144"/>
                    <a:gd name="T6" fmla="*/ 8 w 20"/>
                    <a:gd name="T7" fmla="*/ 128 h 144"/>
                    <a:gd name="T8" fmla="*/ 0 w 20"/>
                    <a:gd name="T9" fmla="*/ 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0" h="144">
                      <a:moveTo>
                        <a:pt x="0" y="0"/>
                      </a:moveTo>
                      <a:lnTo>
                        <a:pt x="12" y="16"/>
                      </a:lnTo>
                      <a:lnTo>
                        <a:pt x="20" y="144"/>
                      </a:lnTo>
                      <a:lnTo>
                        <a:pt x="8" y="1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184" name="Freeform 26"/>
                <p:cNvSpPr>
                  <a:spLocks/>
                </p:cNvSpPr>
                <p:nvPr/>
              </p:nvSpPr>
              <p:spPr bwMode="auto">
                <a:xfrm>
                  <a:off x="160" y="341"/>
                  <a:ext cx="135" cy="66"/>
                </a:xfrm>
                <a:custGeom>
                  <a:avLst/>
                  <a:gdLst>
                    <a:gd name="T0" fmla="*/ 121 w 135"/>
                    <a:gd name="T1" fmla="*/ 0 h 66"/>
                    <a:gd name="T2" fmla="*/ 135 w 135"/>
                    <a:gd name="T3" fmla="*/ 16 h 66"/>
                    <a:gd name="T4" fmla="*/ 14 w 135"/>
                    <a:gd name="T5" fmla="*/ 66 h 66"/>
                    <a:gd name="T6" fmla="*/ 0 w 135"/>
                    <a:gd name="T7" fmla="*/ 50 h 66"/>
                    <a:gd name="T8" fmla="*/ 121 w 135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5" h="66">
                      <a:moveTo>
                        <a:pt x="121" y="0"/>
                      </a:moveTo>
                      <a:lnTo>
                        <a:pt x="135" y="16"/>
                      </a:lnTo>
                      <a:lnTo>
                        <a:pt x="14" y="66"/>
                      </a:lnTo>
                      <a:lnTo>
                        <a:pt x="0" y="5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185" name="Freeform 27"/>
                <p:cNvSpPr>
                  <a:spLocks/>
                </p:cNvSpPr>
                <p:nvPr/>
              </p:nvSpPr>
              <p:spPr bwMode="auto">
                <a:xfrm>
                  <a:off x="357" y="261"/>
                  <a:ext cx="134" cy="64"/>
                </a:xfrm>
                <a:custGeom>
                  <a:avLst/>
                  <a:gdLst>
                    <a:gd name="T0" fmla="*/ 120 w 134"/>
                    <a:gd name="T1" fmla="*/ 0 h 64"/>
                    <a:gd name="T2" fmla="*/ 134 w 134"/>
                    <a:gd name="T3" fmla="*/ 14 h 64"/>
                    <a:gd name="T4" fmla="*/ 14 w 134"/>
                    <a:gd name="T5" fmla="*/ 64 h 64"/>
                    <a:gd name="T6" fmla="*/ 0 w 134"/>
                    <a:gd name="T7" fmla="*/ 48 h 64"/>
                    <a:gd name="T8" fmla="*/ 120 w 134"/>
                    <a:gd name="T9" fmla="*/ 0 h 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4" h="64">
                      <a:moveTo>
                        <a:pt x="120" y="0"/>
                      </a:moveTo>
                      <a:lnTo>
                        <a:pt x="134" y="14"/>
                      </a:lnTo>
                      <a:lnTo>
                        <a:pt x="14" y="64"/>
                      </a:lnTo>
                      <a:lnTo>
                        <a:pt x="0" y="48"/>
                      </a:lnTo>
                      <a:lnTo>
                        <a:pt x="12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186" name="Freeform 28"/>
                <p:cNvSpPr>
                  <a:spLocks/>
                </p:cNvSpPr>
                <p:nvPr/>
              </p:nvSpPr>
              <p:spPr bwMode="auto">
                <a:xfrm>
                  <a:off x="357" y="309"/>
                  <a:ext cx="22" cy="146"/>
                </a:xfrm>
                <a:custGeom>
                  <a:avLst/>
                  <a:gdLst>
                    <a:gd name="T0" fmla="*/ 0 w 22"/>
                    <a:gd name="T1" fmla="*/ 0 h 146"/>
                    <a:gd name="T2" fmla="*/ 14 w 22"/>
                    <a:gd name="T3" fmla="*/ 16 h 146"/>
                    <a:gd name="T4" fmla="*/ 22 w 22"/>
                    <a:gd name="T5" fmla="*/ 146 h 146"/>
                    <a:gd name="T6" fmla="*/ 8 w 22"/>
                    <a:gd name="T7" fmla="*/ 132 h 146"/>
                    <a:gd name="T8" fmla="*/ 0 w 22"/>
                    <a:gd name="T9" fmla="*/ 0 h 1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" h="146">
                      <a:moveTo>
                        <a:pt x="0" y="0"/>
                      </a:moveTo>
                      <a:lnTo>
                        <a:pt x="14" y="16"/>
                      </a:lnTo>
                      <a:lnTo>
                        <a:pt x="22" y="146"/>
                      </a:lnTo>
                      <a:lnTo>
                        <a:pt x="8" y="1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636363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09" name="Freeform 29"/>
                <p:cNvSpPr>
                  <a:spLocks/>
                </p:cNvSpPr>
                <p:nvPr/>
              </p:nvSpPr>
              <p:spPr bwMode="auto">
                <a:xfrm>
                  <a:off x="146" y="101"/>
                  <a:ext cx="331" cy="340"/>
                </a:xfrm>
                <a:custGeom>
                  <a:avLst/>
                  <a:gdLst>
                    <a:gd name="T0" fmla="*/ 14 w 331"/>
                    <a:gd name="T1" fmla="*/ 290 h 340"/>
                    <a:gd name="T2" fmla="*/ 85 w 331"/>
                    <a:gd name="T3" fmla="*/ 180 h 340"/>
                    <a:gd name="T4" fmla="*/ 0 w 331"/>
                    <a:gd name="T5" fmla="*/ 80 h 340"/>
                    <a:gd name="T6" fmla="*/ 129 w 331"/>
                    <a:gd name="T7" fmla="*/ 110 h 340"/>
                    <a:gd name="T8" fmla="*/ 199 w 331"/>
                    <a:gd name="T9" fmla="*/ 0 h 340"/>
                    <a:gd name="T10" fmla="*/ 207 w 331"/>
                    <a:gd name="T11" fmla="*/ 128 h 340"/>
                    <a:gd name="T12" fmla="*/ 331 w 331"/>
                    <a:gd name="T13" fmla="*/ 160 h 340"/>
                    <a:gd name="T14" fmla="*/ 211 w 331"/>
                    <a:gd name="T15" fmla="*/ 208 h 340"/>
                    <a:gd name="T16" fmla="*/ 219 w 331"/>
                    <a:gd name="T17" fmla="*/ 340 h 340"/>
                    <a:gd name="T18" fmla="*/ 135 w 331"/>
                    <a:gd name="T19" fmla="*/ 240 h 340"/>
                    <a:gd name="T20" fmla="*/ 14 w 331"/>
                    <a:gd name="T21" fmla="*/ 29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1" h="340">
                      <a:moveTo>
                        <a:pt x="14" y="290"/>
                      </a:moveTo>
                      <a:lnTo>
                        <a:pt x="85" y="180"/>
                      </a:lnTo>
                      <a:lnTo>
                        <a:pt x="0" y="80"/>
                      </a:lnTo>
                      <a:lnTo>
                        <a:pt x="129" y="110"/>
                      </a:lnTo>
                      <a:lnTo>
                        <a:pt x="199" y="0"/>
                      </a:lnTo>
                      <a:lnTo>
                        <a:pt x="207" y="128"/>
                      </a:lnTo>
                      <a:lnTo>
                        <a:pt x="331" y="160"/>
                      </a:lnTo>
                      <a:lnTo>
                        <a:pt x="211" y="208"/>
                      </a:lnTo>
                      <a:lnTo>
                        <a:pt x="219" y="340"/>
                      </a:lnTo>
                      <a:lnTo>
                        <a:pt x="135" y="240"/>
                      </a:lnTo>
                      <a:lnTo>
                        <a:pt x="14" y="29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76078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>
                    <a:defRPr/>
                  </a:pPr>
                  <a:endParaRPr kumimoji="0" lang="zh-CN" altLang="en-US">
                    <a:latin typeface="Arial" charset="0"/>
                  </a:endParaRPr>
                </a:p>
              </p:txBody>
            </p:sp>
          </p:grpSp>
          <p:sp>
            <p:nvSpPr>
              <p:cNvPr id="92188" name="Freeform 30"/>
              <p:cNvSpPr>
                <a:spLocks/>
              </p:cNvSpPr>
              <p:nvPr/>
            </p:nvSpPr>
            <p:spPr bwMode="auto">
              <a:xfrm>
                <a:off x="138" y="29"/>
                <a:ext cx="357" cy="124"/>
              </a:xfrm>
              <a:custGeom>
                <a:avLst/>
                <a:gdLst>
                  <a:gd name="T0" fmla="*/ 343 w 178"/>
                  <a:gd name="T1" fmla="*/ 108 h 62"/>
                  <a:gd name="T2" fmla="*/ 357 w 178"/>
                  <a:gd name="T3" fmla="*/ 124 h 62"/>
                  <a:gd name="T4" fmla="*/ 32 w 178"/>
                  <a:gd name="T5" fmla="*/ 98 h 62"/>
                  <a:gd name="T6" fmla="*/ 14 w 178"/>
                  <a:gd name="T7" fmla="*/ 114 h 62"/>
                  <a:gd name="T8" fmla="*/ 0 w 178"/>
                  <a:gd name="T9" fmla="*/ 98 h 62"/>
                  <a:gd name="T10" fmla="*/ 18 w 178"/>
                  <a:gd name="T11" fmla="*/ 82 h 62"/>
                  <a:gd name="T12" fmla="*/ 343 w 178"/>
                  <a:gd name="T13" fmla="*/ 108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8" h="62">
                    <a:moveTo>
                      <a:pt x="171" y="54"/>
                    </a:moveTo>
                    <a:cubicBezTo>
                      <a:pt x="178" y="62"/>
                      <a:pt x="178" y="62"/>
                      <a:pt x="178" y="62"/>
                    </a:cubicBezTo>
                    <a:cubicBezTo>
                      <a:pt x="137" y="14"/>
                      <a:pt x="65" y="8"/>
                      <a:pt x="16" y="49"/>
                    </a:cubicBezTo>
                    <a:cubicBezTo>
                      <a:pt x="13" y="52"/>
                      <a:pt x="10" y="54"/>
                      <a:pt x="7" y="57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3" y="47"/>
                      <a:pt x="6" y="44"/>
                      <a:pt x="9" y="41"/>
                    </a:cubicBezTo>
                    <a:cubicBezTo>
                      <a:pt x="58" y="0"/>
                      <a:pt x="131" y="6"/>
                      <a:pt x="171" y="54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89" name="Freeform 31"/>
              <p:cNvSpPr>
                <a:spLocks/>
              </p:cNvSpPr>
              <p:nvPr/>
            </p:nvSpPr>
            <p:spPr bwMode="auto">
              <a:xfrm>
                <a:off x="114" y="127"/>
                <a:ext cx="38" cy="48"/>
              </a:xfrm>
              <a:custGeom>
                <a:avLst/>
                <a:gdLst>
                  <a:gd name="T0" fmla="*/ 24 w 19"/>
                  <a:gd name="T1" fmla="*/ 0 h 24"/>
                  <a:gd name="T2" fmla="*/ 38 w 19"/>
                  <a:gd name="T3" fmla="*/ 16 h 24"/>
                  <a:gd name="T4" fmla="*/ 12 w 19"/>
                  <a:gd name="T5" fmla="*/ 48 h 24"/>
                  <a:gd name="T6" fmla="*/ 0 w 19"/>
                  <a:gd name="T7" fmla="*/ 32 h 24"/>
                  <a:gd name="T8" fmla="*/ 24 w 19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4">
                    <a:moveTo>
                      <a:pt x="12" y="0"/>
                    </a:moveTo>
                    <a:cubicBezTo>
                      <a:pt x="19" y="8"/>
                      <a:pt x="19" y="8"/>
                      <a:pt x="19" y="8"/>
                    </a:cubicBezTo>
                    <a:cubicBezTo>
                      <a:pt x="14" y="13"/>
                      <a:pt x="10" y="18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" y="11"/>
                      <a:pt x="8" y="5"/>
                      <a:pt x="12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90" name="Freeform 32"/>
              <p:cNvSpPr>
                <a:spLocks/>
              </p:cNvSpPr>
              <p:nvPr/>
            </p:nvSpPr>
            <p:spPr bwMode="auto">
              <a:xfrm>
                <a:off x="96" y="159"/>
                <a:ext cx="30" cy="44"/>
              </a:xfrm>
              <a:custGeom>
                <a:avLst/>
                <a:gdLst>
                  <a:gd name="T0" fmla="*/ 18 w 15"/>
                  <a:gd name="T1" fmla="*/ 0 h 22"/>
                  <a:gd name="T2" fmla="*/ 30 w 15"/>
                  <a:gd name="T3" fmla="*/ 16 h 22"/>
                  <a:gd name="T4" fmla="*/ 14 w 15"/>
                  <a:gd name="T5" fmla="*/ 44 h 22"/>
                  <a:gd name="T6" fmla="*/ 0 w 15"/>
                  <a:gd name="T7" fmla="*/ 30 h 22"/>
                  <a:gd name="T8" fmla="*/ 18 w 15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2">
                    <a:moveTo>
                      <a:pt x="9" y="0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12" y="13"/>
                      <a:pt x="9" y="17"/>
                      <a:pt x="7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0"/>
                      <a:pt x="6" y="5"/>
                      <a:pt x="9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91" name="Freeform 33"/>
              <p:cNvSpPr>
                <a:spLocks/>
              </p:cNvSpPr>
              <p:nvPr/>
            </p:nvSpPr>
            <p:spPr bwMode="auto">
              <a:xfrm>
                <a:off x="84" y="189"/>
                <a:ext cx="26" cy="44"/>
              </a:xfrm>
              <a:custGeom>
                <a:avLst/>
                <a:gdLst>
                  <a:gd name="T0" fmla="*/ 12 w 13"/>
                  <a:gd name="T1" fmla="*/ 0 h 22"/>
                  <a:gd name="T2" fmla="*/ 26 w 13"/>
                  <a:gd name="T3" fmla="*/ 14 h 22"/>
                  <a:gd name="T4" fmla="*/ 14 w 13"/>
                  <a:gd name="T5" fmla="*/ 44 h 22"/>
                  <a:gd name="T6" fmla="*/ 0 w 13"/>
                  <a:gd name="T7" fmla="*/ 30 h 22"/>
                  <a:gd name="T8" fmla="*/ 12 w 13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22">
                    <a:moveTo>
                      <a:pt x="6" y="0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0" y="12"/>
                      <a:pt x="8" y="17"/>
                      <a:pt x="7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0"/>
                      <a:pt x="4" y="5"/>
                      <a:pt x="6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92" name="Freeform 34"/>
              <p:cNvSpPr>
                <a:spLocks/>
              </p:cNvSpPr>
              <p:nvPr/>
            </p:nvSpPr>
            <p:spPr bwMode="auto">
              <a:xfrm>
                <a:off x="76" y="219"/>
                <a:ext cx="22" cy="48"/>
              </a:xfrm>
              <a:custGeom>
                <a:avLst/>
                <a:gdLst>
                  <a:gd name="T0" fmla="*/ 8 w 11"/>
                  <a:gd name="T1" fmla="*/ 0 h 24"/>
                  <a:gd name="T2" fmla="*/ 22 w 11"/>
                  <a:gd name="T3" fmla="*/ 14 h 24"/>
                  <a:gd name="T4" fmla="*/ 14 w 11"/>
                  <a:gd name="T5" fmla="*/ 48 h 24"/>
                  <a:gd name="T6" fmla="*/ 0 w 11"/>
                  <a:gd name="T7" fmla="*/ 32 h 24"/>
                  <a:gd name="T8" fmla="*/ 8 w 1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4">
                    <a:moveTo>
                      <a:pt x="4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9" y="13"/>
                      <a:pt x="8" y="18"/>
                      <a:pt x="7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0"/>
                      <a:pt x="3" y="5"/>
                      <a:pt x="4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93" name="Freeform 35"/>
              <p:cNvSpPr>
                <a:spLocks/>
              </p:cNvSpPr>
              <p:nvPr/>
            </p:nvSpPr>
            <p:spPr bwMode="auto">
              <a:xfrm>
                <a:off x="74" y="251"/>
                <a:ext cx="16" cy="54"/>
              </a:xfrm>
              <a:custGeom>
                <a:avLst/>
                <a:gdLst>
                  <a:gd name="T0" fmla="*/ 2 w 8"/>
                  <a:gd name="T1" fmla="*/ 0 h 27"/>
                  <a:gd name="T2" fmla="*/ 16 w 8"/>
                  <a:gd name="T3" fmla="*/ 16 h 27"/>
                  <a:gd name="T4" fmla="*/ 12 w 8"/>
                  <a:gd name="T5" fmla="*/ 54 h 27"/>
                  <a:gd name="T6" fmla="*/ 0 w 8"/>
                  <a:gd name="T7" fmla="*/ 38 h 27"/>
                  <a:gd name="T8" fmla="*/ 2 w 8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7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14"/>
                      <a:pt x="6" y="20"/>
                      <a:pt x="6" y="2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3"/>
                      <a:pt x="0" y="6"/>
                      <a:pt x="1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94" name="Freeform 36"/>
              <p:cNvSpPr>
                <a:spLocks/>
              </p:cNvSpPr>
              <p:nvPr/>
            </p:nvSpPr>
            <p:spPr bwMode="auto">
              <a:xfrm>
                <a:off x="74" y="289"/>
                <a:ext cx="20" cy="76"/>
              </a:xfrm>
              <a:custGeom>
                <a:avLst/>
                <a:gdLst>
                  <a:gd name="T0" fmla="*/ 0 w 10"/>
                  <a:gd name="T1" fmla="*/ 0 h 38"/>
                  <a:gd name="T2" fmla="*/ 12 w 10"/>
                  <a:gd name="T3" fmla="*/ 16 h 38"/>
                  <a:gd name="T4" fmla="*/ 20 w 10"/>
                  <a:gd name="T5" fmla="*/ 76 h 38"/>
                  <a:gd name="T6" fmla="*/ 8 w 10"/>
                  <a:gd name="T7" fmla="*/ 60 h 38"/>
                  <a:gd name="T8" fmla="*/ 0 w 10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0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18"/>
                      <a:pt x="7" y="28"/>
                      <a:pt x="10" y="38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1" y="20"/>
                      <a:pt x="0" y="10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95" name="Freeform 37"/>
              <p:cNvSpPr>
                <a:spLocks/>
              </p:cNvSpPr>
              <p:nvPr/>
            </p:nvSpPr>
            <p:spPr bwMode="auto">
              <a:xfrm>
                <a:off x="82" y="349"/>
                <a:ext cx="40" cy="78"/>
              </a:xfrm>
              <a:custGeom>
                <a:avLst/>
                <a:gdLst>
                  <a:gd name="T0" fmla="*/ 0 w 20"/>
                  <a:gd name="T1" fmla="*/ 0 h 39"/>
                  <a:gd name="T2" fmla="*/ 12 w 20"/>
                  <a:gd name="T3" fmla="*/ 16 h 39"/>
                  <a:gd name="T4" fmla="*/ 40 w 20"/>
                  <a:gd name="T5" fmla="*/ 78 h 39"/>
                  <a:gd name="T6" fmla="*/ 26 w 20"/>
                  <a:gd name="T7" fmla="*/ 62 h 39"/>
                  <a:gd name="T8" fmla="*/ 0 w 20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39">
                    <a:moveTo>
                      <a:pt x="0" y="0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9" y="19"/>
                      <a:pt x="14" y="29"/>
                      <a:pt x="20" y="39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7" y="21"/>
                      <a:pt x="2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96" name="Freeform 38"/>
              <p:cNvSpPr>
                <a:spLocks/>
              </p:cNvSpPr>
              <p:nvPr/>
            </p:nvSpPr>
            <p:spPr bwMode="auto">
              <a:xfrm>
                <a:off x="108" y="411"/>
                <a:ext cx="32" cy="40"/>
              </a:xfrm>
              <a:custGeom>
                <a:avLst/>
                <a:gdLst>
                  <a:gd name="T0" fmla="*/ 0 w 16"/>
                  <a:gd name="T1" fmla="*/ 0 h 20"/>
                  <a:gd name="T2" fmla="*/ 14 w 16"/>
                  <a:gd name="T3" fmla="*/ 16 h 20"/>
                  <a:gd name="T4" fmla="*/ 32 w 16"/>
                  <a:gd name="T5" fmla="*/ 40 h 20"/>
                  <a:gd name="T6" fmla="*/ 18 w 16"/>
                  <a:gd name="T7" fmla="*/ 24 h 20"/>
                  <a:gd name="T8" fmla="*/ 0 w 16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0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9" y="12"/>
                      <a:pt x="12" y="16"/>
                      <a:pt x="16" y="2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6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97" name="Freeform 39"/>
              <p:cNvSpPr>
                <a:spLocks/>
              </p:cNvSpPr>
              <p:nvPr/>
            </p:nvSpPr>
            <p:spPr bwMode="auto">
              <a:xfrm>
                <a:off x="505" y="119"/>
                <a:ext cx="32" cy="42"/>
              </a:xfrm>
              <a:custGeom>
                <a:avLst/>
                <a:gdLst>
                  <a:gd name="T0" fmla="*/ 0 w 16"/>
                  <a:gd name="T1" fmla="*/ 0 h 21"/>
                  <a:gd name="T2" fmla="*/ 12 w 16"/>
                  <a:gd name="T3" fmla="*/ 14 h 21"/>
                  <a:gd name="T4" fmla="*/ 32 w 16"/>
                  <a:gd name="T5" fmla="*/ 42 h 21"/>
                  <a:gd name="T6" fmla="*/ 18 w 16"/>
                  <a:gd name="T7" fmla="*/ 26 h 21"/>
                  <a:gd name="T8" fmla="*/ 0 w 16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0" y="0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10" y="12"/>
                      <a:pt x="13" y="16"/>
                      <a:pt x="16" y="2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8"/>
                      <a:pt x="3" y="4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98" name="Freeform 40"/>
              <p:cNvSpPr>
                <a:spLocks/>
              </p:cNvSpPr>
              <p:nvPr/>
            </p:nvSpPr>
            <p:spPr bwMode="auto">
              <a:xfrm>
                <a:off x="523" y="145"/>
                <a:ext cx="46" cy="86"/>
              </a:xfrm>
              <a:custGeom>
                <a:avLst/>
                <a:gdLst>
                  <a:gd name="T0" fmla="*/ 0 w 23"/>
                  <a:gd name="T1" fmla="*/ 0 h 43"/>
                  <a:gd name="T2" fmla="*/ 14 w 23"/>
                  <a:gd name="T3" fmla="*/ 16 h 43"/>
                  <a:gd name="T4" fmla="*/ 46 w 23"/>
                  <a:gd name="T5" fmla="*/ 86 h 43"/>
                  <a:gd name="T6" fmla="*/ 32 w 23"/>
                  <a:gd name="T7" fmla="*/ 70 h 43"/>
                  <a:gd name="T8" fmla="*/ 0 w 23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3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4" y="19"/>
                      <a:pt x="19" y="31"/>
                      <a:pt x="23" y="43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3" y="23"/>
                      <a:pt x="8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199" name="Freeform 41"/>
              <p:cNvSpPr>
                <a:spLocks/>
              </p:cNvSpPr>
              <p:nvPr/>
            </p:nvSpPr>
            <p:spPr bwMode="auto">
              <a:xfrm>
                <a:off x="555" y="215"/>
                <a:ext cx="22" cy="84"/>
              </a:xfrm>
              <a:custGeom>
                <a:avLst/>
                <a:gdLst>
                  <a:gd name="T0" fmla="*/ 0 w 11"/>
                  <a:gd name="T1" fmla="*/ 0 h 42"/>
                  <a:gd name="T2" fmla="*/ 14 w 11"/>
                  <a:gd name="T3" fmla="*/ 16 h 42"/>
                  <a:gd name="T4" fmla="*/ 22 w 11"/>
                  <a:gd name="T5" fmla="*/ 84 h 42"/>
                  <a:gd name="T6" fmla="*/ 8 w 11"/>
                  <a:gd name="T7" fmla="*/ 68 h 42"/>
                  <a:gd name="T8" fmla="*/ 0 w 1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42">
                    <a:moveTo>
                      <a:pt x="0" y="0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10" y="19"/>
                      <a:pt x="11" y="30"/>
                      <a:pt x="11" y="42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5" y="22"/>
                      <a:pt x="3" y="11"/>
                      <a:pt x="0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00" name="Freeform 42"/>
              <p:cNvSpPr>
                <a:spLocks/>
              </p:cNvSpPr>
              <p:nvPr/>
            </p:nvSpPr>
            <p:spPr bwMode="auto">
              <a:xfrm>
                <a:off x="561" y="283"/>
                <a:ext cx="16" cy="58"/>
              </a:xfrm>
              <a:custGeom>
                <a:avLst/>
                <a:gdLst>
                  <a:gd name="T0" fmla="*/ 2 w 8"/>
                  <a:gd name="T1" fmla="*/ 0 h 29"/>
                  <a:gd name="T2" fmla="*/ 16 w 8"/>
                  <a:gd name="T3" fmla="*/ 16 h 29"/>
                  <a:gd name="T4" fmla="*/ 12 w 8"/>
                  <a:gd name="T5" fmla="*/ 58 h 29"/>
                  <a:gd name="T6" fmla="*/ 0 w 8"/>
                  <a:gd name="T7" fmla="*/ 44 h 29"/>
                  <a:gd name="T8" fmla="*/ 2 w 8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29">
                    <a:moveTo>
                      <a:pt x="1" y="0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15"/>
                      <a:pt x="7" y="22"/>
                      <a:pt x="6" y="2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14"/>
                      <a:pt x="1" y="7"/>
                      <a:pt x="1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01" name="Freeform 43"/>
              <p:cNvSpPr>
                <a:spLocks/>
              </p:cNvSpPr>
              <p:nvPr/>
            </p:nvSpPr>
            <p:spPr bwMode="auto">
              <a:xfrm>
                <a:off x="551" y="327"/>
                <a:ext cx="22" cy="52"/>
              </a:xfrm>
              <a:custGeom>
                <a:avLst/>
                <a:gdLst>
                  <a:gd name="T0" fmla="*/ 10 w 11"/>
                  <a:gd name="T1" fmla="*/ 0 h 26"/>
                  <a:gd name="T2" fmla="*/ 22 w 11"/>
                  <a:gd name="T3" fmla="*/ 14 h 26"/>
                  <a:gd name="T4" fmla="*/ 14 w 11"/>
                  <a:gd name="T5" fmla="*/ 52 h 26"/>
                  <a:gd name="T6" fmla="*/ 0 w 11"/>
                  <a:gd name="T7" fmla="*/ 36 h 26"/>
                  <a:gd name="T8" fmla="*/ 10 w 1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26">
                    <a:moveTo>
                      <a:pt x="5" y="0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9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12"/>
                      <a:pt x="4" y="6"/>
                      <a:pt x="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02" name="Freeform 44"/>
              <p:cNvSpPr>
                <a:spLocks/>
              </p:cNvSpPr>
              <p:nvPr/>
            </p:nvSpPr>
            <p:spPr bwMode="auto">
              <a:xfrm>
                <a:off x="537" y="363"/>
                <a:ext cx="28" cy="50"/>
              </a:xfrm>
              <a:custGeom>
                <a:avLst/>
                <a:gdLst>
                  <a:gd name="T0" fmla="*/ 14 w 14"/>
                  <a:gd name="T1" fmla="*/ 0 h 25"/>
                  <a:gd name="T2" fmla="*/ 28 w 14"/>
                  <a:gd name="T3" fmla="*/ 16 h 25"/>
                  <a:gd name="T4" fmla="*/ 14 w 14"/>
                  <a:gd name="T5" fmla="*/ 50 h 25"/>
                  <a:gd name="T6" fmla="*/ 0 w 14"/>
                  <a:gd name="T7" fmla="*/ 34 h 25"/>
                  <a:gd name="T8" fmla="*/ 14 w 1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25">
                    <a:moveTo>
                      <a:pt x="7" y="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2" y="13"/>
                      <a:pt x="10" y="19"/>
                      <a:pt x="7" y="2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1"/>
                      <a:pt x="5" y="6"/>
                      <a:pt x="7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03" name="Freeform 45"/>
              <p:cNvSpPr>
                <a:spLocks/>
              </p:cNvSpPr>
              <p:nvPr/>
            </p:nvSpPr>
            <p:spPr bwMode="auto">
              <a:xfrm>
                <a:off x="519" y="397"/>
                <a:ext cx="32" cy="48"/>
              </a:xfrm>
              <a:custGeom>
                <a:avLst/>
                <a:gdLst>
                  <a:gd name="T0" fmla="*/ 18 w 16"/>
                  <a:gd name="T1" fmla="*/ 0 h 24"/>
                  <a:gd name="T2" fmla="*/ 32 w 16"/>
                  <a:gd name="T3" fmla="*/ 16 h 24"/>
                  <a:gd name="T4" fmla="*/ 12 w 16"/>
                  <a:gd name="T5" fmla="*/ 48 h 24"/>
                  <a:gd name="T6" fmla="*/ 0 w 16"/>
                  <a:gd name="T7" fmla="*/ 32 h 24"/>
                  <a:gd name="T8" fmla="*/ 18 w 16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4">
                    <a:moveTo>
                      <a:pt x="9" y="0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3" y="13"/>
                      <a:pt x="10" y="19"/>
                      <a:pt x="6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1"/>
                      <a:pt x="7" y="5"/>
                      <a:pt x="9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04" name="Freeform 46"/>
              <p:cNvSpPr>
                <a:spLocks/>
              </p:cNvSpPr>
              <p:nvPr/>
            </p:nvSpPr>
            <p:spPr bwMode="auto">
              <a:xfrm>
                <a:off x="489" y="429"/>
                <a:ext cx="42" cy="52"/>
              </a:xfrm>
              <a:custGeom>
                <a:avLst/>
                <a:gdLst>
                  <a:gd name="T0" fmla="*/ 30 w 21"/>
                  <a:gd name="T1" fmla="*/ 0 h 26"/>
                  <a:gd name="T2" fmla="*/ 42 w 21"/>
                  <a:gd name="T3" fmla="*/ 16 h 26"/>
                  <a:gd name="T4" fmla="*/ 14 w 21"/>
                  <a:gd name="T5" fmla="*/ 52 h 26"/>
                  <a:gd name="T6" fmla="*/ 0 w 21"/>
                  <a:gd name="T7" fmla="*/ 36 h 26"/>
                  <a:gd name="T8" fmla="*/ 30 w 2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15" y="0"/>
                    </a:moveTo>
                    <a:cubicBezTo>
                      <a:pt x="21" y="8"/>
                      <a:pt x="21" y="8"/>
                      <a:pt x="21" y="8"/>
                    </a:cubicBezTo>
                    <a:cubicBezTo>
                      <a:pt x="17" y="14"/>
                      <a:pt x="12" y="20"/>
                      <a:pt x="7" y="2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12"/>
                      <a:pt x="11" y="6"/>
                      <a:pt x="15" y="0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05" name="Freeform 47"/>
              <p:cNvSpPr>
                <a:spLocks/>
              </p:cNvSpPr>
              <p:nvPr/>
            </p:nvSpPr>
            <p:spPr bwMode="auto">
              <a:xfrm>
                <a:off x="104" y="455"/>
                <a:ext cx="399" cy="136"/>
              </a:xfrm>
              <a:custGeom>
                <a:avLst/>
                <a:gdLst>
                  <a:gd name="T0" fmla="*/ 385 w 199"/>
                  <a:gd name="T1" fmla="*/ 10 h 68"/>
                  <a:gd name="T2" fmla="*/ 399 w 199"/>
                  <a:gd name="T3" fmla="*/ 26 h 68"/>
                  <a:gd name="T4" fmla="*/ 379 w 199"/>
                  <a:gd name="T5" fmla="*/ 44 h 68"/>
                  <a:gd name="T6" fmla="*/ 12 w 199"/>
                  <a:gd name="T7" fmla="*/ 14 h 68"/>
                  <a:gd name="T8" fmla="*/ 0 w 199"/>
                  <a:gd name="T9" fmla="*/ 0 h 68"/>
                  <a:gd name="T10" fmla="*/ 365 w 199"/>
                  <a:gd name="T11" fmla="*/ 28 h 68"/>
                  <a:gd name="T12" fmla="*/ 385 w 199"/>
                  <a:gd name="T13" fmla="*/ 10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9" h="68">
                    <a:moveTo>
                      <a:pt x="192" y="5"/>
                    </a:moveTo>
                    <a:cubicBezTo>
                      <a:pt x="199" y="13"/>
                      <a:pt x="199" y="13"/>
                      <a:pt x="199" y="13"/>
                    </a:cubicBezTo>
                    <a:cubicBezTo>
                      <a:pt x="196" y="16"/>
                      <a:pt x="192" y="19"/>
                      <a:pt x="189" y="22"/>
                    </a:cubicBezTo>
                    <a:cubicBezTo>
                      <a:pt x="134" y="68"/>
                      <a:pt x="52" y="62"/>
                      <a:pt x="6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" y="54"/>
                      <a:pt x="127" y="60"/>
                      <a:pt x="182" y="14"/>
                    </a:cubicBezTo>
                    <a:cubicBezTo>
                      <a:pt x="186" y="11"/>
                      <a:pt x="189" y="8"/>
                      <a:pt x="192" y="5"/>
                    </a:cubicBezTo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28" name="Freeform 48"/>
              <p:cNvSpPr>
                <a:spLocks noEditPoints="1"/>
              </p:cNvSpPr>
              <p:nvPr/>
            </p:nvSpPr>
            <p:spPr bwMode="auto">
              <a:xfrm>
                <a:off x="12" y="-3"/>
                <a:ext cx="583" cy="578"/>
              </a:xfrm>
              <a:custGeom>
                <a:avLst/>
                <a:gdLst>
                  <a:gd name="T0" fmla="*/ 46 w 291"/>
                  <a:gd name="T1" fmla="*/ 229 h 289"/>
                  <a:gd name="T2" fmla="*/ 63 w 291"/>
                  <a:gd name="T3" fmla="*/ 46 h 289"/>
                  <a:gd name="T4" fmla="*/ 246 w 291"/>
                  <a:gd name="T5" fmla="*/ 61 h 289"/>
                  <a:gd name="T6" fmla="*/ 228 w 291"/>
                  <a:gd name="T7" fmla="*/ 243 h 289"/>
                  <a:gd name="T8" fmla="*/ 46 w 291"/>
                  <a:gd name="T9" fmla="*/ 229 h 289"/>
                  <a:gd name="T10" fmla="*/ 234 w 291"/>
                  <a:gd name="T11" fmla="*/ 70 h 289"/>
                  <a:gd name="T12" fmla="*/ 72 w 291"/>
                  <a:gd name="T13" fmla="*/ 57 h 289"/>
                  <a:gd name="T14" fmla="*/ 57 w 291"/>
                  <a:gd name="T15" fmla="*/ 219 h 289"/>
                  <a:gd name="T16" fmla="*/ 219 w 291"/>
                  <a:gd name="T17" fmla="*/ 232 h 289"/>
                  <a:gd name="T18" fmla="*/ 234 w 291"/>
                  <a:gd name="T19" fmla="*/ 7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1" h="289">
                    <a:moveTo>
                      <a:pt x="46" y="229"/>
                    </a:moveTo>
                    <a:cubicBezTo>
                      <a:pt x="0" y="174"/>
                      <a:pt x="8" y="92"/>
                      <a:pt x="63" y="46"/>
                    </a:cubicBezTo>
                    <a:cubicBezTo>
                      <a:pt x="118" y="0"/>
                      <a:pt x="200" y="6"/>
                      <a:pt x="246" y="61"/>
                    </a:cubicBezTo>
                    <a:cubicBezTo>
                      <a:pt x="291" y="115"/>
                      <a:pt x="284" y="197"/>
                      <a:pt x="228" y="243"/>
                    </a:cubicBezTo>
                    <a:cubicBezTo>
                      <a:pt x="173" y="289"/>
                      <a:pt x="91" y="283"/>
                      <a:pt x="46" y="229"/>
                    </a:cubicBezTo>
                    <a:close/>
                    <a:moveTo>
                      <a:pt x="234" y="70"/>
                    </a:moveTo>
                    <a:cubicBezTo>
                      <a:pt x="194" y="22"/>
                      <a:pt x="121" y="16"/>
                      <a:pt x="72" y="57"/>
                    </a:cubicBezTo>
                    <a:cubicBezTo>
                      <a:pt x="23" y="98"/>
                      <a:pt x="17" y="171"/>
                      <a:pt x="57" y="219"/>
                    </a:cubicBezTo>
                    <a:cubicBezTo>
                      <a:pt x="97" y="267"/>
                      <a:pt x="170" y="273"/>
                      <a:pt x="219" y="232"/>
                    </a:cubicBezTo>
                    <a:cubicBezTo>
                      <a:pt x="268" y="191"/>
                      <a:pt x="275" y="118"/>
                      <a:pt x="234" y="70"/>
                    </a:cubicBezTo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5882"/>
                      <a:invGamma/>
                    </a:schemeClr>
                  </a:gs>
                </a:gsLst>
                <a:lin ang="5400000" scaled="1"/>
              </a:gradFill>
              <a:ln w="3175" cap="flat" cmpd="sng">
                <a:solidFill>
                  <a:srgbClr val="D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kumimoji="0" lang="zh-CN" altLang="en-US">
                  <a:latin typeface="Arial" charset="0"/>
                </a:endParaRPr>
              </a:p>
            </p:txBody>
          </p:sp>
        </p:grpSp>
      </p:grpSp>
      <p:sp>
        <p:nvSpPr>
          <p:cNvPr id="20529" name="Rectangle 49"/>
          <p:cNvSpPr>
            <a:spLocks noChangeArrowheads="1"/>
          </p:cNvSpPr>
          <p:nvPr/>
        </p:nvSpPr>
        <p:spPr bwMode="auto">
          <a:xfrm>
            <a:off x="982663" y="193675"/>
            <a:ext cx="7072312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kumimoji="0" lang="zh-CN" altLang="en-GB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黑体" pitchFamily="2" charset="-122"/>
              </a:rPr>
              <a:t>三、三孔插座</a:t>
            </a:r>
          </a:p>
        </p:txBody>
      </p:sp>
      <p:pic>
        <p:nvPicPr>
          <p:cNvPr id="20532" name="Picture 52" descr="三孔插座与三脚插头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057400"/>
            <a:ext cx="2652713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3" name="Picture 5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1350" y="1628775"/>
            <a:ext cx="5581650" cy="427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4" name="Text Box 54"/>
          <p:cNvSpPr txBox="1">
            <a:spLocks noChangeArrowheads="1"/>
          </p:cNvSpPr>
          <p:nvPr/>
        </p:nvSpPr>
        <p:spPr bwMode="auto">
          <a:xfrm>
            <a:off x="4953000" y="1524000"/>
            <a:ext cx="846138" cy="466725"/>
          </a:xfrm>
          <a:prstGeom prst="rect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zh-CN" altLang="en-US" sz="2400" b="1">
                <a:solidFill>
                  <a:srgbClr val="E719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接地</a:t>
            </a:r>
          </a:p>
        </p:txBody>
      </p:sp>
      <p:sp>
        <p:nvSpPr>
          <p:cNvPr id="20535" name="Text Box 55"/>
          <p:cNvSpPr txBox="1">
            <a:spLocks noChangeArrowheads="1"/>
          </p:cNvSpPr>
          <p:nvPr/>
        </p:nvSpPr>
        <p:spPr bwMode="auto">
          <a:xfrm>
            <a:off x="3276600" y="4038600"/>
            <a:ext cx="1143000" cy="466725"/>
          </a:xfrm>
          <a:prstGeom prst="rect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zh-CN" altLang="en-US" sz="2400" b="1">
                <a:solidFill>
                  <a:srgbClr val="E719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接零线</a:t>
            </a:r>
          </a:p>
        </p:txBody>
      </p:sp>
      <p:sp>
        <p:nvSpPr>
          <p:cNvPr id="20536" name="Text Box 56"/>
          <p:cNvSpPr txBox="1">
            <a:spLocks noChangeArrowheads="1"/>
          </p:cNvSpPr>
          <p:nvPr/>
        </p:nvSpPr>
        <p:spPr bwMode="auto">
          <a:xfrm>
            <a:off x="5486400" y="4038600"/>
            <a:ext cx="1176338" cy="466725"/>
          </a:xfrm>
          <a:prstGeom prst="rect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zh-CN" altLang="en-US" sz="2400" b="1">
                <a:solidFill>
                  <a:srgbClr val="E719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接火线</a:t>
            </a:r>
          </a:p>
        </p:txBody>
      </p:sp>
      <p:sp>
        <p:nvSpPr>
          <p:cNvPr id="20537" name="Text Box 57"/>
          <p:cNvSpPr txBox="1">
            <a:spLocks noChangeArrowheads="1"/>
          </p:cNvSpPr>
          <p:nvPr/>
        </p:nvSpPr>
        <p:spPr bwMode="auto">
          <a:xfrm>
            <a:off x="6172200" y="1600200"/>
            <a:ext cx="2216150" cy="466725"/>
          </a:xfrm>
          <a:prstGeom prst="rect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zh-CN" altLang="en-US" sz="2400" b="1">
                <a:solidFill>
                  <a:srgbClr val="E719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接用电器外壳</a:t>
            </a:r>
          </a:p>
        </p:txBody>
      </p:sp>
      <p:sp>
        <p:nvSpPr>
          <p:cNvPr id="20538" name="Text Box 58"/>
          <p:cNvSpPr txBox="1">
            <a:spLocks noChangeArrowheads="1"/>
          </p:cNvSpPr>
          <p:nvPr/>
        </p:nvSpPr>
        <p:spPr bwMode="auto">
          <a:xfrm>
            <a:off x="6705600" y="4038600"/>
            <a:ext cx="1066800" cy="1562100"/>
          </a:xfrm>
          <a:prstGeom prst="rect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zh-CN" altLang="en-US" sz="2400" b="1">
                <a:solidFill>
                  <a:srgbClr val="E719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接用电器电路部分</a:t>
            </a:r>
          </a:p>
        </p:txBody>
      </p:sp>
      <p:grpSp>
        <p:nvGrpSpPr>
          <p:cNvPr id="20539" name="Group 59"/>
          <p:cNvGrpSpPr>
            <a:grpSpLocks/>
          </p:cNvGrpSpPr>
          <p:nvPr/>
        </p:nvGrpSpPr>
        <p:grpSpPr bwMode="auto">
          <a:xfrm>
            <a:off x="1066800" y="5334000"/>
            <a:ext cx="4419600" cy="685800"/>
            <a:chOff x="465" y="2273"/>
            <a:chExt cx="2415" cy="338"/>
          </a:xfrm>
        </p:grpSpPr>
        <p:sp>
          <p:nvSpPr>
            <p:cNvPr id="92216" name="AutoShape 60"/>
            <p:cNvSpPr>
              <a:spLocks noChangeArrowheads="1"/>
            </p:cNvSpPr>
            <p:nvPr/>
          </p:nvSpPr>
          <p:spPr bwMode="gray">
            <a:xfrm>
              <a:off x="465" y="2273"/>
              <a:ext cx="2415" cy="338"/>
            </a:xfrm>
            <a:prstGeom prst="roundRect">
              <a:avLst>
                <a:gd name="adj" fmla="val 16667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0" lang="zh-CN" altLang="zh-CN">
                <a:latin typeface="Arial" pitchFamily="34" charset="0"/>
              </a:endParaRPr>
            </a:p>
          </p:txBody>
        </p:sp>
        <p:pic>
          <p:nvPicPr>
            <p:cNvPr id="92217" name="Picture 61" descr="Picture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" y="2284"/>
              <a:ext cx="2376" cy="146"/>
            </a:xfrm>
            <a:prstGeom prst="rect">
              <a:avLst/>
            </a:prstGeom>
            <a:solidFill>
              <a:srgbClr val="33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42" name="Text Box 62"/>
          <p:cNvSpPr txBox="1">
            <a:spLocks noChangeArrowheads="1"/>
          </p:cNvSpPr>
          <p:nvPr/>
        </p:nvSpPr>
        <p:spPr bwMode="auto">
          <a:xfrm>
            <a:off x="1295400" y="5410200"/>
            <a:ext cx="3962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左</a:t>
            </a: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黑体" pitchFamily="2" charset="-122"/>
              </a:rPr>
              <a:t>“</a:t>
            </a: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零</a:t>
            </a: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黑体" pitchFamily="2" charset="-122"/>
              </a:rPr>
              <a:t>”</a:t>
            </a: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右</a:t>
            </a: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黑体" pitchFamily="2" charset="-122"/>
              </a:rPr>
              <a:t>“</a:t>
            </a: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火</a:t>
            </a: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黑体" pitchFamily="2" charset="-122"/>
              </a:rPr>
              <a:t>”</a:t>
            </a: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上</a:t>
            </a: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黑体" pitchFamily="2" charset="-122"/>
              </a:rPr>
              <a:t>“</a:t>
            </a: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地</a:t>
            </a:r>
            <a:r>
              <a:rPr kumimoji="0"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黑体" pitchFamily="2" charset="-122"/>
              </a:rPr>
              <a:t>”</a:t>
            </a:r>
            <a:endParaRPr kumimoji="0" lang="zh-CN" altLang="en-US" sz="3200" b="1"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05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05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05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05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05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05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05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05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05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05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05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05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05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05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20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0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0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20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205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20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20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4" grpId="0" animBg="1"/>
      <p:bldP spid="20535" grpId="0" animBg="1"/>
      <p:bldP spid="20536" grpId="0" animBg="1"/>
      <p:bldP spid="20537" grpId="0" animBg="1"/>
      <p:bldP spid="20538" grpId="0" animBg="1"/>
      <p:bldP spid="205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1" name="Group 11"/>
          <p:cNvGrpSpPr>
            <a:grpSpLocks/>
          </p:cNvGrpSpPr>
          <p:nvPr/>
        </p:nvGrpSpPr>
        <p:grpSpPr bwMode="auto">
          <a:xfrm>
            <a:off x="2484438" y="1125538"/>
            <a:ext cx="1600200" cy="1447800"/>
            <a:chOff x="768" y="2064"/>
            <a:chExt cx="1008" cy="912"/>
          </a:xfrm>
        </p:grpSpPr>
        <p:sp>
          <p:nvSpPr>
            <p:cNvPr id="81932" name="Oval 12"/>
            <p:cNvSpPr>
              <a:spLocks noChangeArrowheads="1"/>
            </p:cNvSpPr>
            <p:nvPr/>
          </p:nvSpPr>
          <p:spPr bwMode="auto">
            <a:xfrm>
              <a:off x="768" y="2064"/>
              <a:ext cx="1008" cy="9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33" name="Rectangle 13"/>
            <p:cNvSpPr>
              <a:spLocks noChangeArrowheads="1"/>
            </p:cNvSpPr>
            <p:nvPr/>
          </p:nvSpPr>
          <p:spPr bwMode="auto">
            <a:xfrm>
              <a:off x="1216" y="2208"/>
              <a:ext cx="96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34" name="Rectangle 14"/>
            <p:cNvSpPr>
              <a:spLocks noChangeArrowheads="1"/>
            </p:cNvSpPr>
            <p:nvPr/>
          </p:nvSpPr>
          <p:spPr bwMode="auto">
            <a:xfrm rot="-3190688">
              <a:off x="1008" y="2544"/>
              <a:ext cx="96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35" name="Rectangle 15"/>
            <p:cNvSpPr>
              <a:spLocks noChangeArrowheads="1"/>
            </p:cNvSpPr>
            <p:nvPr/>
          </p:nvSpPr>
          <p:spPr bwMode="auto">
            <a:xfrm rot="2167411">
              <a:off x="1424" y="2528"/>
              <a:ext cx="96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1936" name="Group 16"/>
          <p:cNvGrpSpPr>
            <a:grpSpLocks/>
          </p:cNvGrpSpPr>
          <p:nvPr/>
        </p:nvGrpSpPr>
        <p:grpSpPr bwMode="auto">
          <a:xfrm>
            <a:off x="1116013" y="2060575"/>
            <a:ext cx="1555750" cy="869950"/>
            <a:chOff x="48" y="2736"/>
            <a:chExt cx="980" cy="548"/>
          </a:xfrm>
        </p:grpSpPr>
        <p:sp>
          <p:nvSpPr>
            <p:cNvPr id="81937" name="Line 17"/>
            <p:cNvSpPr>
              <a:spLocks noChangeShapeType="1"/>
            </p:cNvSpPr>
            <p:nvPr/>
          </p:nvSpPr>
          <p:spPr bwMode="auto">
            <a:xfrm flipH="1">
              <a:off x="672" y="2736"/>
              <a:ext cx="336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1938" name="Text Box 18"/>
            <p:cNvSpPr txBox="1">
              <a:spLocks noChangeArrowheads="1"/>
            </p:cNvSpPr>
            <p:nvPr/>
          </p:nvSpPr>
          <p:spPr bwMode="auto">
            <a:xfrm>
              <a:off x="48" y="2880"/>
              <a:ext cx="98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/>
                <a:t>接零线</a:t>
              </a:r>
            </a:p>
          </p:txBody>
        </p:sp>
      </p:grpSp>
      <p:grpSp>
        <p:nvGrpSpPr>
          <p:cNvPr id="81939" name="Group 19"/>
          <p:cNvGrpSpPr>
            <a:grpSpLocks/>
          </p:cNvGrpSpPr>
          <p:nvPr/>
        </p:nvGrpSpPr>
        <p:grpSpPr bwMode="auto">
          <a:xfrm>
            <a:off x="3635375" y="2060575"/>
            <a:ext cx="1555750" cy="990600"/>
            <a:chOff x="1440" y="2688"/>
            <a:chExt cx="980" cy="624"/>
          </a:xfrm>
        </p:grpSpPr>
        <p:sp>
          <p:nvSpPr>
            <p:cNvPr id="81940" name="Line 20"/>
            <p:cNvSpPr>
              <a:spLocks noChangeShapeType="1"/>
            </p:cNvSpPr>
            <p:nvPr/>
          </p:nvSpPr>
          <p:spPr bwMode="auto">
            <a:xfrm>
              <a:off x="1584" y="2688"/>
              <a:ext cx="288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1941" name="Text Box 21"/>
            <p:cNvSpPr txBox="1">
              <a:spLocks noChangeArrowheads="1"/>
            </p:cNvSpPr>
            <p:nvPr/>
          </p:nvSpPr>
          <p:spPr bwMode="auto">
            <a:xfrm>
              <a:off x="1440" y="2908"/>
              <a:ext cx="98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/>
                <a:t>接火线</a:t>
              </a:r>
            </a:p>
          </p:txBody>
        </p:sp>
      </p:grpSp>
      <p:grpSp>
        <p:nvGrpSpPr>
          <p:cNvPr id="81942" name="Group 22"/>
          <p:cNvGrpSpPr>
            <a:grpSpLocks/>
          </p:cNvGrpSpPr>
          <p:nvPr/>
        </p:nvGrpSpPr>
        <p:grpSpPr bwMode="auto">
          <a:xfrm>
            <a:off x="3492500" y="765175"/>
            <a:ext cx="1708150" cy="685800"/>
            <a:chOff x="1392" y="1776"/>
            <a:chExt cx="1076" cy="432"/>
          </a:xfrm>
        </p:grpSpPr>
        <p:sp>
          <p:nvSpPr>
            <p:cNvPr id="81943" name="Line 23"/>
            <p:cNvSpPr>
              <a:spLocks noChangeShapeType="1"/>
            </p:cNvSpPr>
            <p:nvPr/>
          </p:nvSpPr>
          <p:spPr bwMode="auto">
            <a:xfrm flipV="1">
              <a:off x="1392" y="1968"/>
              <a:ext cx="432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1944" name="Text Box 24"/>
            <p:cNvSpPr txBox="1">
              <a:spLocks noChangeArrowheads="1"/>
            </p:cNvSpPr>
            <p:nvPr/>
          </p:nvSpPr>
          <p:spPr bwMode="auto">
            <a:xfrm>
              <a:off x="1776" y="1776"/>
              <a:ext cx="69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/>
                <a:t>接地</a:t>
              </a:r>
            </a:p>
          </p:txBody>
        </p:sp>
      </p:grpSp>
      <p:pic>
        <p:nvPicPr>
          <p:cNvPr id="81946" name="Picture 26" descr="未标题-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3124200"/>
            <a:ext cx="752475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7" name="Line 27"/>
          <p:cNvSpPr>
            <a:spLocks noChangeShapeType="1"/>
          </p:cNvSpPr>
          <p:nvPr/>
        </p:nvSpPr>
        <p:spPr bwMode="auto">
          <a:xfrm>
            <a:off x="4010025" y="4056063"/>
            <a:ext cx="0" cy="609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48" name="Line 28"/>
          <p:cNvSpPr>
            <a:spLocks noChangeShapeType="1"/>
          </p:cNvSpPr>
          <p:nvPr/>
        </p:nvSpPr>
        <p:spPr bwMode="auto">
          <a:xfrm>
            <a:off x="3602038" y="4672013"/>
            <a:ext cx="442912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49" name="Line 29"/>
          <p:cNvSpPr>
            <a:spLocks noChangeShapeType="1"/>
          </p:cNvSpPr>
          <p:nvPr/>
        </p:nvSpPr>
        <p:spPr bwMode="auto">
          <a:xfrm>
            <a:off x="3652838" y="4665663"/>
            <a:ext cx="0" cy="1143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0" name="Line 30"/>
          <p:cNvSpPr>
            <a:spLocks noChangeShapeType="1"/>
          </p:cNvSpPr>
          <p:nvPr/>
        </p:nvSpPr>
        <p:spPr bwMode="auto">
          <a:xfrm>
            <a:off x="3355975" y="5808663"/>
            <a:ext cx="331788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1" name="Line 31"/>
          <p:cNvSpPr>
            <a:spLocks noChangeShapeType="1"/>
          </p:cNvSpPr>
          <p:nvPr/>
        </p:nvSpPr>
        <p:spPr bwMode="auto">
          <a:xfrm>
            <a:off x="4179888" y="4003675"/>
            <a:ext cx="0" cy="8382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2" name="Line 32"/>
          <p:cNvSpPr>
            <a:spLocks noChangeShapeType="1"/>
          </p:cNvSpPr>
          <p:nvPr/>
        </p:nvSpPr>
        <p:spPr bwMode="auto">
          <a:xfrm>
            <a:off x="3797300" y="4818063"/>
            <a:ext cx="442913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3" name="Line 33"/>
          <p:cNvSpPr>
            <a:spLocks noChangeShapeType="1"/>
          </p:cNvSpPr>
          <p:nvPr/>
        </p:nvSpPr>
        <p:spPr bwMode="auto">
          <a:xfrm>
            <a:off x="3797300" y="4824413"/>
            <a:ext cx="0" cy="1066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4" name="Line 34"/>
          <p:cNvSpPr>
            <a:spLocks noChangeShapeType="1"/>
          </p:cNvSpPr>
          <p:nvPr/>
        </p:nvSpPr>
        <p:spPr bwMode="auto">
          <a:xfrm>
            <a:off x="3381375" y="5908675"/>
            <a:ext cx="441325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5" name="Line 35"/>
          <p:cNvSpPr>
            <a:spLocks noChangeShapeType="1"/>
          </p:cNvSpPr>
          <p:nvPr/>
        </p:nvSpPr>
        <p:spPr bwMode="auto">
          <a:xfrm>
            <a:off x="4179888" y="5011738"/>
            <a:ext cx="0" cy="1143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6" name="Line 36"/>
          <p:cNvSpPr>
            <a:spLocks noChangeShapeType="1"/>
          </p:cNvSpPr>
          <p:nvPr/>
        </p:nvSpPr>
        <p:spPr bwMode="auto">
          <a:xfrm>
            <a:off x="3908425" y="5046663"/>
            <a:ext cx="331788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7" name="Line 37"/>
          <p:cNvSpPr>
            <a:spLocks noChangeShapeType="1"/>
          </p:cNvSpPr>
          <p:nvPr/>
        </p:nvSpPr>
        <p:spPr bwMode="auto">
          <a:xfrm>
            <a:off x="3984625" y="6154738"/>
            <a:ext cx="4429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8" name="Line 38"/>
          <p:cNvSpPr>
            <a:spLocks noChangeShapeType="1"/>
          </p:cNvSpPr>
          <p:nvPr/>
        </p:nvSpPr>
        <p:spPr bwMode="auto">
          <a:xfrm>
            <a:off x="4044950" y="6213475"/>
            <a:ext cx="33178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9" name="Line 39"/>
          <p:cNvSpPr>
            <a:spLocks noChangeShapeType="1"/>
          </p:cNvSpPr>
          <p:nvPr/>
        </p:nvSpPr>
        <p:spPr bwMode="auto">
          <a:xfrm>
            <a:off x="4105275" y="6272213"/>
            <a:ext cx="22066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0" name="Line 40"/>
          <p:cNvSpPr>
            <a:spLocks noChangeShapeType="1"/>
          </p:cNvSpPr>
          <p:nvPr/>
        </p:nvSpPr>
        <p:spPr bwMode="auto">
          <a:xfrm>
            <a:off x="7534275" y="4021138"/>
            <a:ext cx="0" cy="609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1" name="Line 41"/>
          <p:cNvSpPr>
            <a:spLocks noChangeShapeType="1"/>
          </p:cNvSpPr>
          <p:nvPr/>
        </p:nvSpPr>
        <p:spPr bwMode="auto">
          <a:xfrm>
            <a:off x="7143750" y="4606925"/>
            <a:ext cx="441325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2" name="Line 42"/>
          <p:cNvSpPr>
            <a:spLocks noChangeShapeType="1"/>
          </p:cNvSpPr>
          <p:nvPr/>
        </p:nvSpPr>
        <p:spPr bwMode="auto">
          <a:xfrm>
            <a:off x="7169150" y="4572000"/>
            <a:ext cx="0" cy="1143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3" name="Line 43"/>
          <p:cNvSpPr>
            <a:spLocks noChangeShapeType="1"/>
          </p:cNvSpPr>
          <p:nvPr/>
        </p:nvSpPr>
        <p:spPr bwMode="auto">
          <a:xfrm>
            <a:off x="6777038" y="5715000"/>
            <a:ext cx="441325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4" name="Line 44"/>
          <p:cNvSpPr>
            <a:spLocks noChangeShapeType="1"/>
          </p:cNvSpPr>
          <p:nvPr/>
        </p:nvSpPr>
        <p:spPr bwMode="auto">
          <a:xfrm>
            <a:off x="7721600" y="4003675"/>
            <a:ext cx="0" cy="762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5" name="Line 45"/>
          <p:cNvSpPr>
            <a:spLocks noChangeShapeType="1"/>
          </p:cNvSpPr>
          <p:nvPr/>
        </p:nvSpPr>
        <p:spPr bwMode="auto">
          <a:xfrm>
            <a:off x="7253288" y="4724400"/>
            <a:ext cx="442912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6" name="Line 46"/>
          <p:cNvSpPr>
            <a:spLocks noChangeShapeType="1"/>
          </p:cNvSpPr>
          <p:nvPr/>
        </p:nvSpPr>
        <p:spPr bwMode="auto">
          <a:xfrm>
            <a:off x="7278688" y="4689475"/>
            <a:ext cx="0" cy="1143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7" name="Line 47"/>
          <p:cNvSpPr>
            <a:spLocks noChangeShapeType="1"/>
          </p:cNvSpPr>
          <p:nvPr/>
        </p:nvSpPr>
        <p:spPr bwMode="auto">
          <a:xfrm>
            <a:off x="6810375" y="5808663"/>
            <a:ext cx="442913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8" name="Line 48"/>
          <p:cNvSpPr>
            <a:spLocks noChangeShapeType="1"/>
          </p:cNvSpPr>
          <p:nvPr/>
        </p:nvSpPr>
        <p:spPr bwMode="auto">
          <a:xfrm>
            <a:off x="7364413" y="4953000"/>
            <a:ext cx="442912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9" name="Line 49"/>
          <p:cNvSpPr>
            <a:spLocks noChangeShapeType="1"/>
          </p:cNvSpPr>
          <p:nvPr/>
        </p:nvSpPr>
        <p:spPr bwMode="auto">
          <a:xfrm>
            <a:off x="7721600" y="4935538"/>
            <a:ext cx="0" cy="1143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0" name="Line 50"/>
          <p:cNvSpPr>
            <a:spLocks noChangeShapeType="1"/>
          </p:cNvSpPr>
          <p:nvPr/>
        </p:nvSpPr>
        <p:spPr bwMode="auto">
          <a:xfrm>
            <a:off x="7500938" y="6078538"/>
            <a:ext cx="441325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1" name="Line 51"/>
          <p:cNvSpPr>
            <a:spLocks noChangeShapeType="1"/>
          </p:cNvSpPr>
          <p:nvPr/>
        </p:nvSpPr>
        <p:spPr bwMode="auto">
          <a:xfrm>
            <a:off x="7559675" y="6137275"/>
            <a:ext cx="333375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2" name="Line 52"/>
          <p:cNvSpPr>
            <a:spLocks noChangeShapeType="1"/>
          </p:cNvSpPr>
          <p:nvPr/>
        </p:nvSpPr>
        <p:spPr bwMode="auto">
          <a:xfrm>
            <a:off x="7389813" y="4953000"/>
            <a:ext cx="0" cy="990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3" name="Line 53"/>
          <p:cNvSpPr>
            <a:spLocks noChangeShapeType="1"/>
          </p:cNvSpPr>
          <p:nvPr/>
        </p:nvSpPr>
        <p:spPr bwMode="auto">
          <a:xfrm>
            <a:off x="6946900" y="5884863"/>
            <a:ext cx="442913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4" name="Line 54"/>
          <p:cNvSpPr>
            <a:spLocks noChangeShapeType="1"/>
          </p:cNvSpPr>
          <p:nvPr/>
        </p:nvSpPr>
        <p:spPr bwMode="auto">
          <a:xfrm>
            <a:off x="7635875" y="6189663"/>
            <a:ext cx="22225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5" name="Text Box 55"/>
          <p:cNvSpPr txBox="1">
            <a:spLocks noChangeArrowheads="1"/>
          </p:cNvSpPr>
          <p:nvPr/>
        </p:nvSpPr>
        <p:spPr bwMode="auto">
          <a:xfrm>
            <a:off x="3516313" y="3200400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800000"/>
                </a:solidFill>
              </a:rPr>
              <a:t>火零</a:t>
            </a:r>
          </a:p>
          <a:p>
            <a:r>
              <a:rPr lang="zh-CN" altLang="en-US" sz="2400">
                <a:solidFill>
                  <a:srgbClr val="800000"/>
                </a:solidFill>
              </a:rPr>
              <a:t>线线</a:t>
            </a:r>
            <a:endParaRPr lang="zh-CN" altLang="en-US" sz="3600"/>
          </a:p>
        </p:txBody>
      </p:sp>
      <p:sp>
        <p:nvSpPr>
          <p:cNvPr id="81976" name="Text Box 56"/>
          <p:cNvSpPr txBox="1">
            <a:spLocks noChangeArrowheads="1"/>
          </p:cNvSpPr>
          <p:nvPr/>
        </p:nvSpPr>
        <p:spPr bwMode="auto">
          <a:xfrm>
            <a:off x="7121525" y="3200400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800000"/>
                </a:solidFill>
              </a:rPr>
              <a:t>火零</a:t>
            </a:r>
          </a:p>
          <a:p>
            <a:r>
              <a:rPr lang="zh-CN" altLang="en-US" sz="2400">
                <a:solidFill>
                  <a:srgbClr val="800000"/>
                </a:solidFill>
              </a:rPr>
              <a:t>线线</a:t>
            </a:r>
            <a:endParaRPr lang="zh-CN" altLang="en-US" sz="3600"/>
          </a:p>
        </p:txBody>
      </p:sp>
      <p:sp>
        <p:nvSpPr>
          <p:cNvPr id="81977" name="Line 57"/>
          <p:cNvSpPr>
            <a:spLocks noChangeShapeType="1"/>
          </p:cNvSpPr>
          <p:nvPr/>
        </p:nvSpPr>
        <p:spPr bwMode="auto">
          <a:xfrm>
            <a:off x="7524750" y="4149725"/>
            <a:ext cx="0" cy="38100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8" name="Line 58"/>
          <p:cNvSpPr>
            <a:spLocks noChangeShapeType="1"/>
          </p:cNvSpPr>
          <p:nvPr/>
        </p:nvSpPr>
        <p:spPr bwMode="auto">
          <a:xfrm rot="-10800000">
            <a:off x="4140200" y="4221163"/>
            <a:ext cx="1588" cy="38100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9" name="Line 59"/>
          <p:cNvSpPr>
            <a:spLocks noChangeShapeType="1"/>
          </p:cNvSpPr>
          <p:nvPr/>
        </p:nvSpPr>
        <p:spPr bwMode="auto">
          <a:xfrm>
            <a:off x="7164388" y="5157788"/>
            <a:ext cx="0" cy="38100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0" name="Line 60"/>
          <p:cNvSpPr>
            <a:spLocks noChangeShapeType="1"/>
          </p:cNvSpPr>
          <p:nvPr/>
        </p:nvSpPr>
        <p:spPr bwMode="auto">
          <a:xfrm rot="-10800000">
            <a:off x="3779838" y="5373688"/>
            <a:ext cx="1587" cy="38100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1" name="Line 61"/>
          <p:cNvSpPr>
            <a:spLocks noChangeShapeType="1"/>
          </p:cNvSpPr>
          <p:nvPr/>
        </p:nvSpPr>
        <p:spPr bwMode="auto">
          <a:xfrm rot="-10800000">
            <a:off x="7740650" y="4149725"/>
            <a:ext cx="1588" cy="38100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2" name="Line 62"/>
          <p:cNvSpPr>
            <a:spLocks noChangeShapeType="1"/>
          </p:cNvSpPr>
          <p:nvPr/>
        </p:nvSpPr>
        <p:spPr bwMode="auto">
          <a:xfrm rot="-10800000">
            <a:off x="7308850" y="5084763"/>
            <a:ext cx="1588" cy="38100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3" name="Line 63"/>
          <p:cNvSpPr>
            <a:spLocks noChangeShapeType="1"/>
          </p:cNvSpPr>
          <p:nvPr/>
        </p:nvSpPr>
        <p:spPr bwMode="auto">
          <a:xfrm>
            <a:off x="3995738" y="4076700"/>
            <a:ext cx="0" cy="38100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4" name="Line 64"/>
          <p:cNvSpPr>
            <a:spLocks noChangeShapeType="1"/>
          </p:cNvSpPr>
          <p:nvPr/>
        </p:nvSpPr>
        <p:spPr bwMode="auto">
          <a:xfrm>
            <a:off x="3635375" y="5084763"/>
            <a:ext cx="0" cy="38100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5" name="Line 65"/>
          <p:cNvSpPr>
            <a:spLocks noChangeShapeType="1"/>
          </p:cNvSpPr>
          <p:nvPr/>
        </p:nvSpPr>
        <p:spPr bwMode="auto">
          <a:xfrm>
            <a:off x="7740650" y="5157788"/>
            <a:ext cx="0" cy="38100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6" name="Line 66"/>
          <p:cNvSpPr>
            <a:spLocks noChangeShapeType="1"/>
          </p:cNvSpPr>
          <p:nvPr/>
        </p:nvSpPr>
        <p:spPr bwMode="auto">
          <a:xfrm rot="-10800000">
            <a:off x="7380288" y="5373688"/>
            <a:ext cx="1587" cy="38100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1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1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7" grpId="0" animBg="1"/>
      <p:bldP spid="81978" grpId="0" animBg="1"/>
      <p:bldP spid="81979" grpId="0" animBg="1"/>
      <p:bldP spid="81980" grpId="0" animBg="1"/>
      <p:bldP spid="81981" grpId="0" animBg="1"/>
      <p:bldP spid="81982" grpId="0" animBg="1"/>
      <p:bldP spid="81983" grpId="0" animBg="1"/>
      <p:bldP spid="81984" grpId="0" animBg="1"/>
      <p:bldP spid="81985" grpId="0" animBg="1"/>
      <p:bldP spid="8198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/>
          <p:cNvGrpSpPr>
            <a:grpSpLocks/>
          </p:cNvGrpSpPr>
          <p:nvPr/>
        </p:nvGrpSpPr>
        <p:grpSpPr bwMode="auto">
          <a:xfrm>
            <a:off x="228600" y="76200"/>
            <a:ext cx="1371600" cy="838200"/>
            <a:chOff x="144" y="48"/>
            <a:chExt cx="864" cy="528"/>
          </a:xfrm>
        </p:grpSpPr>
        <p:sp>
          <p:nvSpPr>
            <p:cNvPr id="67587" name="AutoShape 3"/>
            <p:cNvSpPr>
              <a:spLocks noChangeArrowheads="1"/>
            </p:cNvSpPr>
            <p:nvPr/>
          </p:nvSpPr>
          <p:spPr bwMode="auto">
            <a:xfrm>
              <a:off x="144" y="48"/>
              <a:ext cx="864" cy="528"/>
            </a:xfrm>
            <a:prstGeom prst="cloudCallout">
              <a:avLst>
                <a:gd name="adj1" fmla="val 78935"/>
                <a:gd name="adj2" fmla="val -41097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zh-CN" altLang="zh-CN" sz="2400">
                <a:ea typeface="隶书" pitchFamily="49" charset="-122"/>
              </a:endParaRPr>
            </a:p>
          </p:txBody>
        </p:sp>
        <p:sp>
          <p:nvSpPr>
            <p:cNvPr id="67588" name="Text Box 4"/>
            <p:cNvSpPr txBox="1">
              <a:spLocks noChangeArrowheads="1"/>
            </p:cNvSpPr>
            <p:nvPr/>
          </p:nvSpPr>
          <p:spPr bwMode="auto">
            <a:xfrm>
              <a:off x="288" y="48"/>
              <a:ext cx="584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400">
                  <a:solidFill>
                    <a:schemeClr val="accent2"/>
                  </a:solidFill>
                  <a:ea typeface="黑体" pitchFamily="49" charset="-122"/>
                </a:rPr>
                <a:t>???</a:t>
              </a:r>
            </a:p>
          </p:txBody>
        </p:sp>
      </p:grp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273050" y="2133600"/>
            <a:ext cx="859472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600" b="1" dirty="0">
                <a:ea typeface="黑体" pitchFamily="49" charset="-122"/>
              </a:rPr>
              <a:t>某同学家里由于用电不当，经常烧保险丝，</a:t>
            </a:r>
          </a:p>
          <a:p>
            <a:r>
              <a:rPr lang="zh-CN" altLang="en-US" sz="3600" b="1" dirty="0">
                <a:ea typeface="黑体" pitchFamily="49" charset="-122"/>
              </a:rPr>
              <a:t>一气之下，他找了一根铁丝代替保险丝接</a:t>
            </a:r>
            <a:r>
              <a:rPr lang="zh-CN" altLang="en-US" sz="3600" b="1" dirty="0" smtClean="0">
                <a:ea typeface="黑体" pitchFamily="49" charset="-122"/>
              </a:rPr>
              <a:t>上结</a:t>
            </a:r>
            <a:r>
              <a:rPr lang="zh-CN" altLang="en-US" sz="3600" b="1" dirty="0">
                <a:ea typeface="黑体" pitchFamily="49" charset="-122"/>
              </a:rPr>
              <a:t>果这“保险丝”真的没有烧坏，你觉得他</a:t>
            </a:r>
            <a:r>
              <a:rPr lang="zh-CN" altLang="en-US" sz="3600" b="1" dirty="0" smtClean="0">
                <a:ea typeface="黑体" pitchFamily="49" charset="-122"/>
              </a:rPr>
              <a:t>这样</a:t>
            </a:r>
            <a:r>
              <a:rPr lang="zh-CN" altLang="en-US" sz="3600" b="1" dirty="0">
                <a:ea typeface="黑体" pitchFamily="49" charset="-122"/>
              </a:rPr>
              <a:t>做妥当吗？为什么？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425450" y="4664075"/>
            <a:ext cx="84423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tx2"/>
                </a:solidFill>
              </a:rPr>
              <a:t>不行，因为铁丝、铜丝在电流过大时不熔</a:t>
            </a:r>
          </a:p>
          <a:p>
            <a:r>
              <a:rPr lang="zh-CN" altLang="en-US" sz="3600" b="1" dirty="0">
                <a:solidFill>
                  <a:schemeClr val="tx2"/>
                </a:solidFill>
              </a:rPr>
              <a:t>断，起不到保险的作用。</a:t>
            </a:r>
            <a:r>
              <a:rPr lang="zh-CN" altLang="en-US" sz="3600" b="1" dirty="0">
                <a:solidFill>
                  <a:srgbClr val="00CC00"/>
                </a:solidFill>
              </a:rPr>
              <a:t>（该行为千万不</a:t>
            </a:r>
          </a:p>
          <a:p>
            <a:r>
              <a:rPr lang="zh-CN" altLang="en-US" sz="3600" b="1" dirty="0">
                <a:solidFill>
                  <a:srgbClr val="00CC00"/>
                </a:solidFill>
              </a:rPr>
              <a:t>能试</a:t>
            </a:r>
            <a:r>
              <a:rPr lang="en-US" altLang="zh-CN" sz="3600" b="1" dirty="0">
                <a:solidFill>
                  <a:srgbClr val="00CC00"/>
                </a:solidFill>
              </a:rPr>
              <a:t>!</a:t>
            </a:r>
            <a:r>
              <a:rPr lang="zh-CN" altLang="en-US" sz="3600" b="1" dirty="0">
                <a:solidFill>
                  <a:srgbClr val="00CC00"/>
                </a:solidFill>
              </a:rPr>
              <a:t>）</a:t>
            </a:r>
          </a:p>
        </p:txBody>
      </p:sp>
      <p:pic>
        <p:nvPicPr>
          <p:cNvPr id="67591" name="Picture 7" descr="RX_010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76200"/>
            <a:ext cx="990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 autoUpdateAnimBg="0"/>
      <p:bldP spid="6759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827088" y="549275"/>
            <a:ext cx="74168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Tahoma" pitchFamily="34" charset="0"/>
              </a:rPr>
              <a:t>小明的房间里有用电器如下：</a:t>
            </a:r>
            <a:r>
              <a:rPr lang="en-US" altLang="zh-CN" sz="3200" b="1">
                <a:latin typeface="Tahoma" pitchFamily="34" charset="0"/>
              </a:rPr>
              <a:t>40W</a:t>
            </a:r>
            <a:r>
              <a:rPr lang="zh-CN" altLang="en-US" sz="3200" b="1">
                <a:latin typeface="Tahoma" pitchFamily="34" charset="0"/>
              </a:rPr>
              <a:t>电灯一盏，</a:t>
            </a:r>
            <a:r>
              <a:rPr lang="en-US" altLang="zh-CN" sz="3200" b="1">
                <a:latin typeface="Tahoma" pitchFamily="34" charset="0"/>
              </a:rPr>
              <a:t>350W</a:t>
            </a:r>
            <a:r>
              <a:rPr lang="zh-CN" altLang="en-US" sz="3200" b="1">
                <a:latin typeface="Tahoma" pitchFamily="34" charset="0"/>
              </a:rPr>
              <a:t>的电脑一台，请问小明的房间要装以下哪一种规格的熔丝？（</a:t>
            </a:r>
            <a:r>
              <a:rPr lang="en-US" altLang="zh-CN" sz="3200" b="1">
                <a:latin typeface="Tahoma" pitchFamily="34" charset="0"/>
              </a:rPr>
              <a:t>1A</a:t>
            </a:r>
            <a:r>
              <a:rPr lang="zh-CN" altLang="en-US" sz="3200" b="1">
                <a:latin typeface="Tahoma" pitchFamily="34" charset="0"/>
              </a:rPr>
              <a:t>、</a:t>
            </a:r>
            <a:r>
              <a:rPr lang="en-US" altLang="zh-CN" sz="3200" b="1">
                <a:latin typeface="Tahoma" pitchFamily="34" charset="0"/>
              </a:rPr>
              <a:t>1.5A</a:t>
            </a:r>
            <a:r>
              <a:rPr lang="zh-CN" altLang="en-US" sz="3200" b="1">
                <a:latin typeface="Tahoma" pitchFamily="34" charset="0"/>
              </a:rPr>
              <a:t>、</a:t>
            </a:r>
            <a:r>
              <a:rPr lang="en-US" altLang="zh-CN" sz="3200" b="1">
                <a:latin typeface="Tahoma" pitchFamily="34" charset="0"/>
              </a:rPr>
              <a:t>2A</a:t>
            </a:r>
            <a:r>
              <a:rPr lang="zh-CN" altLang="en-US" sz="3200" b="1">
                <a:latin typeface="Tahoma" pitchFamily="34" charset="0"/>
              </a:rPr>
              <a:t>、</a:t>
            </a:r>
            <a:r>
              <a:rPr lang="en-US" altLang="zh-CN" sz="3200" b="1">
                <a:latin typeface="Tahoma" pitchFamily="34" charset="0"/>
              </a:rPr>
              <a:t>3A</a:t>
            </a:r>
            <a:r>
              <a:rPr lang="zh-CN" altLang="en-US" sz="3200" b="1">
                <a:latin typeface="Tahoma" pitchFamily="34" charset="0"/>
              </a:rPr>
              <a:t>）</a:t>
            </a: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1187450" y="2997200"/>
            <a:ext cx="7127875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Tahoma" pitchFamily="34" charset="0"/>
              </a:rPr>
              <a:t>解：</a:t>
            </a:r>
            <a:r>
              <a:rPr lang="en-US" altLang="zh-CN" sz="2800" b="1">
                <a:latin typeface="Tahoma" pitchFamily="34" charset="0"/>
              </a:rPr>
              <a:t>P</a:t>
            </a:r>
            <a:r>
              <a:rPr lang="zh-CN" altLang="en-US" sz="2800" b="1" baseline="-25000">
                <a:latin typeface="Tahoma" pitchFamily="34" charset="0"/>
              </a:rPr>
              <a:t>总</a:t>
            </a:r>
            <a:r>
              <a:rPr lang="en-US" altLang="zh-CN" sz="2800" b="1">
                <a:latin typeface="Tahoma" pitchFamily="34" charset="0"/>
              </a:rPr>
              <a:t>=P</a:t>
            </a:r>
            <a:r>
              <a:rPr lang="en-US" altLang="zh-CN" sz="2800" b="1" baseline="-25000">
                <a:latin typeface="Tahoma" pitchFamily="34" charset="0"/>
              </a:rPr>
              <a:t>1</a:t>
            </a:r>
            <a:r>
              <a:rPr lang="en-US" altLang="zh-CN" sz="2800" b="1">
                <a:latin typeface="Tahoma" pitchFamily="34" charset="0"/>
              </a:rPr>
              <a:t>+P</a:t>
            </a:r>
            <a:r>
              <a:rPr lang="en-US" altLang="zh-CN" sz="2800" b="1" baseline="-25000">
                <a:latin typeface="Tahoma" pitchFamily="34" charset="0"/>
              </a:rPr>
              <a:t>2</a:t>
            </a:r>
            <a:r>
              <a:rPr lang="en-US" altLang="zh-CN" sz="2800" b="1">
                <a:latin typeface="Tahoma" pitchFamily="34" charset="0"/>
              </a:rPr>
              <a:t>=40W+350W=390W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Tahoma" pitchFamily="34" charset="0"/>
              </a:rPr>
              <a:t>      I</a:t>
            </a:r>
            <a:r>
              <a:rPr lang="zh-CN" altLang="en-US" sz="2800" b="1" baseline="-25000">
                <a:latin typeface="Tahoma" pitchFamily="34" charset="0"/>
              </a:rPr>
              <a:t>总</a:t>
            </a:r>
            <a:r>
              <a:rPr lang="en-US" altLang="zh-CN" sz="2800" b="1">
                <a:latin typeface="Tahoma" pitchFamily="34" charset="0"/>
              </a:rPr>
              <a:t>=P</a:t>
            </a:r>
            <a:r>
              <a:rPr lang="zh-CN" altLang="en-US" sz="2800" b="1" baseline="-25000">
                <a:latin typeface="Tahoma" pitchFamily="34" charset="0"/>
              </a:rPr>
              <a:t>总</a:t>
            </a:r>
            <a:r>
              <a:rPr lang="en-US" altLang="zh-CN" sz="2800" b="1">
                <a:latin typeface="Tahoma" pitchFamily="34" charset="0"/>
              </a:rPr>
              <a:t>/U=390W/220V=1.77A</a:t>
            </a: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1066800" y="45720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Tahoma" pitchFamily="34" charset="0"/>
              </a:rPr>
              <a:t>答：应选用</a:t>
            </a:r>
            <a:r>
              <a:rPr lang="en-US" altLang="zh-CN" sz="2400" b="1">
                <a:latin typeface="Tahoma" pitchFamily="34" charset="0"/>
              </a:rPr>
              <a:t>2A</a:t>
            </a:r>
            <a:r>
              <a:rPr lang="zh-CN" altLang="en-US" sz="2400" b="1">
                <a:latin typeface="Tahoma" pitchFamily="34" charset="0"/>
              </a:rPr>
              <a:t>的熔丝。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75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utoUpdateAnimBg="0"/>
      <p:bldP spid="70659" grpId="0" autoUpdateAnimBg="0"/>
      <p:bldP spid="7066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755650" y="549275"/>
            <a:ext cx="19446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4400" b="1" dirty="0">
                <a:latin typeface="Arial" pitchFamily="34" charset="0"/>
                <a:ea typeface="楷体_GB2312" pitchFamily="49" charset="-122"/>
              </a:rPr>
              <a:t>练 习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50825" y="1196975"/>
            <a:ext cx="860425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200" b="1" dirty="0">
                <a:latin typeface="Arial" pitchFamily="34" charset="0"/>
              </a:rPr>
              <a:t>1</a:t>
            </a:r>
            <a:r>
              <a:rPr kumimoji="0" lang="zh-CN" altLang="en-US" sz="3200" b="1" dirty="0">
                <a:latin typeface="Arial" pitchFamily="34" charset="0"/>
              </a:rPr>
              <a:t>、电路中共有</a:t>
            </a:r>
            <a:r>
              <a:rPr kumimoji="0" lang="en-US" altLang="zh-CN" sz="3200" b="1" dirty="0">
                <a:latin typeface="Arial" pitchFamily="34" charset="0"/>
              </a:rPr>
              <a:t>60w</a:t>
            </a:r>
            <a:r>
              <a:rPr kumimoji="0" lang="zh-CN" altLang="en-US" sz="3200" b="1" dirty="0">
                <a:latin typeface="Arial" pitchFamily="34" charset="0"/>
              </a:rPr>
              <a:t>的灯泡四只，</a:t>
            </a:r>
            <a:r>
              <a:rPr kumimoji="0" lang="en-US" altLang="zh-CN" sz="3200" b="1" dirty="0">
                <a:latin typeface="Arial" pitchFamily="34" charset="0"/>
              </a:rPr>
              <a:t>120w</a:t>
            </a:r>
            <a:r>
              <a:rPr kumimoji="0" lang="zh-CN" altLang="en-US" sz="3200" b="1" dirty="0">
                <a:latin typeface="Arial" pitchFamily="34" charset="0"/>
              </a:rPr>
              <a:t>的洗衣机一台，</a:t>
            </a:r>
            <a:r>
              <a:rPr kumimoji="0" lang="en-US" altLang="zh-CN" sz="3200" b="1" dirty="0">
                <a:latin typeface="Arial" pitchFamily="34" charset="0"/>
              </a:rPr>
              <a:t>80w</a:t>
            </a:r>
            <a:r>
              <a:rPr kumimoji="0" lang="zh-CN" altLang="en-US" sz="3200" b="1" dirty="0">
                <a:latin typeface="Arial" pitchFamily="34" charset="0"/>
              </a:rPr>
              <a:t>的电视机一台，</a:t>
            </a:r>
            <a:r>
              <a:rPr kumimoji="0" lang="en-US" altLang="zh-CN" sz="3200" b="1" dirty="0">
                <a:latin typeface="Arial" pitchFamily="34" charset="0"/>
              </a:rPr>
              <a:t>600w</a:t>
            </a:r>
            <a:r>
              <a:rPr kumimoji="0" lang="zh-CN" altLang="en-US" sz="3200" b="1" dirty="0">
                <a:latin typeface="Arial" pitchFamily="34" charset="0"/>
              </a:rPr>
              <a:t>的电饭锅一只，则该家庭电路中最合适的电能表是（     ）</a:t>
            </a:r>
            <a:r>
              <a:rPr kumimoji="0" lang="en-US" altLang="zh-CN" sz="3200" b="1" dirty="0">
                <a:latin typeface="Arial" pitchFamily="34" charset="0"/>
              </a:rPr>
              <a:t>A220V 3A  B220V 5A  C220V 10A  D380V5A  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7740650" y="2205038"/>
            <a:ext cx="7191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200">
                <a:solidFill>
                  <a:schemeClr val="tx2"/>
                </a:solidFill>
                <a:latin typeface="Arial" pitchFamily="34" charset="0"/>
              </a:rPr>
              <a:t>B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250825" y="3357563"/>
            <a:ext cx="8893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200" b="1" dirty="0">
                <a:latin typeface="Arial" pitchFamily="34" charset="0"/>
              </a:rPr>
              <a:t>2</a:t>
            </a:r>
            <a:r>
              <a:rPr kumimoji="0" lang="zh-CN" altLang="en-US" sz="3200" b="1" dirty="0">
                <a:latin typeface="Arial" pitchFamily="34" charset="0"/>
              </a:rPr>
              <a:t>、一个电能表标有“</a:t>
            </a:r>
            <a:r>
              <a:rPr kumimoji="0" lang="en-US" altLang="zh-CN" sz="3200" b="1" dirty="0">
                <a:latin typeface="Arial" pitchFamily="34" charset="0"/>
              </a:rPr>
              <a:t>220V  10A”</a:t>
            </a:r>
            <a:r>
              <a:rPr kumimoji="0" lang="zh-CN" altLang="en-US" sz="3200" b="1" dirty="0">
                <a:latin typeface="Arial" pitchFamily="34" charset="0"/>
              </a:rPr>
              <a:t>，则最多可装“</a:t>
            </a:r>
            <a:r>
              <a:rPr kumimoji="0" lang="en-US" altLang="zh-CN" sz="3200" b="1" dirty="0">
                <a:latin typeface="Arial" pitchFamily="34" charset="0"/>
              </a:rPr>
              <a:t>220V 40w”</a:t>
            </a:r>
            <a:r>
              <a:rPr kumimoji="0" lang="zh-CN" altLang="en-US" sz="3200" b="1" dirty="0">
                <a:latin typeface="Arial" pitchFamily="34" charset="0"/>
              </a:rPr>
              <a:t>的灯光</a:t>
            </a:r>
            <a:r>
              <a:rPr kumimoji="0" lang="zh-CN" altLang="en-US" sz="3200" b="1" u="sng" dirty="0">
                <a:latin typeface="Arial" pitchFamily="34" charset="0"/>
              </a:rPr>
              <a:t>       </a:t>
            </a:r>
            <a:r>
              <a:rPr kumimoji="0" lang="zh-CN" altLang="en-US" sz="3200" b="1" dirty="0">
                <a:latin typeface="Arial" pitchFamily="34" charset="0"/>
              </a:rPr>
              <a:t>盏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250825" y="4508500"/>
            <a:ext cx="86423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200" b="1" dirty="0">
                <a:latin typeface="Arial" pitchFamily="34" charset="0"/>
              </a:rPr>
              <a:t>3</a:t>
            </a:r>
            <a:r>
              <a:rPr kumimoji="0" lang="zh-CN" altLang="en-US" sz="3200" b="1" dirty="0">
                <a:latin typeface="Arial" pitchFamily="34" charset="0"/>
              </a:rPr>
              <a:t>、一只标有</a:t>
            </a:r>
            <a:r>
              <a:rPr kumimoji="0" lang="en-US" altLang="zh-CN" sz="3200" b="1" dirty="0">
                <a:latin typeface="Arial" pitchFamily="34" charset="0"/>
              </a:rPr>
              <a:t>3000r/ </a:t>
            </a:r>
            <a:r>
              <a:rPr kumimoji="0" lang="en-US" altLang="zh-CN" sz="3200" b="1" dirty="0" err="1">
                <a:latin typeface="Arial" pitchFamily="34" charset="0"/>
              </a:rPr>
              <a:t>Kw·h</a:t>
            </a:r>
            <a:r>
              <a:rPr kumimoji="0" lang="zh-CN" altLang="en-US" sz="3200" b="1" dirty="0">
                <a:latin typeface="Arial" pitchFamily="34" charset="0"/>
              </a:rPr>
              <a:t>的电能表，表盘转了</a:t>
            </a:r>
            <a:r>
              <a:rPr kumimoji="0" lang="en-US" altLang="zh-CN" sz="3200" b="1" dirty="0">
                <a:latin typeface="Arial" pitchFamily="34" charset="0"/>
              </a:rPr>
              <a:t>45</a:t>
            </a:r>
            <a:r>
              <a:rPr kumimoji="0" lang="zh-CN" altLang="en-US" sz="3200" b="1" dirty="0">
                <a:latin typeface="Arial" pitchFamily="34" charset="0"/>
              </a:rPr>
              <a:t>圈，共消耗</a:t>
            </a:r>
            <a:r>
              <a:rPr kumimoji="0" lang="zh-CN" altLang="en-US" sz="3200" b="1" u="sng" dirty="0">
                <a:latin typeface="Arial" pitchFamily="34" charset="0"/>
              </a:rPr>
              <a:t>                 </a:t>
            </a:r>
            <a:r>
              <a:rPr kumimoji="0" lang="en-US" altLang="zh-CN" sz="3200" b="1" dirty="0">
                <a:latin typeface="Arial" pitchFamily="34" charset="0"/>
              </a:rPr>
              <a:t>J</a:t>
            </a:r>
            <a:r>
              <a:rPr kumimoji="0" lang="zh-CN" altLang="en-US" sz="3200" b="1" dirty="0">
                <a:latin typeface="Arial" pitchFamily="34" charset="0"/>
              </a:rPr>
              <a:t>的电能。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  <p:bldP spid="44038" grpId="0"/>
      <p:bldP spid="44040" grpId="0"/>
      <p:bldP spid="44041" grpId="0"/>
      <p:bldP spid="440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611188" y="549275"/>
            <a:ext cx="763270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200" b="1" dirty="0">
                <a:latin typeface="Arial" pitchFamily="34" charset="0"/>
              </a:rPr>
              <a:t>4</a:t>
            </a:r>
            <a:r>
              <a:rPr kumimoji="0" lang="zh-CN" altLang="en-US" sz="3200" b="1" dirty="0">
                <a:latin typeface="Arial" pitchFamily="34" charset="0"/>
              </a:rPr>
              <a:t>、某教室装有“</a:t>
            </a:r>
            <a:r>
              <a:rPr kumimoji="0" lang="en-US" altLang="zh-CN" sz="3200" b="1" dirty="0">
                <a:latin typeface="Arial" pitchFamily="34" charset="0"/>
              </a:rPr>
              <a:t>220V 40w”</a:t>
            </a:r>
            <a:r>
              <a:rPr kumimoji="0" lang="zh-CN" altLang="en-US" sz="3200" b="1" dirty="0">
                <a:latin typeface="Arial" pitchFamily="34" charset="0"/>
              </a:rPr>
              <a:t>日光灯</a:t>
            </a:r>
            <a:r>
              <a:rPr kumimoji="0" lang="en-US" altLang="zh-CN" sz="3200" b="1" dirty="0">
                <a:latin typeface="Arial" pitchFamily="34" charset="0"/>
              </a:rPr>
              <a:t>7</a:t>
            </a:r>
            <a:r>
              <a:rPr kumimoji="0" lang="zh-CN" altLang="en-US" sz="3200" b="1" dirty="0">
                <a:latin typeface="Arial" pitchFamily="34" charset="0"/>
              </a:rPr>
              <a:t>盏，教室保险丝应采用（      ）                          </a:t>
            </a:r>
            <a:r>
              <a:rPr kumimoji="0" lang="en-US" altLang="zh-CN" sz="3200" b="1" dirty="0">
                <a:latin typeface="Arial" pitchFamily="34" charset="0"/>
              </a:rPr>
              <a:t>A</a:t>
            </a:r>
            <a:r>
              <a:rPr kumimoji="0" lang="zh-CN" altLang="en-US" sz="3200" b="1" dirty="0">
                <a:latin typeface="Arial" pitchFamily="34" charset="0"/>
              </a:rPr>
              <a:t>一根细铜丝                                            </a:t>
            </a:r>
            <a:r>
              <a:rPr kumimoji="0" lang="en-US" altLang="zh-CN" sz="3200" b="1" dirty="0">
                <a:latin typeface="Arial" pitchFamily="34" charset="0"/>
              </a:rPr>
              <a:t>B</a:t>
            </a:r>
            <a:r>
              <a:rPr kumimoji="0" lang="zh-CN" altLang="en-US" sz="3200" b="1" dirty="0">
                <a:latin typeface="Arial" pitchFamily="34" charset="0"/>
              </a:rPr>
              <a:t>一根额定电流是</a:t>
            </a:r>
            <a:r>
              <a:rPr kumimoji="0" lang="en-US" altLang="zh-CN" sz="3200" b="1" dirty="0">
                <a:latin typeface="Arial" pitchFamily="34" charset="0"/>
              </a:rPr>
              <a:t>1.00A</a:t>
            </a:r>
            <a:r>
              <a:rPr kumimoji="0" lang="zh-CN" altLang="en-US" sz="3200" b="1" dirty="0">
                <a:latin typeface="Arial" pitchFamily="34" charset="0"/>
              </a:rPr>
              <a:t>的保险丝             </a:t>
            </a:r>
            <a:r>
              <a:rPr kumimoji="0" lang="en-US" altLang="zh-CN" sz="3200" b="1" dirty="0">
                <a:latin typeface="Arial" pitchFamily="34" charset="0"/>
              </a:rPr>
              <a:t>C</a:t>
            </a:r>
            <a:r>
              <a:rPr kumimoji="0" lang="zh-CN" altLang="en-US" sz="3200" b="1" dirty="0">
                <a:latin typeface="Arial" pitchFamily="34" charset="0"/>
              </a:rPr>
              <a:t>一根额定电流是</a:t>
            </a:r>
            <a:r>
              <a:rPr kumimoji="0" lang="en-US" altLang="zh-CN" sz="3200" b="1" dirty="0">
                <a:latin typeface="Arial" pitchFamily="34" charset="0"/>
              </a:rPr>
              <a:t>1.25A</a:t>
            </a:r>
            <a:r>
              <a:rPr kumimoji="0" lang="zh-CN" altLang="en-US" sz="3200" b="1" dirty="0">
                <a:latin typeface="Arial" pitchFamily="34" charset="0"/>
              </a:rPr>
              <a:t>的保险丝            </a:t>
            </a:r>
            <a:r>
              <a:rPr kumimoji="0" lang="en-US" altLang="zh-CN" sz="3200" b="1" dirty="0">
                <a:latin typeface="Arial" pitchFamily="34" charset="0"/>
              </a:rPr>
              <a:t>D</a:t>
            </a:r>
            <a:r>
              <a:rPr kumimoji="0" lang="zh-CN" altLang="en-US" sz="3200" b="1" dirty="0">
                <a:latin typeface="Arial" pitchFamily="34" charset="0"/>
              </a:rPr>
              <a:t>一根额定电流是</a:t>
            </a:r>
            <a:r>
              <a:rPr kumimoji="0" lang="en-US" altLang="zh-CN" sz="3200" b="1" dirty="0">
                <a:latin typeface="Arial" pitchFamily="34" charset="0"/>
              </a:rPr>
              <a:t>1.35A</a:t>
            </a:r>
            <a:r>
              <a:rPr kumimoji="0" lang="zh-CN" altLang="en-US" sz="3200" b="1" dirty="0">
                <a:latin typeface="Arial" pitchFamily="34" charset="0"/>
              </a:rPr>
              <a:t>的保险丝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539750" y="3644900"/>
            <a:ext cx="7991475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200" b="1" dirty="0">
                <a:latin typeface="Arial" pitchFamily="34" charset="0"/>
              </a:rPr>
              <a:t>5</a:t>
            </a:r>
            <a:r>
              <a:rPr kumimoji="0" lang="zh-CN" altLang="en-US" sz="3200" b="1" dirty="0">
                <a:latin typeface="Arial" pitchFamily="34" charset="0"/>
              </a:rPr>
              <a:t>、小明家中有</a:t>
            </a:r>
            <a:r>
              <a:rPr kumimoji="0" lang="en-US" altLang="zh-CN" sz="3200" b="1" dirty="0">
                <a:latin typeface="Arial" pitchFamily="34" charset="0"/>
              </a:rPr>
              <a:t>40w</a:t>
            </a:r>
            <a:r>
              <a:rPr kumimoji="0" lang="zh-CN" altLang="en-US" sz="3200" b="1" dirty="0">
                <a:latin typeface="Arial" pitchFamily="34" charset="0"/>
              </a:rPr>
              <a:t>的日光灯</a:t>
            </a:r>
            <a:r>
              <a:rPr kumimoji="0" lang="en-US" altLang="zh-CN" sz="3200" b="1" dirty="0">
                <a:latin typeface="Arial" pitchFamily="34" charset="0"/>
              </a:rPr>
              <a:t>5</a:t>
            </a:r>
            <a:r>
              <a:rPr kumimoji="0" lang="zh-CN" altLang="en-US" sz="3200" b="1" dirty="0">
                <a:latin typeface="Arial" pitchFamily="34" charset="0"/>
              </a:rPr>
              <a:t>盏，</a:t>
            </a:r>
            <a:r>
              <a:rPr kumimoji="0" lang="en-US" altLang="zh-CN" sz="3200" b="1" dirty="0">
                <a:latin typeface="Arial" pitchFamily="34" charset="0"/>
              </a:rPr>
              <a:t>25w</a:t>
            </a:r>
            <a:r>
              <a:rPr kumimoji="0" lang="zh-CN" altLang="en-US" sz="3200" b="1" dirty="0">
                <a:latin typeface="Arial" pitchFamily="34" charset="0"/>
              </a:rPr>
              <a:t>白炽灯</a:t>
            </a:r>
            <a:r>
              <a:rPr kumimoji="0" lang="en-US" altLang="zh-CN" sz="3200" b="1" dirty="0">
                <a:latin typeface="Arial" pitchFamily="34" charset="0"/>
              </a:rPr>
              <a:t>4</a:t>
            </a:r>
            <a:r>
              <a:rPr kumimoji="0" lang="zh-CN" altLang="en-US" sz="3200" b="1" dirty="0">
                <a:latin typeface="Arial" pitchFamily="34" charset="0"/>
              </a:rPr>
              <a:t>盏，</a:t>
            </a:r>
            <a:r>
              <a:rPr kumimoji="0" lang="en-US" altLang="zh-CN" sz="3200" b="1" dirty="0">
                <a:latin typeface="Arial" pitchFamily="34" charset="0"/>
              </a:rPr>
              <a:t>100w</a:t>
            </a:r>
            <a:r>
              <a:rPr kumimoji="0" lang="zh-CN" altLang="en-US" sz="3200" b="1" dirty="0">
                <a:latin typeface="Arial" pitchFamily="34" charset="0"/>
              </a:rPr>
              <a:t>彩电一台，</a:t>
            </a:r>
            <a:r>
              <a:rPr kumimoji="0" lang="en-US" altLang="zh-CN" sz="3200" b="1" dirty="0">
                <a:latin typeface="Arial" pitchFamily="34" charset="0"/>
              </a:rPr>
              <a:t>1200w</a:t>
            </a:r>
            <a:r>
              <a:rPr kumimoji="0" lang="zh-CN" altLang="en-US" sz="3200" b="1" dirty="0">
                <a:latin typeface="Arial" pitchFamily="34" charset="0"/>
              </a:rPr>
              <a:t>空调一台，</a:t>
            </a:r>
            <a:r>
              <a:rPr kumimoji="0" lang="en-US" altLang="zh-CN" sz="3200" b="1" dirty="0">
                <a:latin typeface="Arial" pitchFamily="34" charset="0"/>
              </a:rPr>
              <a:t>700w</a:t>
            </a:r>
            <a:r>
              <a:rPr kumimoji="0" lang="zh-CN" altLang="en-US" sz="3200" b="1" dirty="0">
                <a:latin typeface="Arial" pitchFamily="34" charset="0"/>
              </a:rPr>
              <a:t>电饭锅、</a:t>
            </a:r>
            <a:r>
              <a:rPr kumimoji="0" lang="en-US" altLang="zh-CN" sz="3200" b="1" dirty="0">
                <a:latin typeface="Arial" pitchFamily="34" charset="0"/>
              </a:rPr>
              <a:t>1000w</a:t>
            </a:r>
            <a:r>
              <a:rPr kumimoji="0" lang="zh-CN" altLang="en-US" sz="3200" b="1" dirty="0">
                <a:latin typeface="Arial" pitchFamily="34" charset="0"/>
              </a:rPr>
              <a:t>电水壶各一只。他家应采用额定电流等于或稍大于</a:t>
            </a:r>
            <a:r>
              <a:rPr kumimoji="0" lang="zh-CN" altLang="en-US" sz="3200" b="1" u="sng" dirty="0">
                <a:latin typeface="Arial" pitchFamily="34" charset="0"/>
              </a:rPr>
              <a:t>           </a:t>
            </a:r>
            <a:r>
              <a:rPr kumimoji="0" lang="en-US" altLang="zh-CN" sz="3200" b="1" dirty="0">
                <a:latin typeface="Arial" pitchFamily="34" charset="0"/>
              </a:rPr>
              <a:t>A</a:t>
            </a:r>
            <a:r>
              <a:rPr kumimoji="0" lang="zh-CN" altLang="en-US" sz="3200" b="1" dirty="0">
                <a:latin typeface="Arial" pitchFamily="34" charset="0"/>
              </a:rPr>
              <a:t>保险丝</a:t>
            </a:r>
            <a:r>
              <a:rPr kumimoji="0" lang="zh-CN" altLang="en-US" sz="3200" b="1" dirty="0" smtClean="0">
                <a:latin typeface="Arial" pitchFamily="34" charset="0"/>
              </a:rPr>
              <a:t>。 </a:t>
            </a:r>
            <a:endParaRPr kumimoji="0" lang="zh-CN" altLang="en-US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  <p:bldP spid="4608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WordArt 2"/>
          <p:cNvSpPr>
            <a:spLocks noChangeArrowheads="1" noChangeShapeType="1" noTextEdit="1"/>
          </p:cNvSpPr>
          <p:nvPr/>
        </p:nvSpPr>
        <p:spPr bwMode="auto">
          <a:xfrm rot="600000">
            <a:off x="1066800" y="1600200"/>
            <a:ext cx="8610600" cy="39068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69787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zh-CN" altLang="en-US" sz="9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4800000" scaled="1"/>
                </a:gradFill>
                <a:latin typeface="宋体"/>
                <a:ea typeface="宋体"/>
              </a:rPr>
              <a:t>谢谢</a:t>
            </a:r>
            <a:r>
              <a:rPr lang="en-US" altLang="zh-CN" sz="9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4800000" scaled="1"/>
                </a:gradFill>
                <a:latin typeface="宋体"/>
                <a:ea typeface="宋体"/>
              </a:rPr>
              <a:t>!</a:t>
            </a:r>
            <a:endParaRPr lang="zh-CN" altLang="en-US" sz="9600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4800000" scaled="1"/>
              </a:gradFill>
              <a:latin typeface="宋体"/>
              <a:ea typeface="宋体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kumimoji="0"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kumimoji="0"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kumimoji="0"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kumimoji="0"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kumimoji="0"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kumimoji="0"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kumimoji="0"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kumimoji="0"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043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矩形 75"/>
          <p:cNvSpPr/>
          <p:nvPr/>
        </p:nvSpPr>
        <p:spPr>
          <a:xfrm>
            <a:off x="1608144" y="296227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517525" y="649288"/>
            <a:ext cx="526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dirty="0">
                <a:ea typeface="隶书" pitchFamily="49" charset="-122"/>
              </a:rPr>
              <a:t>一、家庭电路的组成：</a:t>
            </a:r>
          </a:p>
        </p:txBody>
      </p:sp>
      <p:grpSp>
        <p:nvGrpSpPr>
          <p:cNvPr id="78851" name="Group 3"/>
          <p:cNvGrpSpPr>
            <a:grpSpLocks/>
          </p:cNvGrpSpPr>
          <p:nvPr/>
        </p:nvGrpSpPr>
        <p:grpSpPr bwMode="auto">
          <a:xfrm>
            <a:off x="88900" y="2133600"/>
            <a:ext cx="9055100" cy="3128963"/>
            <a:chOff x="-4" y="1293"/>
            <a:chExt cx="5704" cy="1971"/>
          </a:xfrm>
        </p:grpSpPr>
        <p:grpSp>
          <p:nvGrpSpPr>
            <p:cNvPr id="78852" name="Group 4"/>
            <p:cNvGrpSpPr>
              <a:grpSpLocks/>
            </p:cNvGrpSpPr>
            <p:nvPr/>
          </p:nvGrpSpPr>
          <p:grpSpPr bwMode="auto">
            <a:xfrm>
              <a:off x="96" y="1654"/>
              <a:ext cx="5040" cy="1610"/>
              <a:chOff x="480" y="1584"/>
              <a:chExt cx="5040" cy="1610"/>
            </a:xfrm>
          </p:grpSpPr>
          <p:sp>
            <p:nvSpPr>
              <p:cNvPr id="78853" name="Line 5"/>
              <p:cNvSpPr>
                <a:spLocks noChangeShapeType="1"/>
              </p:cNvSpPr>
              <p:nvPr/>
            </p:nvSpPr>
            <p:spPr bwMode="auto">
              <a:xfrm>
                <a:off x="480" y="1584"/>
                <a:ext cx="0" cy="1488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54" name="Line 6"/>
              <p:cNvSpPr>
                <a:spLocks noChangeShapeType="1"/>
              </p:cNvSpPr>
              <p:nvPr/>
            </p:nvSpPr>
            <p:spPr bwMode="auto">
              <a:xfrm>
                <a:off x="816" y="1584"/>
                <a:ext cx="0" cy="1248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55" name="Rectangle 7"/>
              <p:cNvSpPr>
                <a:spLocks noChangeArrowheads="1"/>
              </p:cNvSpPr>
              <p:nvPr/>
            </p:nvSpPr>
            <p:spPr bwMode="auto">
              <a:xfrm>
                <a:off x="1248" y="1632"/>
                <a:ext cx="576" cy="864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56" name="Line 8"/>
              <p:cNvSpPr>
                <a:spLocks noChangeShapeType="1"/>
              </p:cNvSpPr>
              <p:nvPr/>
            </p:nvSpPr>
            <p:spPr bwMode="auto">
              <a:xfrm>
                <a:off x="816" y="2832"/>
                <a:ext cx="624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57" name="Line 9"/>
              <p:cNvSpPr>
                <a:spLocks noChangeShapeType="1"/>
              </p:cNvSpPr>
              <p:nvPr/>
            </p:nvSpPr>
            <p:spPr bwMode="auto">
              <a:xfrm>
                <a:off x="480" y="3072"/>
                <a:ext cx="1248" cy="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58" name="Line 10"/>
              <p:cNvSpPr>
                <a:spLocks noChangeShapeType="1"/>
              </p:cNvSpPr>
              <p:nvPr/>
            </p:nvSpPr>
            <p:spPr bwMode="auto">
              <a:xfrm>
                <a:off x="1712" y="2496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59" name="Line 11"/>
              <p:cNvSpPr>
                <a:spLocks noChangeShapeType="1"/>
              </p:cNvSpPr>
              <p:nvPr/>
            </p:nvSpPr>
            <p:spPr bwMode="auto">
              <a:xfrm>
                <a:off x="1440" y="2496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60" name="Line 12"/>
              <p:cNvSpPr>
                <a:spLocks noChangeShapeType="1"/>
              </p:cNvSpPr>
              <p:nvPr/>
            </p:nvSpPr>
            <p:spPr bwMode="auto">
              <a:xfrm>
                <a:off x="1536" y="2496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61" name="Line 13"/>
              <p:cNvSpPr>
                <a:spLocks noChangeShapeType="1"/>
              </p:cNvSpPr>
              <p:nvPr/>
            </p:nvSpPr>
            <p:spPr bwMode="auto">
              <a:xfrm>
                <a:off x="1536" y="2832"/>
                <a:ext cx="624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62" name="Line 14"/>
              <p:cNvSpPr>
                <a:spLocks noChangeShapeType="1"/>
              </p:cNvSpPr>
              <p:nvPr/>
            </p:nvSpPr>
            <p:spPr bwMode="auto">
              <a:xfrm>
                <a:off x="2160" y="1632"/>
                <a:ext cx="0" cy="120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63" name="Line 15"/>
              <p:cNvSpPr>
                <a:spLocks noChangeShapeType="1"/>
              </p:cNvSpPr>
              <p:nvPr/>
            </p:nvSpPr>
            <p:spPr bwMode="auto">
              <a:xfrm>
                <a:off x="2160" y="1632"/>
                <a:ext cx="81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64" name="Line 16"/>
              <p:cNvSpPr>
                <a:spLocks noChangeShapeType="1"/>
              </p:cNvSpPr>
              <p:nvPr/>
            </p:nvSpPr>
            <p:spPr bwMode="auto">
              <a:xfrm>
                <a:off x="1776" y="2496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65" name="Line 17"/>
              <p:cNvSpPr>
                <a:spLocks noChangeShapeType="1"/>
              </p:cNvSpPr>
              <p:nvPr/>
            </p:nvSpPr>
            <p:spPr bwMode="auto">
              <a:xfrm>
                <a:off x="1776" y="3072"/>
                <a:ext cx="624" cy="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66" name="Line 18"/>
              <p:cNvSpPr>
                <a:spLocks noChangeShapeType="1"/>
              </p:cNvSpPr>
              <p:nvPr/>
            </p:nvSpPr>
            <p:spPr bwMode="auto">
              <a:xfrm>
                <a:off x="2384" y="1872"/>
                <a:ext cx="0" cy="120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67" name="Line 19"/>
              <p:cNvSpPr>
                <a:spLocks noChangeShapeType="1"/>
              </p:cNvSpPr>
              <p:nvPr/>
            </p:nvSpPr>
            <p:spPr bwMode="auto">
              <a:xfrm>
                <a:off x="2384" y="1872"/>
                <a:ext cx="384" cy="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68" name="Line 20"/>
              <p:cNvSpPr>
                <a:spLocks noChangeShapeType="1"/>
              </p:cNvSpPr>
              <p:nvPr/>
            </p:nvSpPr>
            <p:spPr bwMode="auto">
              <a:xfrm>
                <a:off x="2752" y="1872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69" name="Line 21"/>
              <p:cNvSpPr>
                <a:spLocks noChangeShapeType="1"/>
              </p:cNvSpPr>
              <p:nvPr/>
            </p:nvSpPr>
            <p:spPr bwMode="auto">
              <a:xfrm>
                <a:off x="2960" y="1632"/>
                <a:ext cx="0" cy="4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70" name="Rectangle 22"/>
              <p:cNvSpPr>
                <a:spLocks noChangeArrowheads="1"/>
              </p:cNvSpPr>
              <p:nvPr/>
            </p:nvSpPr>
            <p:spPr bwMode="auto">
              <a:xfrm>
                <a:off x="2704" y="2448"/>
                <a:ext cx="96" cy="2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71" name="Rectangle 23"/>
              <p:cNvSpPr>
                <a:spLocks noChangeArrowheads="1"/>
              </p:cNvSpPr>
              <p:nvPr/>
            </p:nvSpPr>
            <p:spPr bwMode="auto">
              <a:xfrm>
                <a:off x="2928" y="2448"/>
                <a:ext cx="96" cy="24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72" name="Line 24"/>
              <p:cNvSpPr>
                <a:spLocks noChangeShapeType="1"/>
              </p:cNvSpPr>
              <p:nvPr/>
            </p:nvSpPr>
            <p:spPr bwMode="auto">
              <a:xfrm>
                <a:off x="2752" y="2304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73" name="Line 25"/>
              <p:cNvSpPr>
                <a:spLocks noChangeShapeType="1"/>
              </p:cNvSpPr>
              <p:nvPr/>
            </p:nvSpPr>
            <p:spPr bwMode="auto">
              <a:xfrm>
                <a:off x="2976" y="2304"/>
                <a:ext cx="0" cy="528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74" name="Line 26"/>
              <p:cNvSpPr>
                <a:spLocks noChangeShapeType="1"/>
              </p:cNvSpPr>
              <p:nvPr/>
            </p:nvSpPr>
            <p:spPr bwMode="auto">
              <a:xfrm>
                <a:off x="2752" y="3072"/>
                <a:ext cx="912" cy="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75" name="Line 27"/>
              <p:cNvSpPr>
                <a:spLocks noChangeShapeType="1"/>
              </p:cNvSpPr>
              <p:nvPr/>
            </p:nvSpPr>
            <p:spPr bwMode="auto">
              <a:xfrm>
                <a:off x="2976" y="2832"/>
                <a:ext cx="480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76" name="Line 28"/>
              <p:cNvSpPr>
                <a:spLocks noChangeShapeType="1"/>
              </p:cNvSpPr>
              <p:nvPr/>
            </p:nvSpPr>
            <p:spPr bwMode="auto">
              <a:xfrm>
                <a:off x="3456" y="1632"/>
                <a:ext cx="0" cy="120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77" name="Line 29"/>
              <p:cNvSpPr>
                <a:spLocks noChangeShapeType="1"/>
              </p:cNvSpPr>
              <p:nvPr/>
            </p:nvSpPr>
            <p:spPr bwMode="auto">
              <a:xfrm>
                <a:off x="3648" y="1872"/>
                <a:ext cx="0" cy="120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78" name="Line 30"/>
              <p:cNvSpPr>
                <a:spLocks noChangeShapeType="1"/>
              </p:cNvSpPr>
              <p:nvPr/>
            </p:nvSpPr>
            <p:spPr bwMode="auto">
              <a:xfrm>
                <a:off x="3456" y="1632"/>
                <a:ext cx="2064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79" name="Line 31"/>
              <p:cNvSpPr>
                <a:spLocks noChangeShapeType="1"/>
              </p:cNvSpPr>
              <p:nvPr/>
            </p:nvSpPr>
            <p:spPr bwMode="auto">
              <a:xfrm>
                <a:off x="3648" y="1872"/>
                <a:ext cx="1824" cy="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80" name="Line 32"/>
              <p:cNvSpPr>
                <a:spLocks noChangeShapeType="1"/>
              </p:cNvSpPr>
              <p:nvPr/>
            </p:nvSpPr>
            <p:spPr bwMode="auto">
              <a:xfrm>
                <a:off x="3984" y="1872"/>
                <a:ext cx="0" cy="1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81" name="Line 33"/>
              <p:cNvSpPr>
                <a:spLocks noChangeShapeType="1"/>
              </p:cNvSpPr>
              <p:nvPr/>
            </p:nvSpPr>
            <p:spPr bwMode="auto">
              <a:xfrm>
                <a:off x="4272" y="1632"/>
                <a:ext cx="0" cy="14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82" name="Line 34"/>
              <p:cNvSpPr>
                <a:spLocks noChangeShapeType="1"/>
              </p:cNvSpPr>
              <p:nvPr/>
            </p:nvSpPr>
            <p:spPr bwMode="auto">
              <a:xfrm>
                <a:off x="4240" y="3072"/>
                <a:ext cx="4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83" name="Line 35"/>
              <p:cNvSpPr>
                <a:spLocks noChangeShapeType="1"/>
              </p:cNvSpPr>
              <p:nvPr/>
            </p:nvSpPr>
            <p:spPr bwMode="auto">
              <a:xfrm>
                <a:off x="3984" y="3072"/>
                <a:ext cx="4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84" name="Oval 36"/>
              <p:cNvSpPr>
                <a:spLocks noChangeArrowheads="1"/>
              </p:cNvSpPr>
              <p:nvPr/>
            </p:nvSpPr>
            <p:spPr bwMode="auto">
              <a:xfrm>
                <a:off x="4032" y="2976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85" name="Line 37"/>
              <p:cNvSpPr>
                <a:spLocks noChangeShapeType="1"/>
              </p:cNvSpPr>
              <p:nvPr/>
            </p:nvSpPr>
            <p:spPr bwMode="auto">
              <a:xfrm>
                <a:off x="4464" y="1872"/>
                <a:ext cx="0" cy="1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86" name="Line 38"/>
              <p:cNvSpPr>
                <a:spLocks noChangeShapeType="1"/>
              </p:cNvSpPr>
              <p:nvPr/>
            </p:nvSpPr>
            <p:spPr bwMode="auto">
              <a:xfrm>
                <a:off x="4752" y="1632"/>
                <a:ext cx="0" cy="6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87" name="Line 39"/>
              <p:cNvSpPr>
                <a:spLocks noChangeShapeType="1"/>
              </p:cNvSpPr>
              <p:nvPr/>
            </p:nvSpPr>
            <p:spPr bwMode="auto">
              <a:xfrm>
                <a:off x="4752" y="2400"/>
                <a:ext cx="0" cy="67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88" name="Line 40"/>
              <p:cNvSpPr>
                <a:spLocks noChangeShapeType="1"/>
              </p:cNvSpPr>
              <p:nvPr/>
            </p:nvSpPr>
            <p:spPr bwMode="auto">
              <a:xfrm>
                <a:off x="4464" y="3072"/>
                <a:ext cx="4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89" name="Line 41"/>
              <p:cNvSpPr>
                <a:spLocks noChangeShapeType="1"/>
              </p:cNvSpPr>
              <p:nvPr/>
            </p:nvSpPr>
            <p:spPr bwMode="auto">
              <a:xfrm>
                <a:off x="4720" y="3072"/>
                <a:ext cx="4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90" name="AutoShape 42"/>
              <p:cNvSpPr>
                <a:spLocks noChangeArrowheads="1"/>
              </p:cNvSpPr>
              <p:nvPr/>
            </p:nvSpPr>
            <p:spPr bwMode="auto">
              <a:xfrm>
                <a:off x="4512" y="2976"/>
                <a:ext cx="192" cy="192"/>
              </a:xfrm>
              <a:prstGeom prst="flowChartSummingJunction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91" name="Line 43"/>
              <p:cNvSpPr>
                <a:spLocks noChangeShapeType="1"/>
              </p:cNvSpPr>
              <p:nvPr/>
            </p:nvSpPr>
            <p:spPr bwMode="auto">
              <a:xfrm>
                <a:off x="4944" y="1872"/>
                <a:ext cx="0" cy="1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92" name="Line 44"/>
              <p:cNvSpPr>
                <a:spLocks noChangeShapeType="1"/>
              </p:cNvSpPr>
              <p:nvPr/>
            </p:nvSpPr>
            <p:spPr bwMode="auto">
              <a:xfrm>
                <a:off x="5280" y="1632"/>
                <a:ext cx="0" cy="6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93" name="Line 45"/>
              <p:cNvSpPr>
                <a:spLocks noChangeShapeType="1"/>
              </p:cNvSpPr>
              <p:nvPr/>
            </p:nvSpPr>
            <p:spPr bwMode="auto">
              <a:xfrm>
                <a:off x="5280" y="2400"/>
                <a:ext cx="0" cy="67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94" name="Line 46"/>
              <p:cNvSpPr>
                <a:spLocks noChangeShapeType="1"/>
              </p:cNvSpPr>
              <p:nvPr/>
            </p:nvSpPr>
            <p:spPr bwMode="auto">
              <a:xfrm>
                <a:off x="4944" y="3072"/>
                <a:ext cx="9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95" name="AutoShape 47"/>
              <p:cNvSpPr>
                <a:spLocks noChangeArrowheads="1"/>
              </p:cNvSpPr>
              <p:nvPr/>
            </p:nvSpPr>
            <p:spPr bwMode="auto">
              <a:xfrm>
                <a:off x="5008" y="2976"/>
                <a:ext cx="192" cy="192"/>
              </a:xfrm>
              <a:prstGeom prst="flowChartSummingJunction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96" name="Line 48"/>
              <p:cNvSpPr>
                <a:spLocks noChangeShapeType="1"/>
              </p:cNvSpPr>
              <p:nvPr/>
            </p:nvSpPr>
            <p:spPr bwMode="auto">
              <a:xfrm>
                <a:off x="5200" y="3072"/>
                <a:ext cx="9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97" name="Line 49"/>
              <p:cNvSpPr>
                <a:spLocks noChangeShapeType="1"/>
              </p:cNvSpPr>
              <p:nvPr/>
            </p:nvSpPr>
            <p:spPr bwMode="auto">
              <a:xfrm flipH="1" flipV="1">
                <a:off x="2656" y="2112"/>
                <a:ext cx="96" cy="192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98" name="Line 50"/>
              <p:cNvSpPr>
                <a:spLocks noChangeShapeType="1"/>
              </p:cNvSpPr>
              <p:nvPr/>
            </p:nvSpPr>
            <p:spPr bwMode="auto">
              <a:xfrm flipH="1" flipV="1">
                <a:off x="2880" y="2128"/>
                <a:ext cx="96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899" name="Line 51"/>
              <p:cNvSpPr>
                <a:spLocks noChangeShapeType="1"/>
              </p:cNvSpPr>
              <p:nvPr/>
            </p:nvSpPr>
            <p:spPr bwMode="auto">
              <a:xfrm flipH="1" flipV="1">
                <a:off x="4656" y="2240"/>
                <a:ext cx="96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900" name="Line 52"/>
              <p:cNvSpPr>
                <a:spLocks noChangeShapeType="1"/>
              </p:cNvSpPr>
              <p:nvPr/>
            </p:nvSpPr>
            <p:spPr bwMode="auto">
              <a:xfrm flipH="1" flipV="1">
                <a:off x="5184" y="2224"/>
                <a:ext cx="96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8901" name="Text Box 53"/>
              <p:cNvSpPr txBox="1">
                <a:spLocks noChangeArrowheads="1"/>
              </p:cNvSpPr>
              <p:nvPr/>
            </p:nvSpPr>
            <p:spPr bwMode="auto">
              <a:xfrm>
                <a:off x="4000" y="2752"/>
                <a:ext cx="276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4000">
                    <a:solidFill>
                      <a:srgbClr val="000000"/>
                    </a:solidFill>
                    <a:ea typeface="隶书" pitchFamily="49" charset="-122"/>
                  </a:rPr>
                  <a:t>..</a:t>
                </a:r>
              </a:p>
            </p:txBody>
          </p:sp>
        </p:grpSp>
        <p:sp>
          <p:nvSpPr>
            <p:cNvPr id="78902" name="Text Box 54"/>
            <p:cNvSpPr txBox="1">
              <a:spLocks noChangeArrowheads="1"/>
            </p:cNvSpPr>
            <p:nvPr/>
          </p:nvSpPr>
          <p:spPr bwMode="auto">
            <a:xfrm>
              <a:off x="-4" y="1293"/>
              <a:ext cx="40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>
                  <a:ea typeface="隶书" pitchFamily="49" charset="-122"/>
                </a:rPr>
                <a:t>。</a:t>
              </a:r>
            </a:p>
          </p:txBody>
        </p:sp>
        <p:sp>
          <p:nvSpPr>
            <p:cNvPr id="78903" name="Rectangle 55"/>
            <p:cNvSpPr>
              <a:spLocks noChangeArrowheads="1"/>
            </p:cNvSpPr>
            <p:nvPr/>
          </p:nvSpPr>
          <p:spPr bwMode="auto">
            <a:xfrm>
              <a:off x="320" y="1296"/>
              <a:ext cx="40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>
                  <a:ea typeface="隶书" pitchFamily="49" charset="-122"/>
                </a:rPr>
                <a:t>。</a:t>
              </a:r>
            </a:p>
          </p:txBody>
        </p:sp>
        <p:sp>
          <p:nvSpPr>
            <p:cNvPr id="78904" name="Text Box 56"/>
            <p:cNvSpPr txBox="1">
              <a:spLocks noChangeArrowheads="1"/>
            </p:cNvSpPr>
            <p:nvPr/>
          </p:nvSpPr>
          <p:spPr bwMode="auto">
            <a:xfrm>
              <a:off x="48" y="1296"/>
              <a:ext cx="54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>
                  <a:ea typeface="隶书" pitchFamily="49" charset="-122"/>
                </a:rPr>
                <a:t>220V</a:t>
              </a:r>
            </a:p>
          </p:txBody>
        </p:sp>
        <p:sp>
          <p:nvSpPr>
            <p:cNvPr id="78905" name="Text Box 57"/>
            <p:cNvSpPr txBox="1">
              <a:spLocks noChangeArrowheads="1"/>
            </p:cNvSpPr>
            <p:nvPr/>
          </p:nvSpPr>
          <p:spPr bwMode="auto">
            <a:xfrm>
              <a:off x="5136" y="1488"/>
              <a:ext cx="56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/>
                <a:t>火线</a:t>
              </a:r>
            </a:p>
          </p:txBody>
        </p:sp>
        <p:sp>
          <p:nvSpPr>
            <p:cNvPr id="78906" name="Text Box 58"/>
            <p:cNvSpPr txBox="1">
              <a:spLocks noChangeArrowheads="1"/>
            </p:cNvSpPr>
            <p:nvPr/>
          </p:nvSpPr>
          <p:spPr bwMode="auto">
            <a:xfrm>
              <a:off x="5136" y="1776"/>
              <a:ext cx="56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/>
                <a:t>零线</a:t>
              </a:r>
            </a:p>
          </p:txBody>
        </p:sp>
        <p:sp>
          <p:nvSpPr>
            <p:cNvPr id="78907" name="Text Box 59"/>
            <p:cNvSpPr txBox="1">
              <a:spLocks noChangeArrowheads="1"/>
            </p:cNvSpPr>
            <p:nvPr/>
          </p:nvSpPr>
          <p:spPr bwMode="auto">
            <a:xfrm>
              <a:off x="960" y="1728"/>
              <a:ext cx="385" cy="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</a:rPr>
                <a:t>电能表</a:t>
              </a:r>
            </a:p>
          </p:txBody>
        </p:sp>
      </p:grpSp>
      <p:sp>
        <p:nvSpPr>
          <p:cNvPr id="78908" name="Line 60"/>
          <p:cNvSpPr>
            <a:spLocks noChangeShapeType="1"/>
          </p:cNvSpPr>
          <p:nvPr/>
        </p:nvSpPr>
        <p:spPr bwMode="auto">
          <a:xfrm flipH="1">
            <a:off x="2895600" y="4419600"/>
            <a:ext cx="10668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8909" name="Text Box 61"/>
          <p:cNvSpPr txBox="1">
            <a:spLocks noChangeArrowheads="1"/>
          </p:cNvSpPr>
          <p:nvPr/>
        </p:nvSpPr>
        <p:spPr bwMode="auto">
          <a:xfrm>
            <a:off x="2041525" y="5326063"/>
            <a:ext cx="1403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/>
              <a:t>保险丝</a:t>
            </a:r>
          </a:p>
        </p:txBody>
      </p:sp>
      <p:sp>
        <p:nvSpPr>
          <p:cNvPr id="78910" name="Line 62"/>
          <p:cNvSpPr>
            <a:spLocks noChangeShapeType="1"/>
          </p:cNvSpPr>
          <p:nvPr/>
        </p:nvSpPr>
        <p:spPr bwMode="auto">
          <a:xfrm flipV="1">
            <a:off x="3810000" y="2514600"/>
            <a:ext cx="4572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8911" name="Text Box 63"/>
          <p:cNvSpPr txBox="1">
            <a:spLocks noChangeArrowheads="1"/>
          </p:cNvSpPr>
          <p:nvPr/>
        </p:nvSpPr>
        <p:spPr bwMode="auto">
          <a:xfrm>
            <a:off x="3429000" y="2011363"/>
            <a:ext cx="18097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/>
              <a:t>闸刀开关</a:t>
            </a:r>
          </a:p>
        </p:txBody>
      </p:sp>
      <p:sp>
        <p:nvSpPr>
          <p:cNvPr id="78912" name="Line 64"/>
          <p:cNvSpPr>
            <a:spLocks noChangeShapeType="1"/>
          </p:cNvSpPr>
          <p:nvPr/>
        </p:nvSpPr>
        <p:spPr bwMode="auto">
          <a:xfrm flipH="1">
            <a:off x="5638800" y="5257800"/>
            <a:ext cx="2286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8913" name="Text Box 65"/>
          <p:cNvSpPr txBox="1">
            <a:spLocks noChangeArrowheads="1"/>
          </p:cNvSpPr>
          <p:nvPr/>
        </p:nvSpPr>
        <p:spPr bwMode="auto">
          <a:xfrm>
            <a:off x="5175250" y="56388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/>
              <a:t>插座</a:t>
            </a:r>
          </a:p>
        </p:txBody>
      </p:sp>
      <p:grpSp>
        <p:nvGrpSpPr>
          <p:cNvPr id="78914" name="Group 66"/>
          <p:cNvGrpSpPr>
            <a:grpSpLocks/>
          </p:cNvGrpSpPr>
          <p:nvPr/>
        </p:nvGrpSpPr>
        <p:grpSpPr bwMode="auto">
          <a:xfrm>
            <a:off x="6781800" y="5257800"/>
            <a:ext cx="736600" cy="381000"/>
            <a:chOff x="4272" y="3312"/>
            <a:chExt cx="464" cy="240"/>
          </a:xfrm>
        </p:grpSpPr>
        <p:sp>
          <p:nvSpPr>
            <p:cNvPr id="78915" name="Line 67"/>
            <p:cNvSpPr>
              <a:spLocks noChangeShapeType="1"/>
            </p:cNvSpPr>
            <p:nvPr/>
          </p:nvSpPr>
          <p:spPr bwMode="auto">
            <a:xfrm>
              <a:off x="4272" y="3312"/>
              <a:ext cx="336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8916" name="Line 68"/>
            <p:cNvSpPr>
              <a:spLocks noChangeShapeType="1"/>
            </p:cNvSpPr>
            <p:nvPr/>
          </p:nvSpPr>
          <p:spPr bwMode="auto">
            <a:xfrm flipH="1">
              <a:off x="4592" y="3312"/>
              <a:ext cx="144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78917" name="Text Box 69"/>
          <p:cNvSpPr txBox="1">
            <a:spLocks noChangeArrowheads="1"/>
          </p:cNvSpPr>
          <p:nvPr/>
        </p:nvSpPr>
        <p:spPr bwMode="auto">
          <a:xfrm>
            <a:off x="6781800" y="5643563"/>
            <a:ext cx="996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/>
              <a:t>电灯</a:t>
            </a:r>
          </a:p>
        </p:txBody>
      </p:sp>
      <p:sp>
        <p:nvSpPr>
          <p:cNvPr id="78918" name="Line 70"/>
          <p:cNvSpPr>
            <a:spLocks noChangeShapeType="1"/>
          </p:cNvSpPr>
          <p:nvPr/>
        </p:nvSpPr>
        <p:spPr bwMode="auto">
          <a:xfrm>
            <a:off x="7848600" y="3784600"/>
            <a:ext cx="609600" cy="33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8919" name="Text Box 71"/>
          <p:cNvSpPr txBox="1">
            <a:spLocks noChangeArrowheads="1"/>
          </p:cNvSpPr>
          <p:nvPr/>
        </p:nvSpPr>
        <p:spPr bwMode="auto">
          <a:xfrm>
            <a:off x="8458200" y="3743325"/>
            <a:ext cx="671513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/>
              <a:t>开关</a:t>
            </a:r>
          </a:p>
        </p:txBody>
      </p:sp>
      <p:pic>
        <p:nvPicPr>
          <p:cNvPr id="78920" name="Picture 72" descr="RW_020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5163" y="685800"/>
            <a:ext cx="731837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908" grpId="0" animBg="1"/>
      <p:bldP spid="78909" grpId="0" autoUpdateAnimBg="0"/>
      <p:bldP spid="78910" grpId="0" animBg="1"/>
      <p:bldP spid="78911" grpId="0" autoUpdateAnimBg="0"/>
      <p:bldP spid="78912" grpId="0" animBg="1"/>
      <p:bldP spid="78913" grpId="0" autoUpdateAnimBg="0"/>
      <p:bldP spid="78917" grpId="0" autoUpdateAnimBg="0"/>
      <p:bldP spid="78918" grpId="0" animBg="1"/>
      <p:bldP spid="7891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 descr="未命名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50825" y="5516563"/>
            <a:ext cx="1222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400">
                <a:latin typeface="Arial" pitchFamily="34" charset="0"/>
              </a:rPr>
              <a:t>进户线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1476375" y="5516563"/>
            <a:ext cx="1222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400">
                <a:latin typeface="Arial" pitchFamily="34" charset="0"/>
              </a:rPr>
              <a:t>电能表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2843213" y="5516563"/>
            <a:ext cx="1098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2400">
                <a:latin typeface="Arial" pitchFamily="34" charset="0"/>
              </a:rPr>
              <a:t>总开关</a:t>
            </a: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4140200" y="5516563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2400">
                <a:latin typeface="Arial" pitchFamily="34" charset="0"/>
              </a:rPr>
              <a:t>保护设备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5940425" y="5492750"/>
            <a:ext cx="2012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2400">
                <a:latin typeface="Arial" pitchFamily="34" charset="0"/>
              </a:rPr>
              <a:t>插座及用电器</a:t>
            </a: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  <p:bldP spid="57350" grpId="0"/>
      <p:bldP spid="57351" grpId="0"/>
      <p:bldP spid="57352" grpId="0"/>
      <p:bldP spid="573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3" name="Group 5"/>
          <p:cNvGrpSpPr>
            <a:grpSpLocks/>
          </p:cNvGrpSpPr>
          <p:nvPr/>
        </p:nvGrpSpPr>
        <p:grpSpPr bwMode="auto">
          <a:xfrm>
            <a:off x="250825" y="3573463"/>
            <a:ext cx="8675688" cy="2586037"/>
            <a:chOff x="295" y="255"/>
            <a:chExt cx="5465" cy="1629"/>
          </a:xfrm>
        </p:grpSpPr>
        <p:sp>
          <p:nvSpPr>
            <p:cNvPr id="73734" name="Text Box 6"/>
            <p:cNvSpPr txBox="1">
              <a:spLocks noChangeArrowheads="1"/>
            </p:cNvSpPr>
            <p:nvPr/>
          </p:nvSpPr>
          <p:spPr bwMode="auto">
            <a:xfrm>
              <a:off x="295" y="754"/>
              <a:ext cx="5465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zh-CN" altLang="en-US" sz="3600" b="1" dirty="0">
                  <a:solidFill>
                    <a:srgbClr val="C43008"/>
                  </a:solidFill>
                  <a:latin typeface="Arial" pitchFamily="34" charset="0"/>
                </a:rPr>
                <a:t>火线</a:t>
              </a:r>
              <a:r>
                <a:rPr kumimoji="0" lang="zh-CN" altLang="en-US" sz="3600" b="1" dirty="0">
                  <a:latin typeface="Arial" pitchFamily="34" charset="0"/>
                </a:rPr>
                <a:t>：与零线之间的电压是</a:t>
              </a:r>
              <a:r>
                <a:rPr kumimoji="0" lang="en-US" altLang="zh-CN" sz="3600" b="1" dirty="0">
                  <a:latin typeface="Arial" pitchFamily="34" charset="0"/>
                </a:rPr>
                <a:t>220V</a:t>
              </a:r>
              <a:r>
                <a:rPr kumimoji="0" lang="zh-CN" altLang="en-US" sz="3600" b="1" dirty="0">
                  <a:latin typeface="Arial" pitchFamily="34" charset="0"/>
                </a:rPr>
                <a:t>，与地                    电压也是</a:t>
              </a:r>
              <a:r>
                <a:rPr kumimoji="0" lang="en-US" altLang="zh-CN" sz="3600" b="1" dirty="0">
                  <a:latin typeface="Arial" pitchFamily="34" charset="0"/>
                </a:rPr>
                <a:t>220V</a:t>
              </a:r>
              <a:r>
                <a:rPr kumimoji="0" lang="en-US" altLang="zh-CN" sz="3600" dirty="0">
                  <a:latin typeface="Arial" pitchFamily="34" charset="0"/>
                </a:rPr>
                <a:t>       </a:t>
              </a:r>
            </a:p>
          </p:txBody>
        </p:sp>
        <p:sp>
          <p:nvSpPr>
            <p:cNvPr id="73735" name="Text Box 7"/>
            <p:cNvSpPr txBox="1">
              <a:spLocks noChangeArrowheads="1"/>
            </p:cNvSpPr>
            <p:nvPr/>
          </p:nvSpPr>
          <p:spPr bwMode="auto">
            <a:xfrm>
              <a:off x="295" y="255"/>
              <a:ext cx="5103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zh-CN" altLang="en-US" sz="4000" b="1" dirty="0">
                  <a:latin typeface="Arial" pitchFamily="34" charset="0"/>
                </a:rPr>
                <a:t>进户线 ：由户外的低压输电线引来</a:t>
              </a:r>
            </a:p>
          </p:txBody>
        </p:sp>
        <p:sp>
          <p:nvSpPr>
            <p:cNvPr id="73736" name="Text Box 8"/>
            <p:cNvSpPr txBox="1">
              <a:spLocks noChangeArrowheads="1"/>
            </p:cNvSpPr>
            <p:nvPr/>
          </p:nvSpPr>
          <p:spPr bwMode="auto">
            <a:xfrm>
              <a:off x="340" y="1480"/>
              <a:ext cx="467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zh-CN" altLang="en-US" sz="3600" b="1" dirty="0">
                  <a:solidFill>
                    <a:srgbClr val="C43008"/>
                  </a:solidFill>
                  <a:latin typeface="Arial" pitchFamily="34" charset="0"/>
                </a:rPr>
                <a:t>零线</a:t>
              </a:r>
              <a:r>
                <a:rPr kumimoji="0" lang="zh-CN" altLang="en-US" sz="3600" b="1" dirty="0">
                  <a:latin typeface="Arial" pitchFamily="34" charset="0"/>
                </a:rPr>
                <a:t>：与地电压是</a:t>
              </a:r>
              <a:r>
                <a:rPr kumimoji="0" lang="en-US" altLang="zh-CN" sz="3600" b="1" dirty="0">
                  <a:latin typeface="Arial" pitchFamily="34" charset="0"/>
                </a:rPr>
                <a:t>0V</a:t>
              </a:r>
            </a:p>
          </p:txBody>
        </p:sp>
      </p:grpSp>
      <p:pic>
        <p:nvPicPr>
          <p:cNvPr id="73732" name="Picture 4" descr="未命名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115" b="11661"/>
          <a:stretch>
            <a:fillRect/>
          </a:stretch>
        </p:blipFill>
        <p:spPr bwMode="auto">
          <a:xfrm>
            <a:off x="0" y="0"/>
            <a:ext cx="9144000" cy="357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7" name="Line 9"/>
          <p:cNvSpPr>
            <a:spLocks noChangeShapeType="1"/>
          </p:cNvSpPr>
          <p:nvPr/>
        </p:nvSpPr>
        <p:spPr bwMode="auto">
          <a:xfrm>
            <a:off x="611188" y="2781300"/>
            <a:ext cx="217487" cy="862013"/>
          </a:xfrm>
          <a:prstGeom prst="line">
            <a:avLst/>
          </a:prstGeom>
          <a:noFill/>
          <a:ln w="76200">
            <a:solidFill>
              <a:srgbClr val="C43008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755650" y="4437063"/>
            <a:ext cx="712787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4000" b="1" dirty="0">
                <a:solidFill>
                  <a:srgbClr val="C43008"/>
                </a:solidFill>
                <a:latin typeface="Arial" pitchFamily="34" charset="0"/>
              </a:rPr>
              <a:t>电能表</a:t>
            </a:r>
            <a:r>
              <a:rPr kumimoji="0" lang="zh-CN" altLang="en-US" sz="4000" b="1" dirty="0">
                <a:latin typeface="Arial" pitchFamily="34" charset="0"/>
              </a:rPr>
              <a:t>：安装在进户线之后，用来度量家庭所消耗的电能的多少。</a:t>
            </a:r>
          </a:p>
        </p:txBody>
      </p:sp>
      <p:pic>
        <p:nvPicPr>
          <p:cNvPr id="59398" name="Picture 6" descr="未命名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115" b="11661"/>
          <a:stretch>
            <a:fillRect/>
          </a:stretch>
        </p:blipFill>
        <p:spPr bwMode="auto">
          <a:xfrm>
            <a:off x="0" y="0"/>
            <a:ext cx="9144000" cy="429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9" name="Line 7"/>
          <p:cNvSpPr>
            <a:spLocks noChangeShapeType="1"/>
          </p:cNvSpPr>
          <p:nvPr/>
        </p:nvSpPr>
        <p:spPr bwMode="auto">
          <a:xfrm>
            <a:off x="1763713" y="3141663"/>
            <a:ext cx="0" cy="1223962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电能表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25" t="5707" r="38933" b="22809"/>
          <a:stretch>
            <a:fillRect/>
          </a:stretch>
        </p:blipFill>
        <p:spPr bwMode="auto">
          <a:xfrm>
            <a:off x="1403350" y="0"/>
            <a:ext cx="65881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4859338" y="3860800"/>
            <a:ext cx="1152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b="1">
                <a:solidFill>
                  <a:srgbClr val="000000"/>
                </a:solidFill>
                <a:latin typeface="Arial" pitchFamily="34" charset="0"/>
              </a:rPr>
              <a:t>10(20)A</a:t>
            </a: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2987675" y="4292600"/>
            <a:ext cx="720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b="1">
                <a:solidFill>
                  <a:srgbClr val="000000"/>
                </a:solidFill>
                <a:latin typeface="Arial" pitchFamily="34" charset="0"/>
              </a:rPr>
              <a:t>3000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512763" y="1196975"/>
            <a:ext cx="458787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endParaRPr kumimoji="0" lang="zh-CN" altLang="zh-CN">
              <a:latin typeface="Arial" pitchFamily="34" charset="0"/>
            </a:endParaRP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323850" y="981075"/>
            <a:ext cx="854075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4400" b="1">
                <a:solidFill>
                  <a:srgbClr val="000066"/>
                </a:solidFill>
                <a:latin typeface="Arial" pitchFamily="34" charset="0"/>
              </a:rPr>
              <a:t>观察电能表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250825" y="1196975"/>
            <a:ext cx="8893175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4000" b="1">
                <a:latin typeface="Arial" pitchFamily="34" charset="0"/>
              </a:rPr>
              <a:t>1</a:t>
            </a:r>
            <a:r>
              <a:rPr kumimoji="0" lang="zh-CN" altLang="en-US" sz="4000" b="1">
                <a:latin typeface="Arial" pitchFamily="34" charset="0"/>
              </a:rPr>
              <a:t>、电路中共有</a:t>
            </a:r>
            <a:r>
              <a:rPr kumimoji="0" lang="en-US" altLang="zh-CN" sz="4000" b="1">
                <a:latin typeface="Arial" pitchFamily="34" charset="0"/>
              </a:rPr>
              <a:t>60w</a:t>
            </a:r>
            <a:r>
              <a:rPr kumimoji="0" lang="zh-CN" altLang="en-US" sz="4000" b="1">
                <a:latin typeface="Arial" pitchFamily="34" charset="0"/>
              </a:rPr>
              <a:t>的灯泡四只，</a:t>
            </a:r>
            <a:r>
              <a:rPr kumimoji="0" lang="en-US" altLang="zh-CN" sz="4000" b="1">
                <a:latin typeface="Arial" pitchFamily="34" charset="0"/>
              </a:rPr>
              <a:t>120w</a:t>
            </a:r>
            <a:r>
              <a:rPr kumimoji="0" lang="zh-CN" altLang="en-US" sz="4000" b="1">
                <a:latin typeface="Arial" pitchFamily="34" charset="0"/>
              </a:rPr>
              <a:t>的洗衣机一台，</a:t>
            </a:r>
            <a:r>
              <a:rPr kumimoji="0" lang="en-US" altLang="zh-CN" sz="4000" b="1">
                <a:latin typeface="Arial" pitchFamily="34" charset="0"/>
              </a:rPr>
              <a:t>80w</a:t>
            </a:r>
            <a:r>
              <a:rPr kumimoji="0" lang="zh-CN" altLang="en-US" sz="4000" b="1">
                <a:latin typeface="Arial" pitchFamily="34" charset="0"/>
              </a:rPr>
              <a:t>的电视机一台，</a:t>
            </a:r>
            <a:r>
              <a:rPr kumimoji="0" lang="en-US" altLang="zh-CN" sz="4000" b="1">
                <a:latin typeface="Arial" pitchFamily="34" charset="0"/>
              </a:rPr>
              <a:t>600w</a:t>
            </a:r>
            <a:r>
              <a:rPr kumimoji="0" lang="zh-CN" altLang="en-US" sz="4000" b="1">
                <a:latin typeface="Arial" pitchFamily="34" charset="0"/>
              </a:rPr>
              <a:t>的电饭锅一只，则该家庭电路中最合适的电能表是（  ）</a:t>
            </a:r>
          </a:p>
          <a:p>
            <a:pPr>
              <a:spcBef>
                <a:spcPct val="50000"/>
              </a:spcBef>
            </a:pPr>
            <a:r>
              <a:rPr kumimoji="0" lang="zh-CN" altLang="en-US" sz="4000" b="1">
                <a:latin typeface="Arial" pitchFamily="34" charset="0"/>
              </a:rPr>
              <a:t> </a:t>
            </a:r>
            <a:r>
              <a:rPr kumimoji="0" lang="en-US" altLang="zh-CN" sz="4000" b="1">
                <a:latin typeface="Arial" pitchFamily="34" charset="0"/>
              </a:rPr>
              <a:t>A  220V 3A     B  220V 5A </a:t>
            </a:r>
          </a:p>
          <a:p>
            <a:pPr>
              <a:spcBef>
                <a:spcPct val="50000"/>
              </a:spcBef>
            </a:pPr>
            <a:r>
              <a:rPr kumimoji="0" lang="en-US" altLang="zh-CN" sz="4000" b="1">
                <a:latin typeface="Arial" pitchFamily="34" charset="0"/>
              </a:rPr>
              <a:t> C  220V 10A   D  380V 5A  </a:t>
            </a: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4859338" y="3141663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en-US" altLang="zh-CN" sz="2800" b="1">
                <a:latin typeface="Arial" pitchFamily="34" charset="0"/>
              </a:rPr>
              <a:t>B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0" y="3933825"/>
            <a:ext cx="896461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3600" b="1">
                <a:solidFill>
                  <a:srgbClr val="C43008"/>
                </a:solidFill>
                <a:latin typeface="Arial" pitchFamily="34" charset="0"/>
              </a:rPr>
              <a:t>总开关（闸刀开关）</a:t>
            </a:r>
            <a:r>
              <a:rPr kumimoji="0" lang="zh-CN" altLang="en-US" sz="3600" b="1">
                <a:latin typeface="Arial" pitchFamily="34" charset="0"/>
              </a:rPr>
              <a:t>安装在电能表后，可以控制整个电路。</a:t>
            </a:r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179388" y="5084763"/>
            <a:ext cx="8353425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2800" b="1">
                <a:latin typeface="Arial" pitchFamily="34" charset="0"/>
              </a:rPr>
              <a:t>总开关及保险设备内都装有熔丝（俗称保险丝）以确保用电安全。在现在的建筑中在电能表后面安装</a:t>
            </a:r>
            <a:r>
              <a:rPr kumimoji="0" lang="zh-CN" altLang="en-US" sz="2800" b="1">
                <a:solidFill>
                  <a:srgbClr val="C43008"/>
                </a:solidFill>
                <a:latin typeface="Arial" pitchFamily="34" charset="0"/>
              </a:rPr>
              <a:t>空气开关</a:t>
            </a:r>
            <a:r>
              <a:rPr kumimoji="0" lang="zh-CN" altLang="en-US" sz="2800" b="1">
                <a:latin typeface="Arial" pitchFamily="34" charset="0"/>
              </a:rPr>
              <a:t>代替了闸刀开关，来保证用电安全。</a:t>
            </a:r>
          </a:p>
        </p:txBody>
      </p:sp>
      <p:pic>
        <p:nvPicPr>
          <p:cNvPr id="61450" name="Picture 10" descr="未命名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115" b="11661"/>
          <a:stretch>
            <a:fillRect/>
          </a:stretch>
        </p:blipFill>
        <p:spPr bwMode="auto">
          <a:xfrm>
            <a:off x="0" y="0"/>
            <a:ext cx="9144000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9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古瓶荷花 1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E"/>
      </a:accent4>
      <a:accent5>
        <a:srgbClr val="E2F4FF"/>
      </a:accent5>
      <a:accent6>
        <a:srgbClr val="2D8AE7"/>
      </a:accent6>
      <a:hlink>
        <a:srgbClr val="CC0066"/>
      </a:hlink>
      <a:folHlink>
        <a:srgbClr val="7D7DA9"/>
      </a:folHlink>
    </a:clrScheme>
    <a:fontScheme name="古瓶荷花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第一PPT模板网-WWW.1PPT.COM ">
  <a:themeElements>
    <a:clrScheme name="American-PowerPoint-template 15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001D70"/>
      </a:accent1>
      <a:accent2>
        <a:srgbClr val="E01C1E"/>
      </a:accent2>
      <a:accent3>
        <a:srgbClr val="FFFFFF"/>
      </a:accent3>
      <a:accent4>
        <a:srgbClr val="000000"/>
      </a:accent4>
      <a:accent5>
        <a:srgbClr val="AAABBB"/>
      </a:accent5>
      <a:accent6>
        <a:srgbClr val="CB181A"/>
      </a:accent6>
      <a:hlink>
        <a:srgbClr val="8A1717"/>
      </a:hlink>
      <a:folHlink>
        <a:srgbClr val="969696"/>
      </a:folHlink>
    </a:clrScheme>
    <a:fontScheme name="American-PowerPoint-template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American-PowerPoint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erican-PowerPoint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erican-PowerPoint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erican-PowerPoint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erican-PowerPoint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erican-PowerPoint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merican-PowerPoint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merican-PowerPoint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merican-PowerPoint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merican-PowerPoint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merican-PowerPoint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merican-PowerPoint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merican-PowerPoint-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1D70"/>
        </a:accent1>
        <a:accent2>
          <a:srgbClr val="E01C1E"/>
        </a:accent2>
        <a:accent3>
          <a:srgbClr val="FFFFFF"/>
        </a:accent3>
        <a:accent4>
          <a:srgbClr val="000000"/>
        </a:accent4>
        <a:accent5>
          <a:srgbClr val="AAABBB"/>
        </a:accent5>
        <a:accent6>
          <a:srgbClr val="CB181A"/>
        </a:accent6>
        <a:hlink>
          <a:srgbClr val="8A1717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erican-PowerPoint-template 14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001D70"/>
        </a:accent1>
        <a:accent2>
          <a:srgbClr val="E01C1E"/>
        </a:accent2>
        <a:accent3>
          <a:srgbClr val="FFFFFF"/>
        </a:accent3>
        <a:accent4>
          <a:srgbClr val="000000"/>
        </a:accent4>
        <a:accent5>
          <a:srgbClr val="AAABBB"/>
        </a:accent5>
        <a:accent6>
          <a:srgbClr val="CB181A"/>
        </a:accent6>
        <a:hlink>
          <a:srgbClr val="8A1717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erican-PowerPoint-template 15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001D70"/>
        </a:accent1>
        <a:accent2>
          <a:srgbClr val="E01C1E"/>
        </a:accent2>
        <a:accent3>
          <a:srgbClr val="FFFFFF"/>
        </a:accent3>
        <a:accent4>
          <a:srgbClr val="000000"/>
        </a:accent4>
        <a:accent5>
          <a:srgbClr val="AAABBB"/>
        </a:accent5>
        <a:accent6>
          <a:srgbClr val="CB181A"/>
        </a:accent6>
        <a:hlink>
          <a:srgbClr val="8A171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CDESIGNK</Template>
  <TotalTime>616</TotalTime>
  <Words>2256</Words>
  <Application>Microsoft Office PowerPoint</Application>
  <PresentationFormat>全屏显示(4:3)</PresentationFormat>
  <Paragraphs>239</Paragraphs>
  <Slides>28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Arial</vt:lpstr>
      <vt:lpstr>宋体</vt:lpstr>
      <vt:lpstr>Wingdings</vt:lpstr>
      <vt:lpstr>楷体_GB2312</vt:lpstr>
      <vt:lpstr>黑体</vt:lpstr>
      <vt:lpstr>Times New Roman</vt:lpstr>
      <vt:lpstr>隶书</vt:lpstr>
      <vt:lpstr>Verdana</vt:lpstr>
      <vt:lpstr>Gulim</vt:lpstr>
      <vt:lpstr>仿宋_GB2312</vt:lpstr>
      <vt:lpstr>Tahoma</vt:lpstr>
      <vt:lpstr>第一PPT模板网-WWW.1PPT.COM</vt:lpstr>
      <vt:lpstr>第一PPT模板网-WWW.1PPT.COM </vt:lpstr>
      <vt:lpstr>第一PPT模板网-WWW.1PPT.COM  </vt:lpstr>
      <vt:lpstr>Microsoft Photo Editor 3.0 照片</vt:lpstr>
      <vt:lpstr>PowerPoint 演示文稿</vt:lpstr>
      <vt:lpstr>一、家庭电路的组成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terms:created xsi:type="dcterms:W3CDTF">2005-12-22T04:43:29Z</dcterms:created>
  <dcterms:modified xsi:type="dcterms:W3CDTF">2017-12-04T08:30:11Z</dcterms:modified>
</cp:coreProperties>
</file>