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67" r:id="rId3"/>
    <p:sldId id="296" r:id="rId4"/>
    <p:sldId id="323" r:id="rId5"/>
    <p:sldId id="368" r:id="rId6"/>
    <p:sldId id="369" r:id="rId8"/>
    <p:sldId id="329" r:id="rId9"/>
    <p:sldId id="370" r:id="rId10"/>
    <p:sldId id="375" r:id="rId11"/>
    <p:sldId id="376" r:id="rId12"/>
    <p:sldId id="371" r:id="rId13"/>
    <p:sldId id="377" r:id="rId14"/>
    <p:sldId id="319" r:id="rId15"/>
    <p:sldId id="373" r:id="rId16"/>
    <p:sldId id="379" r:id="rId17"/>
    <p:sldId id="362" r:id="rId18"/>
    <p:sldId id="332" r:id="rId19"/>
    <p:sldId id="333" r:id="rId20"/>
    <p:sldId id="336" r:id="rId21"/>
    <p:sldId id="364" r:id="rId22"/>
    <p:sldId id="335" r:id="rId23"/>
    <p:sldId id="365" r:id="rId24"/>
    <p:sldId id="366" r:id="rId25"/>
    <p:sldId id="363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楷体" panose="02010609060101010101" pitchFamily="49" charset="-122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楷体" panose="02010609060101010101" pitchFamily="49" charset="-122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楷体" panose="02010609060101010101" pitchFamily="49" charset="-122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楷体" panose="02010609060101010101" pitchFamily="49" charset="-122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楷体" panose="02010609060101010101" pitchFamily="49" charset="-122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楷体" panose="02010609060101010101" pitchFamily="49" charset="-122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楷体" panose="02010609060101010101" pitchFamily="49" charset="-122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楷体" panose="02010609060101010101" pitchFamily="49" charset="-122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楷体" panose="02010609060101010101" pitchFamily="49" charset="-122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0000FF"/>
    <a:srgbClr val="FF0000"/>
    <a:srgbClr val="FF6600"/>
    <a:srgbClr val="9900CC"/>
    <a:srgbClr val="FFFFCC"/>
    <a:srgbClr val="A50021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94" y="-264"/>
      </p:cViewPr>
      <p:guideLst>
        <p:guide orient="horz" pos="2169"/>
        <p:guide pos="292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76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6DBDC5A-1B27-468B-A192-85E61A0F8429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DBDC5A-1B27-468B-A192-85E61A0F8429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A8A50949-A36D-4151-91A3-6D0B93EE0A6B}" type="slidenum">
              <a:rPr lang="en-US" altLang="zh-CN" sz="1200">
                <a:latin typeface="Times New Roman" panose="02020603050405020304" pitchFamily="18" charset="0"/>
              </a:rPr>
            </a:fld>
            <a:endParaRPr lang="en-US" altLang="zh-CN" sz="1200">
              <a:latin typeface="Times New Roman" panose="02020603050405020304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  <a:p>
            <a:pPr eaLnBrk="1" hangingPunct="1">
              <a:spcBef>
                <a:spcPct val="0"/>
              </a:spcBef>
            </a:pPr>
            <a:endParaRPr lang="en-US" altLang="zh-CN" smtClean="0"/>
          </a:p>
          <a:p>
            <a:pPr eaLnBrk="1" hangingPunct="1">
              <a:spcBef>
                <a:spcPct val="0"/>
              </a:spcBef>
            </a:pPr>
            <a:endParaRPr lang="en-US" altLang="zh-CN" smtClean="0"/>
          </a:p>
          <a:p>
            <a:pPr eaLnBrk="1" hangingPunct="1">
              <a:spcBef>
                <a:spcPct val="0"/>
              </a:spcBef>
            </a:pPr>
            <a:r>
              <a:rPr lang="en-US" altLang="zh-CN" smtClean="0"/>
              <a:t>www.zk5u.com</a:t>
            </a:r>
            <a:endParaRPr lang="en-US" altLang="zh-CN" smtClean="0"/>
          </a:p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CE19F-11A1-4B56-A818-00660658ACA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2E78D-0BEC-4053-BA37-0E207CED9D23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054DF-15CD-433F-85D2-1D2D20234825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00403-19ED-44C6-B681-D6039859416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15061-2B22-44D7-84E3-9AA3FCE4B712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48B06-2F09-4909-BFA2-22E024B11B9F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9C501-8B85-4779-816B-2D72F9BF54C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EBD2B-ACB1-4FF6-BF51-84E8075E0E3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BF3E3-B2E6-4C8E-8EC7-82C4B9579715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2154A-E0FF-489E-84F9-4CB0AE82B7A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EC29F-F99E-4150-B314-0AC0804C4512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43696-AD2F-4F7C-B9B4-385BB977505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1A75E-33DB-4F01-A00E-F27922C63685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emf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52FDED74-B411-459E-AF73-069DEA31853C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hyperlink" Target="&#27700;&#30005;&#35299;&#30340;&#24494;&#35266;.SWF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hyperlink" Target="VTS_01_3.VOB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12482" y="1124744"/>
            <a:ext cx="642787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8000" b="1" dirty="0" smtClean="0">
                <a:ln w="10541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宋简" pitchFamily="49" charset="-122"/>
                <a:ea typeface="汉仪大宋简" pitchFamily="49" charset="-122"/>
              </a:rPr>
              <a:t>1.2 </a:t>
            </a:r>
            <a:r>
              <a:rPr lang="zh-CN" altLang="en-US" sz="8000" b="1" dirty="0" smtClean="0">
                <a:ln w="10541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宋简" pitchFamily="49" charset="-122"/>
                <a:ea typeface="汉仪大宋简" pitchFamily="49" charset="-122"/>
              </a:rPr>
              <a:t>水</a:t>
            </a:r>
            <a:r>
              <a:rPr lang="zh-CN" altLang="en-US" sz="8000" b="1" dirty="0">
                <a:ln w="10541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宋简" pitchFamily="49" charset="-122"/>
                <a:ea typeface="汉仪大宋简" pitchFamily="49" charset="-122"/>
              </a:rPr>
              <a:t>的组成</a:t>
            </a:r>
            <a:endParaRPr lang="zh-CN" altLang="en-US" sz="8000" b="1" dirty="0">
              <a:ln w="10541" cmpd="sng">
                <a:noFill/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宋简" pitchFamily="49" charset="-122"/>
              <a:ea typeface="汉仪大宋简" pitchFamily="49" charset="-122"/>
            </a:endParaRPr>
          </a:p>
        </p:txBody>
      </p:sp>
      <p:pic>
        <p:nvPicPr>
          <p:cNvPr id="2051" name="Picture 4" descr="105626~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1560" y="2636912"/>
            <a:ext cx="2736850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71987" y="3149601"/>
            <a:ext cx="2702138" cy="1935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2401071" y="5517232"/>
            <a:ext cx="4250690" cy="4972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精品下载网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-WWW.j9p.COM</a:t>
            </a: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40" name="Group 4"/>
          <p:cNvGraphicFramePr>
            <a:graphicFrameLocks noGrp="1"/>
          </p:cNvGraphicFramePr>
          <p:nvPr/>
        </p:nvGraphicFramePr>
        <p:xfrm>
          <a:off x="468313" y="315913"/>
          <a:ext cx="8207375" cy="6226176"/>
        </p:xfrm>
        <a:graphic>
          <a:graphicData uri="http://schemas.openxmlformats.org/drawingml/2006/table">
            <a:tbl>
              <a:tblPr/>
              <a:tblGrid>
                <a:gridCol w="1524000"/>
                <a:gridCol w="1643062"/>
                <a:gridCol w="2520950"/>
                <a:gridCol w="2519363"/>
              </a:tblGrid>
              <a:tr h="1150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两电极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正极端的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玻璃管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负极端的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玻璃管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>
                        <a:alpha val="50000"/>
                      </a:srgbClr>
                    </a:solidFill>
                  </a:tcPr>
                </a:tc>
              </a:tr>
              <a:tr h="1008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现象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</a:tr>
              <a:tr h="1355725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比较两玻璃中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现象差异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>
                        <a:alpha val="50000"/>
                      </a:srgbClr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>
                        <a:alpha val="50000"/>
                      </a:srgbClr>
                    </a:solidFill>
                  </a:tcPr>
                </a:tc>
              </a:tr>
              <a:tr h="135572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物质</a:t>
                      </a:r>
                      <a:endParaRPr kumimoji="0" lang="zh-CN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>
                        <a:alpha val="50000"/>
                      </a:srgbClr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>
                        <a:alpha val="50000"/>
                      </a:srgbClr>
                    </a:solidFill>
                  </a:tcPr>
                </a:tc>
              </a:tr>
              <a:tr h="135572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检验气体</a:t>
                      </a:r>
                      <a:endParaRPr kumimoji="0" lang="zh-CN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>
                        <a:alpha val="50000"/>
                      </a:srgbClr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4361" name="Text Box 25"/>
          <p:cNvSpPr txBox="1">
            <a:spLocks noChangeArrowheads="1"/>
          </p:cNvSpPr>
          <p:nvPr/>
        </p:nvSpPr>
        <p:spPr bwMode="auto">
          <a:xfrm>
            <a:off x="1979613" y="1466850"/>
            <a:ext cx="167481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latin typeface="Arial" panose="020B0604020202020204" pitchFamily="34" charset="0"/>
                <a:ea typeface="华文新魏" pitchFamily="2" charset="-122"/>
              </a:rPr>
              <a:t>两极均出现气泡</a:t>
            </a:r>
            <a:endParaRPr lang="zh-CN" altLang="en-US" sz="2800"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14362" name="Text Box 26"/>
          <p:cNvSpPr txBox="1">
            <a:spLocks noChangeArrowheads="1"/>
          </p:cNvSpPr>
          <p:nvPr/>
        </p:nvSpPr>
        <p:spPr bwMode="auto">
          <a:xfrm>
            <a:off x="4049713" y="1466850"/>
            <a:ext cx="167481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latin typeface="Arial" panose="020B0604020202020204" pitchFamily="34" charset="0"/>
                <a:ea typeface="华文新魏" pitchFamily="2" charset="-122"/>
              </a:rPr>
              <a:t>有气体</a:t>
            </a:r>
            <a:endParaRPr lang="zh-CN" altLang="en-US" sz="2800">
              <a:latin typeface="Arial" panose="020B0604020202020204" pitchFamily="34" charset="0"/>
              <a:ea typeface="华文新魏" pitchFamily="2" charset="-122"/>
            </a:endParaRPr>
          </a:p>
          <a:p>
            <a:pPr algn="ctr" eaLnBrk="1" hangingPunct="1"/>
            <a:r>
              <a:rPr lang="zh-CN" altLang="en-US" sz="2800">
                <a:latin typeface="Arial" panose="020B0604020202020204" pitchFamily="34" charset="0"/>
                <a:ea typeface="华文新魏" pitchFamily="2" charset="-122"/>
              </a:rPr>
              <a:t>产生</a:t>
            </a:r>
            <a:endParaRPr lang="zh-CN" altLang="en-US" sz="2800"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14363" name="Text Box 27"/>
          <p:cNvSpPr txBox="1">
            <a:spLocks noChangeArrowheads="1"/>
          </p:cNvSpPr>
          <p:nvPr/>
        </p:nvSpPr>
        <p:spPr bwMode="auto">
          <a:xfrm>
            <a:off x="6497638" y="1466850"/>
            <a:ext cx="167481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latin typeface="Arial" panose="020B0604020202020204" pitchFamily="34" charset="0"/>
                <a:ea typeface="华文新魏" pitchFamily="2" charset="-122"/>
              </a:rPr>
              <a:t>有气体</a:t>
            </a:r>
            <a:endParaRPr lang="zh-CN" altLang="en-US" sz="2800">
              <a:latin typeface="Arial" panose="020B0604020202020204" pitchFamily="34" charset="0"/>
              <a:ea typeface="华文新魏" pitchFamily="2" charset="-122"/>
            </a:endParaRPr>
          </a:p>
          <a:p>
            <a:pPr algn="ctr" eaLnBrk="1" hangingPunct="1"/>
            <a:r>
              <a:rPr lang="zh-CN" altLang="en-US" sz="2800">
                <a:latin typeface="Arial" panose="020B0604020202020204" pitchFamily="34" charset="0"/>
                <a:ea typeface="华文新魏" pitchFamily="2" charset="-122"/>
              </a:rPr>
              <a:t>产生</a:t>
            </a:r>
            <a:endParaRPr lang="zh-CN" altLang="en-US" sz="2800"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6240463" y="2908300"/>
            <a:ext cx="23764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  气体较</a:t>
            </a:r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多</a:t>
            </a:r>
            <a:endParaRPr lang="en-US" altLang="zh-CN" sz="2800" b="1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3667125" y="2936875"/>
            <a:ext cx="24495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  气体较</a:t>
            </a:r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少</a:t>
            </a:r>
            <a:endParaRPr lang="en-US" altLang="zh-CN" sz="2800" b="1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3790950" y="5259388"/>
            <a:ext cx="219392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Arial" panose="020B0604020202020204" pitchFamily="34" charset="0"/>
                <a:ea typeface="华文新魏" pitchFamily="2" charset="-122"/>
              </a:rPr>
              <a:t>带火星的木条复燃</a:t>
            </a:r>
            <a:endParaRPr lang="zh-CN" altLang="en-US" sz="3200" b="1"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11" name="Text Box 23"/>
          <p:cNvSpPr txBox="1">
            <a:spLocks noChangeArrowheads="1"/>
          </p:cNvSpPr>
          <p:nvPr/>
        </p:nvSpPr>
        <p:spPr bwMode="auto">
          <a:xfrm>
            <a:off x="6389688" y="5259388"/>
            <a:ext cx="1919287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Arial" panose="020B0604020202020204" pitchFamily="34" charset="0"/>
                <a:ea typeface="华文新魏" pitchFamily="2" charset="-122"/>
              </a:rPr>
              <a:t>产生淡蓝色火焰</a:t>
            </a:r>
            <a:endParaRPr lang="zh-CN" altLang="en-US" sz="3200" b="1"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12" name="Text Box 28"/>
          <p:cNvSpPr txBox="1">
            <a:spLocks noChangeArrowheads="1"/>
          </p:cNvSpPr>
          <p:nvPr/>
        </p:nvSpPr>
        <p:spPr bwMode="auto">
          <a:xfrm>
            <a:off x="6262688" y="3933825"/>
            <a:ext cx="23764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氢气</a:t>
            </a:r>
            <a:endParaRPr lang="en-US" altLang="zh-CN" sz="2800" b="1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" name="Text Box 29"/>
          <p:cNvSpPr txBox="1">
            <a:spLocks noChangeArrowheads="1"/>
          </p:cNvSpPr>
          <p:nvPr/>
        </p:nvSpPr>
        <p:spPr bwMode="auto">
          <a:xfrm>
            <a:off x="3689350" y="3960813"/>
            <a:ext cx="24495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氧气</a:t>
            </a:r>
            <a:endParaRPr lang="en-US" altLang="zh-CN" sz="2800" b="1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4" name="Text Box 26"/>
          <p:cNvSpPr txBox="1">
            <a:spLocks noChangeArrowheads="1"/>
          </p:cNvSpPr>
          <p:nvPr/>
        </p:nvSpPr>
        <p:spPr bwMode="auto">
          <a:xfrm>
            <a:off x="3884613" y="4452938"/>
            <a:ext cx="4465637" cy="584200"/>
          </a:xfrm>
          <a:prstGeom prst="rect">
            <a:avLst/>
          </a:prstGeom>
          <a:solidFill>
            <a:srgbClr val="FFFFCC"/>
          </a:solidFill>
          <a:ln w="38100" cmpd="sng">
            <a:solidFill>
              <a:srgbClr val="FF00FF"/>
            </a:solidFill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3200" dirty="0">
                <a:latin typeface="+mn-ea"/>
                <a:ea typeface="+mn-ea"/>
              </a:rPr>
              <a:t>正氧负氢</a:t>
            </a:r>
            <a:r>
              <a:rPr lang="zh-CN" altLang="en-US" sz="3200" dirty="0">
                <a:solidFill>
                  <a:srgbClr val="FF0000"/>
                </a:solidFill>
                <a:latin typeface="+mn-ea"/>
                <a:ea typeface="+mn-ea"/>
              </a:rPr>
              <a:t>（敬仰父亲）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1" grpId="0" autoUpdateAnimBg="0"/>
      <p:bldP spid="14362" grpId="0" autoUpdateAnimBg="0"/>
      <p:bldP spid="14363" grpId="0" autoUpdateAnimBg="0"/>
      <p:bldP spid="14364" grpId="0" autoUpdateAnimBg="0"/>
      <p:bldP spid="14365" grpId="0" autoUpdateAnimBg="0"/>
      <p:bldP spid="10" grpId="0" autoUpdateAnimBg="0"/>
      <p:bldP spid="12" grpId="0" autoUpdateAnimBg="0"/>
      <p:bldP spid="13" grpId="0" autoUpdateAnimBg="0"/>
      <p:bldP spid="14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395288" y="404813"/>
            <a:ext cx="2017712" cy="579437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latin typeface="+mn-ea"/>
                <a:ea typeface="+mn-ea"/>
              </a:rPr>
              <a:t>结论</a:t>
            </a:r>
            <a:endParaRPr lang="zh-CN" altLang="en-US" sz="3200" b="1" dirty="0">
              <a:latin typeface="+mn-ea"/>
              <a:ea typeface="+mn-ea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195513" y="404813"/>
            <a:ext cx="6697662" cy="10668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3200" b="1" dirty="0">
                <a:latin typeface="+mn-ea"/>
                <a:ea typeface="+mn-ea"/>
              </a:rPr>
              <a:t>水在通直流电的条件下，能分解生成氧气和氢气。</a:t>
            </a:r>
            <a:endParaRPr lang="zh-CN" altLang="zh-CN" sz="3200" b="1" dirty="0">
              <a:latin typeface="+mn-ea"/>
              <a:ea typeface="+mn-ea"/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539750" y="2147888"/>
            <a:ext cx="3068638" cy="58420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>
                <a:latin typeface="+mn-ea"/>
                <a:ea typeface="+mn-ea"/>
              </a:rPr>
              <a:t>文字表达式为：</a:t>
            </a:r>
            <a:endParaRPr lang="zh-CN" altLang="en-US" sz="3200" b="1">
              <a:latin typeface="+mn-ea"/>
              <a:ea typeface="+mn-ea"/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2701925" y="4102100"/>
            <a:ext cx="1600200" cy="0"/>
          </a:xfrm>
          <a:prstGeom prst="line">
            <a:avLst/>
          </a:prstGeom>
          <a:noFill/>
          <a:ln w="38100" cap="flat" cmpd="sng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latin typeface="+mn-ea"/>
              <a:ea typeface="+mn-ea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701925" y="3644900"/>
            <a:ext cx="1728788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zh-CN" altLang="en-US" sz="2400" b="1" dirty="0">
                <a:latin typeface="+mn-ea"/>
                <a:ea typeface="+mn-ea"/>
              </a:rPr>
              <a:t>通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直流</a:t>
            </a:r>
            <a:r>
              <a:rPr lang="zh-CN" altLang="en-US" sz="2400" b="1" dirty="0">
                <a:latin typeface="+mn-ea"/>
                <a:ea typeface="+mn-ea"/>
              </a:rPr>
              <a:t>电</a:t>
            </a:r>
            <a:endParaRPr lang="zh-CN" altLang="en-US" sz="2400" b="1" dirty="0">
              <a:latin typeface="+mn-ea"/>
              <a:ea typeface="+mn-ea"/>
            </a:endParaRP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2127250" y="3743325"/>
            <a:ext cx="863600" cy="584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latin typeface="+mn-ea"/>
                <a:ea typeface="+mn-ea"/>
              </a:rPr>
              <a:t>水</a:t>
            </a:r>
            <a:endParaRPr lang="zh-CN" altLang="en-US" sz="3200" b="1">
              <a:latin typeface="+mn-ea"/>
              <a:ea typeface="+mn-ea"/>
            </a:endParaRPr>
          </a:p>
        </p:txBody>
      </p:sp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4291013" y="3768725"/>
            <a:ext cx="26670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latin typeface="+mn-ea"/>
                <a:ea typeface="+mn-ea"/>
              </a:rPr>
              <a:t>氢气 </a:t>
            </a:r>
            <a:r>
              <a:rPr lang="en-US" altLang="zh-CN" sz="3200" b="1">
                <a:latin typeface="+mn-ea"/>
                <a:ea typeface="+mn-ea"/>
              </a:rPr>
              <a:t>+ </a:t>
            </a:r>
            <a:r>
              <a:rPr lang="zh-CN" altLang="en-US" sz="3200" b="1">
                <a:latin typeface="+mn-ea"/>
                <a:ea typeface="+mn-ea"/>
              </a:rPr>
              <a:t>氧气</a:t>
            </a:r>
            <a:endParaRPr lang="zh-CN" altLang="en-US" sz="3200" b="1">
              <a:latin typeface="+mn-ea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 autoUpdateAnimBg="0"/>
      <p:bldP spid="5" grpId="0" bldLvl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1" cstate="email"/>
          <a:srcRect r="-5997"/>
          <a:stretch>
            <a:fillRect/>
          </a:stretch>
        </p:blipFill>
        <p:spPr>
          <a:xfrm>
            <a:off x="395288" y="1628775"/>
            <a:ext cx="7272337" cy="1063625"/>
          </a:xfrm>
        </p:spPr>
      </p:pic>
      <p:pic>
        <p:nvPicPr>
          <p:cNvPr id="1331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6875" y="2852738"/>
            <a:ext cx="8278813" cy="3868737"/>
          </a:xfrm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908175" y="404813"/>
            <a:ext cx="2447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latin typeface="Arial" panose="020B0604020202020204" pitchFamily="34" charset="0"/>
                <a:ea typeface="华文新魏" pitchFamily="2" charset="-122"/>
              </a:rPr>
              <a:t>阅读资料</a:t>
            </a:r>
            <a:endParaRPr lang="zh-CN" altLang="en-US" sz="3600" b="1">
              <a:latin typeface="Arial" panose="020B0604020202020204" pitchFamily="34" charset="0"/>
              <a:ea typeface="华文新魏" pitchFamily="2" charset="-122"/>
            </a:endParaRPr>
          </a:p>
        </p:txBody>
      </p:sp>
      <p:pic>
        <p:nvPicPr>
          <p:cNvPr id="13317" name="Picture 5" descr="188840~1"/>
          <p:cNvPicPr>
            <a:picLocks noChangeAspect="1" noChangeArrowheads="1"/>
          </p:cNvPicPr>
          <p:nvPr/>
        </p:nvPicPr>
        <p:blipFill>
          <a:blip r:embed="rId3" cstate="email">
            <a:lum bright="-6000"/>
          </a:blip>
          <a:srcRect/>
          <a:stretch>
            <a:fillRect/>
          </a:stretch>
        </p:blipFill>
        <p:spPr bwMode="auto">
          <a:xfrm>
            <a:off x="179388" y="188913"/>
            <a:ext cx="1655762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49250" y="836613"/>
            <a:ext cx="8594725" cy="1066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3200" b="1" dirty="0">
                <a:latin typeface="+mn-ea"/>
                <a:ea typeface="+mn-ea"/>
              </a:rPr>
              <a:t>水通电后，生成了氢气和氧气，是属于物理变化还是化学变化？</a:t>
            </a:r>
            <a:endParaRPr lang="zh-CN" altLang="zh-CN" sz="3200" dirty="0">
              <a:latin typeface="+mn-ea"/>
              <a:ea typeface="+mn-ea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74650" y="3141663"/>
            <a:ext cx="8569325" cy="10668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zh-CN" sz="3200" b="1" dirty="0" smtClean="0">
                <a:latin typeface="+mn-ea"/>
                <a:ea typeface="+mn-ea"/>
                <a:sym typeface="Arial" panose="020B0604020202020204" pitchFamily="34" charset="0"/>
              </a:rPr>
              <a:t>能不能</a:t>
            </a:r>
            <a:r>
              <a:rPr lang="zh-CN" altLang="zh-CN" sz="3200" b="1" dirty="0">
                <a:latin typeface="+mn-ea"/>
                <a:ea typeface="+mn-ea"/>
                <a:sym typeface="Arial" panose="020B0604020202020204" pitchFamily="34" charset="0"/>
              </a:rPr>
              <a:t>说“因为电解水生成氧气和氢气，所以水是由氧气和氢气组成的”？</a:t>
            </a:r>
            <a:endParaRPr lang="zh-CN" altLang="zh-CN" sz="3200" b="1" dirty="0"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581025" y="4689475"/>
            <a:ext cx="79216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3200" b="1">
                <a:solidFill>
                  <a:srgbClr val="FF0000"/>
                </a:solidFill>
                <a:latin typeface="Arial" panose="020B0604020202020204" pitchFamily="34" charset="0"/>
                <a:ea typeface="华文新魏" pitchFamily="2" charset="-122"/>
              </a:rPr>
              <a:t>不能。因为水、氧气、氢气分别是三种不同的物质</a:t>
            </a:r>
            <a:endParaRPr lang="zh-CN" altLang="zh-CN" sz="3200">
              <a:solidFill>
                <a:srgbClr val="FF0000"/>
              </a:solidFill>
              <a:latin typeface="Arial" panose="020B0604020202020204" pitchFamily="34" charset="0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948363" y="3716338"/>
            <a:ext cx="2312987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088" y="1879600"/>
            <a:ext cx="2016125" cy="22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80138" y="1171575"/>
            <a:ext cx="141605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971550" y="4303713"/>
            <a:ext cx="14398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/>
              <a:t>水分子</a:t>
            </a:r>
            <a:endParaRPr lang="zh-CN" altLang="en-US" sz="2800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80138" y="5157788"/>
            <a:ext cx="20161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/>
              <a:t>氧分子</a:t>
            </a:r>
            <a:endParaRPr lang="zh-CN" altLang="en-US" sz="2800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867400" y="2232025"/>
            <a:ext cx="20177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/>
              <a:t>氢分子</a:t>
            </a:r>
            <a:endParaRPr lang="zh-CN" altLang="en-US" sz="2800"/>
          </a:p>
        </p:txBody>
      </p:sp>
      <p:sp>
        <p:nvSpPr>
          <p:cNvPr id="28" name="右箭头 27"/>
          <p:cNvSpPr>
            <a:spLocks noChangeArrowheads="1"/>
          </p:cNvSpPr>
          <p:nvPr/>
        </p:nvSpPr>
        <p:spPr bwMode="auto">
          <a:xfrm>
            <a:off x="2987675" y="2924175"/>
            <a:ext cx="2376488" cy="504825"/>
          </a:xfrm>
          <a:prstGeom prst="rightArrow">
            <a:avLst>
              <a:gd name="adj1" fmla="val 50000"/>
              <a:gd name="adj2" fmla="val 49931"/>
            </a:avLst>
          </a:prstGeom>
          <a:solidFill>
            <a:schemeClr val="tx1">
              <a:alpha val="7215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3744913" y="1879600"/>
            <a:ext cx="10080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/>
              <a:t>？</a:t>
            </a:r>
            <a:endParaRPr lang="zh-CN" altLang="en-US" sz="7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6" grpId="0"/>
      <p:bldP spid="27" grpId="0"/>
      <p:bldP spid="28" grpId="0" animBg="1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1">
            <a:hlinkClick r:id="rId1" action="ppaction://hlinkfile"/>
          </p:cNvPr>
          <p:cNvSpPr txBox="1">
            <a:spLocks noChangeArrowheads="1"/>
          </p:cNvSpPr>
          <p:nvPr/>
        </p:nvSpPr>
        <p:spPr bwMode="auto">
          <a:xfrm>
            <a:off x="1008063" y="255588"/>
            <a:ext cx="82089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水电解的微观过程（本质所在）</a:t>
            </a:r>
            <a:endParaRPr lang="zh-CN" altLang="en-US" sz="40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16387" name="Picture 2" descr="C:\Users\lenovo009\Desktop\图片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950" y="1484313"/>
            <a:ext cx="8953500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lenovo009\Desktop\图片1_副本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3787775"/>
            <a:ext cx="25622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C:\Users\lenovo009\Desktop\图片2_副本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4899025"/>
            <a:ext cx="36195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椭圆 8"/>
          <p:cNvSpPr>
            <a:spLocks noChangeArrowheads="1"/>
          </p:cNvSpPr>
          <p:nvPr/>
        </p:nvSpPr>
        <p:spPr bwMode="auto">
          <a:xfrm>
            <a:off x="3475038" y="1163638"/>
            <a:ext cx="2305050" cy="22320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054475" y="3594100"/>
            <a:ext cx="11477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/>
              <a:t>原子</a:t>
            </a:r>
            <a:endParaRPr lang="zh-CN" altLang="en-US" sz="3200" b="1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300788" y="5092700"/>
            <a:ext cx="1511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FF0000"/>
                </a:solidFill>
              </a:rPr>
              <a:t>阅读书本</a:t>
            </a:r>
            <a:r>
              <a:rPr lang="en-US" altLang="zh-CN">
                <a:solidFill>
                  <a:srgbClr val="FF0000"/>
                </a:solidFill>
              </a:rPr>
              <a:t>P10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9" grpId="0" animBg="1"/>
      <p:bldP spid="10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95288" y="506413"/>
            <a:ext cx="69119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400">
                <a:solidFill>
                  <a:srgbClr val="9933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水分子分解（图解）</a:t>
            </a:r>
            <a:endParaRPr lang="zh-CN" altLang="en-US" sz="4400">
              <a:solidFill>
                <a:srgbClr val="99336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2" name="Group 3"/>
          <p:cNvGrpSpPr/>
          <p:nvPr/>
        </p:nvGrpSpPr>
        <p:grpSpPr bwMode="auto">
          <a:xfrm>
            <a:off x="539750" y="2276475"/>
            <a:ext cx="1296988" cy="1152525"/>
            <a:chOff x="0" y="0"/>
            <a:chExt cx="817" cy="726"/>
          </a:xfrm>
        </p:grpSpPr>
        <p:sp>
          <p:nvSpPr>
            <p:cNvPr id="17437" name="Oval 4"/>
            <p:cNvSpPr>
              <a:spLocks noChangeArrowheads="1"/>
            </p:cNvSpPr>
            <p:nvPr/>
          </p:nvSpPr>
          <p:spPr bwMode="auto">
            <a:xfrm>
              <a:off x="0" y="0"/>
              <a:ext cx="817" cy="726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A2A2C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38" name="Oval 5"/>
            <p:cNvSpPr>
              <a:spLocks noChangeArrowheads="1"/>
            </p:cNvSpPr>
            <p:nvPr/>
          </p:nvSpPr>
          <p:spPr bwMode="auto">
            <a:xfrm>
              <a:off x="227" y="227"/>
              <a:ext cx="318" cy="31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4000" b="1">
                  <a:solidFill>
                    <a:srgbClr val="3366FF"/>
                  </a:solidFill>
                  <a:latin typeface="Arial" panose="020B0604020202020204" pitchFamily="34" charset="0"/>
                </a:rPr>
                <a:t>O</a:t>
              </a:r>
              <a:endParaRPr lang="en-US" altLang="zh-CN" sz="4000" b="1" baseline="-25000">
                <a:solidFill>
                  <a:srgbClr val="3366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0486" name="Oval 6"/>
          <p:cNvSpPr>
            <a:spLocks noChangeArrowheads="1"/>
          </p:cNvSpPr>
          <p:nvPr/>
        </p:nvSpPr>
        <p:spPr bwMode="auto">
          <a:xfrm>
            <a:off x="1619250" y="2133600"/>
            <a:ext cx="504825" cy="503238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rgbClr val="D27E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zh-CN" sz="3200" b="1">
                <a:solidFill>
                  <a:srgbClr val="3366FF"/>
                </a:solidFill>
                <a:latin typeface="Arial" panose="020B0604020202020204" pitchFamily="34" charset="0"/>
              </a:rPr>
              <a:t>H</a:t>
            </a:r>
            <a:endParaRPr lang="en-US" altLang="zh-CN" sz="3200" b="1">
              <a:solidFill>
                <a:srgbClr val="3366FF"/>
              </a:solidFill>
              <a:latin typeface="Arial" panose="020B0604020202020204" pitchFamily="34" charset="0"/>
            </a:endParaRPr>
          </a:p>
        </p:txBody>
      </p:sp>
      <p:sp>
        <p:nvSpPr>
          <p:cNvPr id="20487" name="Oval 7"/>
          <p:cNvSpPr>
            <a:spLocks noChangeArrowheads="1"/>
          </p:cNvSpPr>
          <p:nvPr/>
        </p:nvSpPr>
        <p:spPr bwMode="auto">
          <a:xfrm>
            <a:off x="1619250" y="3068638"/>
            <a:ext cx="504825" cy="503237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rgbClr val="D27E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zh-CN" sz="3200" b="1">
                <a:solidFill>
                  <a:srgbClr val="3366FF"/>
                </a:solidFill>
                <a:latin typeface="Arial" panose="020B0604020202020204" pitchFamily="34" charset="0"/>
              </a:rPr>
              <a:t>H</a:t>
            </a:r>
            <a:endParaRPr lang="en-US" altLang="zh-CN" sz="3200" b="1">
              <a:solidFill>
                <a:srgbClr val="3366FF"/>
              </a:solidFill>
              <a:latin typeface="Arial" panose="020B0604020202020204" pitchFamily="34" charset="0"/>
            </a:endParaRPr>
          </a:p>
        </p:txBody>
      </p:sp>
      <p:grpSp>
        <p:nvGrpSpPr>
          <p:cNvPr id="3" name="Group 8"/>
          <p:cNvGrpSpPr/>
          <p:nvPr/>
        </p:nvGrpSpPr>
        <p:grpSpPr bwMode="auto">
          <a:xfrm>
            <a:off x="539750" y="4148138"/>
            <a:ext cx="1296988" cy="1152525"/>
            <a:chOff x="0" y="0"/>
            <a:chExt cx="817" cy="726"/>
          </a:xfrm>
        </p:grpSpPr>
        <p:sp>
          <p:nvSpPr>
            <p:cNvPr id="17435" name="Oval 9"/>
            <p:cNvSpPr>
              <a:spLocks noChangeArrowheads="1"/>
            </p:cNvSpPr>
            <p:nvPr/>
          </p:nvSpPr>
          <p:spPr bwMode="auto">
            <a:xfrm>
              <a:off x="0" y="0"/>
              <a:ext cx="817" cy="726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A2A2C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36" name="Oval 10"/>
            <p:cNvSpPr>
              <a:spLocks noChangeArrowheads="1"/>
            </p:cNvSpPr>
            <p:nvPr/>
          </p:nvSpPr>
          <p:spPr bwMode="auto">
            <a:xfrm>
              <a:off x="227" y="227"/>
              <a:ext cx="318" cy="31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4000" b="1">
                  <a:solidFill>
                    <a:srgbClr val="3366FF"/>
                  </a:solidFill>
                  <a:latin typeface="Arial" panose="020B0604020202020204" pitchFamily="34" charset="0"/>
                </a:rPr>
                <a:t>O</a:t>
              </a:r>
              <a:endParaRPr lang="en-US" altLang="zh-CN" sz="4000" b="1" baseline="-25000">
                <a:solidFill>
                  <a:srgbClr val="3366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1692275" y="4076700"/>
            <a:ext cx="504825" cy="503238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rgbClr val="D27E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zh-CN" sz="3200" b="1">
                <a:solidFill>
                  <a:srgbClr val="3366FF"/>
                </a:solidFill>
                <a:latin typeface="Arial" panose="020B0604020202020204" pitchFamily="34" charset="0"/>
              </a:rPr>
              <a:t>H</a:t>
            </a:r>
            <a:endParaRPr lang="en-US" altLang="zh-CN" sz="3200" b="1">
              <a:solidFill>
                <a:srgbClr val="3366FF"/>
              </a:solidFill>
              <a:latin typeface="Arial" panose="020B0604020202020204" pitchFamily="34" charset="0"/>
            </a:endParaRPr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1619250" y="4941888"/>
            <a:ext cx="504825" cy="503237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rgbClr val="D27E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zh-CN" sz="3200" b="1">
                <a:solidFill>
                  <a:srgbClr val="3366FF"/>
                </a:solidFill>
                <a:latin typeface="Arial" panose="020B0604020202020204" pitchFamily="34" charset="0"/>
              </a:rPr>
              <a:t>H</a:t>
            </a:r>
            <a:endParaRPr lang="en-US" altLang="zh-CN" sz="3200" b="1">
              <a:solidFill>
                <a:srgbClr val="3366FF"/>
              </a:solidFill>
              <a:latin typeface="Arial" panose="020B0604020202020204" pitchFamily="34" charset="0"/>
            </a:endParaRPr>
          </a:p>
        </p:txBody>
      </p:sp>
      <p:grpSp>
        <p:nvGrpSpPr>
          <p:cNvPr id="4" name="Group 13"/>
          <p:cNvGrpSpPr/>
          <p:nvPr/>
        </p:nvGrpSpPr>
        <p:grpSpPr bwMode="auto">
          <a:xfrm>
            <a:off x="539750" y="2133600"/>
            <a:ext cx="1584325" cy="3309938"/>
            <a:chOff x="0" y="0"/>
            <a:chExt cx="998" cy="2085"/>
          </a:xfrm>
        </p:grpSpPr>
        <p:grpSp>
          <p:nvGrpSpPr>
            <p:cNvPr id="17425" name="Group 14"/>
            <p:cNvGrpSpPr/>
            <p:nvPr/>
          </p:nvGrpSpPr>
          <p:grpSpPr bwMode="auto">
            <a:xfrm>
              <a:off x="0" y="0"/>
              <a:ext cx="998" cy="906"/>
              <a:chOff x="0" y="0"/>
              <a:chExt cx="998" cy="906"/>
            </a:xfrm>
          </p:grpSpPr>
          <p:sp>
            <p:nvSpPr>
              <p:cNvPr id="17431" name="Oval 15"/>
              <p:cNvSpPr>
                <a:spLocks noChangeArrowheads="1"/>
              </p:cNvSpPr>
              <p:nvPr/>
            </p:nvSpPr>
            <p:spPr bwMode="auto">
              <a:xfrm>
                <a:off x="0" y="90"/>
                <a:ext cx="817" cy="726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A2A2CA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432" name="Oval 16"/>
              <p:cNvSpPr>
                <a:spLocks noChangeArrowheads="1"/>
              </p:cNvSpPr>
              <p:nvPr/>
            </p:nvSpPr>
            <p:spPr bwMode="auto">
              <a:xfrm>
                <a:off x="227" y="317"/>
                <a:ext cx="318" cy="318"/>
              </a:xfrm>
              <a:prstGeom prst="ellips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4000" b="1">
                    <a:solidFill>
                      <a:srgbClr val="3366FF"/>
                    </a:solidFill>
                    <a:latin typeface="Arial" panose="020B0604020202020204" pitchFamily="34" charset="0"/>
                  </a:rPr>
                  <a:t>O</a:t>
                </a:r>
                <a:endParaRPr lang="en-US" altLang="zh-CN" sz="4000" b="1" baseline="-25000">
                  <a:solidFill>
                    <a:srgbClr val="3366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33" name="Oval 17"/>
              <p:cNvSpPr>
                <a:spLocks noChangeArrowheads="1"/>
              </p:cNvSpPr>
              <p:nvPr/>
            </p:nvSpPr>
            <p:spPr bwMode="auto">
              <a:xfrm>
                <a:off x="680" y="0"/>
                <a:ext cx="318" cy="317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D27E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3200" b="1">
                    <a:solidFill>
                      <a:srgbClr val="3366FF"/>
                    </a:solidFill>
                    <a:latin typeface="Arial" panose="020B0604020202020204" pitchFamily="34" charset="0"/>
                  </a:rPr>
                  <a:t>H</a:t>
                </a:r>
                <a:endParaRPr lang="en-US" altLang="zh-CN" sz="3200" b="1">
                  <a:solidFill>
                    <a:srgbClr val="3366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34" name="Oval 18"/>
              <p:cNvSpPr>
                <a:spLocks noChangeArrowheads="1"/>
              </p:cNvSpPr>
              <p:nvPr/>
            </p:nvSpPr>
            <p:spPr bwMode="auto">
              <a:xfrm>
                <a:off x="680" y="589"/>
                <a:ext cx="318" cy="317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D27E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3200" b="1">
                    <a:solidFill>
                      <a:srgbClr val="3366FF"/>
                    </a:solidFill>
                    <a:latin typeface="Arial" panose="020B0604020202020204" pitchFamily="34" charset="0"/>
                  </a:rPr>
                  <a:t>H</a:t>
                </a:r>
                <a:endParaRPr lang="en-US" altLang="zh-CN" sz="3200" b="1">
                  <a:solidFill>
                    <a:srgbClr val="3366FF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7426" name="Group 19"/>
            <p:cNvGrpSpPr/>
            <p:nvPr/>
          </p:nvGrpSpPr>
          <p:grpSpPr bwMode="auto">
            <a:xfrm>
              <a:off x="0" y="1179"/>
              <a:ext cx="998" cy="906"/>
              <a:chOff x="0" y="0"/>
              <a:chExt cx="998" cy="906"/>
            </a:xfrm>
          </p:grpSpPr>
          <p:sp>
            <p:nvSpPr>
              <p:cNvPr id="17427" name="Oval 20"/>
              <p:cNvSpPr>
                <a:spLocks noChangeArrowheads="1"/>
              </p:cNvSpPr>
              <p:nvPr/>
            </p:nvSpPr>
            <p:spPr bwMode="auto">
              <a:xfrm>
                <a:off x="0" y="90"/>
                <a:ext cx="817" cy="726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A2A2CA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428" name="Oval 21"/>
              <p:cNvSpPr>
                <a:spLocks noChangeArrowheads="1"/>
              </p:cNvSpPr>
              <p:nvPr/>
            </p:nvSpPr>
            <p:spPr bwMode="auto">
              <a:xfrm>
                <a:off x="227" y="317"/>
                <a:ext cx="318" cy="318"/>
              </a:xfrm>
              <a:prstGeom prst="ellips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4000" b="1">
                    <a:solidFill>
                      <a:srgbClr val="3366FF"/>
                    </a:solidFill>
                    <a:latin typeface="Arial" panose="020B0604020202020204" pitchFamily="34" charset="0"/>
                  </a:rPr>
                  <a:t>O</a:t>
                </a:r>
                <a:endParaRPr lang="en-US" altLang="zh-CN" sz="4000" b="1" baseline="-25000">
                  <a:solidFill>
                    <a:srgbClr val="3366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29" name="Oval 22"/>
              <p:cNvSpPr>
                <a:spLocks noChangeArrowheads="1"/>
              </p:cNvSpPr>
              <p:nvPr/>
            </p:nvSpPr>
            <p:spPr bwMode="auto">
              <a:xfrm>
                <a:off x="680" y="0"/>
                <a:ext cx="318" cy="317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D27E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3200" b="1">
                    <a:solidFill>
                      <a:srgbClr val="3366FF"/>
                    </a:solidFill>
                    <a:latin typeface="Arial" panose="020B0604020202020204" pitchFamily="34" charset="0"/>
                  </a:rPr>
                  <a:t>H</a:t>
                </a:r>
                <a:endParaRPr lang="en-US" altLang="zh-CN" sz="3200" b="1">
                  <a:solidFill>
                    <a:srgbClr val="3366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30" name="Oval 23"/>
              <p:cNvSpPr>
                <a:spLocks noChangeArrowheads="1"/>
              </p:cNvSpPr>
              <p:nvPr/>
            </p:nvSpPr>
            <p:spPr bwMode="auto">
              <a:xfrm>
                <a:off x="680" y="589"/>
                <a:ext cx="318" cy="317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D27E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3200" b="1">
                    <a:solidFill>
                      <a:srgbClr val="3366FF"/>
                    </a:solidFill>
                    <a:latin typeface="Arial" panose="020B0604020202020204" pitchFamily="34" charset="0"/>
                  </a:rPr>
                  <a:t>H</a:t>
                </a:r>
                <a:endParaRPr lang="en-US" altLang="zh-CN" sz="3200" b="1">
                  <a:solidFill>
                    <a:srgbClr val="3366FF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20504" name="AutoShape 24"/>
          <p:cNvSpPr>
            <a:spLocks noChangeArrowheads="1"/>
          </p:cNvSpPr>
          <p:nvPr/>
        </p:nvSpPr>
        <p:spPr bwMode="auto">
          <a:xfrm>
            <a:off x="2268538" y="3716338"/>
            <a:ext cx="1366837" cy="144462"/>
          </a:xfrm>
          <a:prstGeom prst="rightArrow">
            <a:avLst>
              <a:gd name="adj1" fmla="val 50000"/>
              <a:gd name="adj2" fmla="val 236539"/>
            </a:avLst>
          </a:prstGeom>
          <a:solidFill>
            <a:srgbClr val="66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" name="Group 25"/>
          <p:cNvGrpSpPr/>
          <p:nvPr/>
        </p:nvGrpSpPr>
        <p:grpSpPr bwMode="auto">
          <a:xfrm>
            <a:off x="5148263" y="3284538"/>
            <a:ext cx="792162" cy="936625"/>
            <a:chOff x="0" y="0"/>
            <a:chExt cx="499" cy="590"/>
          </a:xfrm>
        </p:grpSpPr>
        <p:sp>
          <p:nvSpPr>
            <p:cNvPr id="17423" name="Rectangle 26"/>
            <p:cNvSpPr>
              <a:spLocks noChangeArrowheads="1"/>
            </p:cNvSpPr>
            <p:nvPr/>
          </p:nvSpPr>
          <p:spPr bwMode="auto">
            <a:xfrm>
              <a:off x="0" y="272"/>
              <a:ext cx="499" cy="46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24" name="Rectangle 27"/>
            <p:cNvSpPr>
              <a:spLocks noChangeArrowheads="1"/>
            </p:cNvSpPr>
            <p:nvPr/>
          </p:nvSpPr>
          <p:spPr bwMode="auto">
            <a:xfrm>
              <a:off x="227" y="0"/>
              <a:ext cx="45" cy="590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0508" name="Text Box 28"/>
          <p:cNvSpPr txBox="1">
            <a:spLocks noChangeArrowheads="1"/>
          </p:cNvSpPr>
          <p:nvPr/>
        </p:nvSpPr>
        <p:spPr bwMode="auto">
          <a:xfrm>
            <a:off x="755650" y="5589588"/>
            <a:ext cx="12969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水分子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509" name="Text Box 29"/>
          <p:cNvSpPr txBox="1">
            <a:spLocks noChangeArrowheads="1"/>
          </p:cNvSpPr>
          <p:nvPr/>
        </p:nvSpPr>
        <p:spPr bwMode="auto">
          <a:xfrm>
            <a:off x="3708400" y="5589588"/>
            <a:ext cx="15843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氢分子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510" name="Text Box 30"/>
          <p:cNvSpPr txBox="1">
            <a:spLocks noChangeArrowheads="1"/>
          </p:cNvSpPr>
          <p:nvPr/>
        </p:nvSpPr>
        <p:spPr bwMode="auto">
          <a:xfrm>
            <a:off x="6588125" y="5589588"/>
            <a:ext cx="15128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氧分子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0023 C -0.00434 0.04601 0.0217 0.08578 0.05746 0.09203 C 0.09462 0.09804 0.12691 0.06682 0.13107 0.02081 C 0.13524 -0.02589 0.1684 -0.05641 0.20486 -0.05063 C 0.24062 -0.04485 0.26719 -0.00439 0.26284 0.04185 " pathEditMode="relative" rAng="414360" ptsTypes="fffff">
                                      <p:cBhvr>
                                        <p:cTn id="6" dur="5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0000" y="2100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1 -0.01503 C -0.01233 -0.08185 0.01475 -0.1415 0.05781 -0.1533 C 0.10208 -0.16509 0.14479 -0.12301 0.15486 -0.05688 C 0.16493 0.01017 0.20781 0.05179 0.25173 0.04162 C 0.29479 0.02982 0.32344 -0.03075 0.31284 -0.09711 " pathEditMode="relative" rAng="-671820" ptsTypes="fffff">
                                      <p:cBhvr>
                                        <p:cTn id="8" dur="5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0000" y="-4000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0.00416 C -0.00729 0.0504 0.01875 0.08994 0.05451 0.09641 C 0.09167 0.10243 0.12396 0.07121 0.12812 0.0252 C 0.13229 -0.0215 0.16545 -0.05202 0.20191 -0.04648 C 0.23767 -0.04046 0.26423 1.6763E-6 0.25989 0.04624 " pathEditMode="relative" rAng="414360" ptsTypes="fffff">
                                      <p:cBhvr>
                                        <p:cTn id="10" dur="5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0000" y="2100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-0.0104 C -0.01094 -0.07746 0.01684 -0.13688 0.06024 -0.14798 C 0.10434 -0.15884 0.1467 -0.11584 0.15607 -0.04994 C 0.16545 0.01711 0.20798 0.05965 0.25208 0.04994 C 0.29496 0.03908 0.3243 -0.02104 0.31441 -0.08717 " pathEditMode="relative" rAng="-631980" ptsTypes="fffff">
                                      <p:cBhvr>
                                        <p:cTn id="12" dur="5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0000" y="-3800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0.00069 C -0.0066 0.11122 0.05712 0.20763 0.14566 0.22058 C 0.23646 0.23468 0.31702 0.16046 0.32691 0.04925 C 0.33594 -0.06104 0.41615 -0.1348 0.50695 -0.12023 C 0.59583 -0.10682 0.66181 -0.0111 0.65347 0.09989 " pathEditMode="relative" rAng="390180" ptsTypes="fffff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60000" y="4900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4 0.01434 C -0.02239 -0.17271 0.04601 -0.33387 0.15226 -0.35907 C 0.26233 -0.38427 0.36927 -0.26034 0.39288 -0.07607 C 0.41719 0.10983 0.5224 0.23492 0.63299 0.20786 C 0.73906 0.18336 0.80955 0.01966 0.78403 -0.16555 " pathEditMode="relative" rAng="-585660" ptsTypes="fffff">
                                      <p:cBhvr>
                                        <p:cTn id="1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20000" y="-88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9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20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nimBg="1" autoUpdateAnimBg="0"/>
      <p:bldP spid="20487" grpId="0" animBg="1" autoUpdateAnimBg="0"/>
      <p:bldP spid="20491" grpId="0" animBg="1" autoUpdateAnimBg="0"/>
      <p:bldP spid="20492" grpId="0" animBg="1" autoUpdateAnimBg="0"/>
      <p:bldP spid="20504" grpId="0" animBg="1"/>
      <p:bldP spid="20508" grpId="0" autoUpdateAnimBg="0"/>
      <p:bldP spid="20509" grpId="0" autoUpdateAnimBg="0"/>
      <p:bldP spid="20510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1725613" y="1341438"/>
            <a:ext cx="5791200" cy="952500"/>
            <a:chOff x="384" y="0"/>
            <a:chExt cx="3648" cy="600"/>
          </a:xfrm>
        </p:grpSpPr>
        <p:sp>
          <p:nvSpPr>
            <p:cNvPr id="18443" name="Rectangle 3"/>
            <p:cNvSpPr>
              <a:spLocks noChangeArrowheads="1"/>
            </p:cNvSpPr>
            <p:nvPr/>
          </p:nvSpPr>
          <p:spPr bwMode="auto">
            <a:xfrm>
              <a:off x="1710" y="198"/>
              <a:ext cx="720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r>
                <a:rPr lang="zh-CN" altLang="en-US" sz="2800" b="1" u="sng">
                  <a:solidFill>
                    <a:srgbClr val="FF0066"/>
                  </a:solidFill>
                  <a:latin typeface="Times New Roman" panose="02020603050405020304" pitchFamily="18" charset="0"/>
                </a:rPr>
                <a:t>氧气</a:t>
              </a:r>
              <a:endParaRPr lang="zh-CN" altLang="en-US" sz="2800" b="1" u="sng">
                <a:solidFill>
                  <a:srgbClr val="FFFF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8444" name="Rectangle 4"/>
            <p:cNvSpPr>
              <a:spLocks noChangeArrowheads="1"/>
            </p:cNvSpPr>
            <p:nvPr/>
          </p:nvSpPr>
          <p:spPr bwMode="auto">
            <a:xfrm>
              <a:off x="1680" y="192"/>
              <a:ext cx="606" cy="402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2800" b="1">
                  <a:solidFill>
                    <a:srgbClr val="FF0066"/>
                  </a:solidFill>
                  <a:latin typeface="Times New Roman" panose="02020603050405020304" pitchFamily="18" charset="0"/>
                </a:rPr>
                <a:t>氧气</a:t>
              </a:r>
              <a:endParaRPr lang="zh-CN" altLang="en-US" sz="2800" b="1">
                <a:solidFill>
                  <a:srgbClr val="FFFF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8445" name="Rectangle 5"/>
            <p:cNvSpPr>
              <a:spLocks noChangeArrowheads="1"/>
            </p:cNvSpPr>
            <p:nvPr/>
          </p:nvSpPr>
          <p:spPr bwMode="auto">
            <a:xfrm>
              <a:off x="3312" y="192"/>
              <a:ext cx="720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2800" b="1" u="sng">
                  <a:solidFill>
                    <a:srgbClr val="FF0066"/>
                  </a:solidFill>
                  <a:latin typeface="Times New Roman" panose="02020603050405020304" pitchFamily="18" charset="0"/>
                </a:rPr>
                <a:t>氢气</a:t>
              </a:r>
              <a:endParaRPr lang="zh-CN" altLang="en-US" sz="2800" b="1" u="sng">
                <a:solidFill>
                  <a:srgbClr val="FFFF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8446" name="Rectangle 6"/>
            <p:cNvSpPr>
              <a:spLocks noChangeArrowheads="1"/>
            </p:cNvSpPr>
            <p:nvPr/>
          </p:nvSpPr>
          <p:spPr bwMode="auto">
            <a:xfrm>
              <a:off x="3372" y="198"/>
              <a:ext cx="606" cy="402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2800" b="1">
                  <a:solidFill>
                    <a:srgbClr val="FF0066"/>
                  </a:solidFill>
                  <a:latin typeface="Times New Roman" panose="02020603050405020304" pitchFamily="18" charset="0"/>
                </a:rPr>
                <a:t>氢气</a:t>
              </a:r>
              <a:endParaRPr lang="zh-CN" altLang="en-US" sz="2800" b="1">
                <a:solidFill>
                  <a:srgbClr val="FFFF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8447" name="Rectangle 7"/>
            <p:cNvSpPr>
              <a:spLocks noChangeArrowheads="1"/>
            </p:cNvSpPr>
            <p:nvPr/>
          </p:nvSpPr>
          <p:spPr bwMode="auto">
            <a:xfrm>
              <a:off x="384" y="192"/>
              <a:ext cx="606" cy="402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3200" b="1">
                  <a:solidFill>
                    <a:schemeClr val="folHlink"/>
                  </a:solidFill>
                  <a:latin typeface="Times New Roman" panose="02020603050405020304" pitchFamily="18" charset="0"/>
                </a:rPr>
                <a:t>水</a:t>
              </a:r>
              <a:endParaRPr lang="zh-CN" altLang="en-US" sz="3200" b="1">
                <a:solidFill>
                  <a:schemeClr val="folHlink"/>
                </a:solidFill>
                <a:latin typeface="Times New Roman" panose="02020603050405020304" pitchFamily="18" charset="0"/>
              </a:endParaRPr>
            </a:p>
          </p:txBody>
        </p:sp>
        <p:grpSp>
          <p:nvGrpSpPr>
            <p:cNvPr id="18448" name="Group 8"/>
            <p:cNvGrpSpPr/>
            <p:nvPr/>
          </p:nvGrpSpPr>
          <p:grpSpPr bwMode="auto">
            <a:xfrm>
              <a:off x="1008" y="0"/>
              <a:ext cx="2142" cy="594"/>
              <a:chOff x="0" y="0"/>
              <a:chExt cx="2142" cy="594"/>
            </a:xfrm>
          </p:grpSpPr>
          <p:sp>
            <p:nvSpPr>
              <p:cNvPr id="18449" name="Line 9"/>
              <p:cNvSpPr>
                <a:spLocks noChangeShapeType="1"/>
              </p:cNvSpPr>
              <p:nvPr/>
            </p:nvSpPr>
            <p:spPr bwMode="auto">
              <a:xfrm>
                <a:off x="18" y="384"/>
                <a:ext cx="624" cy="0"/>
              </a:xfrm>
              <a:prstGeom prst="line">
                <a:avLst/>
              </a:prstGeom>
              <a:noFill/>
              <a:ln w="57150">
                <a:solidFill>
                  <a:schemeClr val="tx2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8450" name="Rectangle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06" cy="4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zh-CN" altLang="en-US" sz="2000" b="1">
                    <a:solidFill>
                      <a:schemeClr val="folHlink"/>
                    </a:solidFill>
                    <a:latin typeface="Times New Roman" panose="02020603050405020304" pitchFamily="18" charset="0"/>
                  </a:rPr>
                  <a:t>通电</a:t>
                </a:r>
                <a:endParaRPr lang="zh-CN" altLang="en-US" sz="2000" b="1">
                  <a:solidFill>
                    <a:schemeClr val="folHlink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51" name="Rectangle 11"/>
              <p:cNvSpPr>
                <a:spLocks noChangeArrowheads="1"/>
              </p:cNvSpPr>
              <p:nvPr/>
            </p:nvSpPr>
            <p:spPr bwMode="auto">
              <a:xfrm>
                <a:off x="1536" y="192"/>
                <a:ext cx="606" cy="4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zh-CN" altLang="en-US" sz="4000" b="1">
                    <a:latin typeface="Times New Roman" panose="02020603050405020304" pitchFamily="18" charset="0"/>
                  </a:rPr>
                  <a:t>＋</a:t>
                </a:r>
                <a:endParaRPr lang="zh-CN" altLang="en-US" sz="4000" b="1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6638925" y="3357563"/>
            <a:ext cx="596900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>
                <a:solidFill>
                  <a:srgbClr val="FF0066"/>
                </a:solidFill>
                <a:latin typeface="Times New Roman" panose="02020603050405020304" pitchFamily="18" charset="0"/>
              </a:rPr>
              <a:t>氢</a:t>
            </a:r>
            <a:endParaRPr lang="en-US" altLang="zh-CN" sz="3200" b="1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22" name="Rectangle 18"/>
          <p:cNvSpPr>
            <a:spLocks noChangeArrowheads="1"/>
          </p:cNvSpPr>
          <p:nvPr/>
        </p:nvSpPr>
        <p:spPr bwMode="auto">
          <a:xfrm>
            <a:off x="3954463" y="3403600"/>
            <a:ext cx="596900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>
                <a:solidFill>
                  <a:srgbClr val="FF0066"/>
                </a:solidFill>
                <a:latin typeface="Arial" panose="020B0604020202020204" pitchFamily="34" charset="0"/>
              </a:rPr>
              <a:t>氧</a:t>
            </a:r>
            <a:endParaRPr lang="en-US" altLang="zh-CN" sz="32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8437" name="AutoShape 19"/>
          <p:cNvSpPr>
            <a:spLocks noChangeArrowheads="1"/>
          </p:cNvSpPr>
          <p:nvPr/>
        </p:nvSpPr>
        <p:spPr bwMode="auto">
          <a:xfrm>
            <a:off x="3203575" y="2852738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8438" name="AutoShape 20"/>
          <p:cNvSpPr>
            <a:spLocks noChangeArrowheads="1"/>
          </p:cNvSpPr>
          <p:nvPr/>
        </p:nvSpPr>
        <p:spPr bwMode="auto">
          <a:xfrm>
            <a:off x="4154488" y="3213100"/>
            <a:ext cx="73025" cy="73025"/>
          </a:xfrm>
          <a:prstGeom prst="downArrow">
            <a:avLst>
              <a:gd name="adj1" fmla="val 50000"/>
              <a:gd name="adj2" fmla="val 25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1525" name="AutoShape 21"/>
          <p:cNvSpPr>
            <a:spLocks noChangeArrowheads="1"/>
          </p:cNvSpPr>
          <p:nvPr/>
        </p:nvSpPr>
        <p:spPr bwMode="auto">
          <a:xfrm>
            <a:off x="4213225" y="2781300"/>
            <a:ext cx="215900" cy="647700"/>
          </a:xfrm>
          <a:prstGeom prst="downArrow">
            <a:avLst>
              <a:gd name="adj1" fmla="val 50000"/>
              <a:gd name="adj2" fmla="val 75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1526" name="AutoShape 22"/>
          <p:cNvSpPr>
            <a:spLocks noChangeArrowheads="1"/>
          </p:cNvSpPr>
          <p:nvPr/>
        </p:nvSpPr>
        <p:spPr bwMode="auto">
          <a:xfrm>
            <a:off x="6877050" y="2781300"/>
            <a:ext cx="215900" cy="647700"/>
          </a:xfrm>
          <a:prstGeom prst="downArrow">
            <a:avLst>
              <a:gd name="adj1" fmla="val 50000"/>
              <a:gd name="adj2" fmla="val 75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746125" y="5661025"/>
            <a:ext cx="7705725" cy="534988"/>
          </a:xfrm>
          <a:prstGeom prst="rect">
            <a:avLst/>
          </a:prstGeom>
          <a:solidFill>
            <a:srgbClr val="FFFFCC"/>
          </a:solidFill>
          <a:ln w="38100">
            <a:solidFill>
              <a:srgbClr val="9900CC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华文新魏" pitchFamily="2" charset="-122"/>
                <a:sym typeface="Arial" panose="020B0604020202020204" pitchFamily="34" charset="0"/>
              </a:rPr>
              <a:t>水是由氢和氧组成的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华文新魏" pitchFamily="2" charset="-122"/>
              <a:sym typeface="Arial" panose="020B0604020202020204" pitchFamily="34" charset="0"/>
            </a:endParaRPr>
          </a:p>
        </p:txBody>
      </p:sp>
      <p:sp>
        <p:nvSpPr>
          <p:cNvPr id="18442" name="TextBox 1"/>
          <p:cNvSpPr txBox="1">
            <a:spLocks noChangeArrowheads="1"/>
          </p:cNvSpPr>
          <p:nvPr/>
        </p:nvSpPr>
        <p:spPr bwMode="auto">
          <a:xfrm>
            <a:off x="746125" y="333375"/>
            <a:ext cx="6921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/>
              <a:t>请你回答：水是由什么组成？</a:t>
            </a:r>
            <a:endParaRPr lang="zh-CN" altLang="en-US" sz="36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0" grpId="0" autoUpdateAnimBg="0"/>
      <p:bldP spid="21522" grpId="0" autoUpdateAnimBg="0"/>
      <p:bldP spid="21525" grpId="0" animBg="1"/>
      <p:bldP spid="21526" grpId="0" animBg="1"/>
      <p:bldP spid="21527" grpId="0" bldLvl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图片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372225" y="3502025"/>
            <a:ext cx="2705100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 descr="图片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65875" y="1268413"/>
            <a:ext cx="2598738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323850" y="317500"/>
            <a:ext cx="1538288" cy="13112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zh-CN" altLang="en-US" sz="4000" b="1" dirty="0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  <a:ea typeface="华文行楷" pitchFamily="2" charset="-122"/>
              </a:rPr>
              <a:t>看看想想</a:t>
            </a:r>
            <a:endParaRPr lang="zh-CN" altLang="en-US" sz="4000" b="1" dirty="0">
              <a:solidFill>
                <a:srgbClr val="FF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  <a:ea typeface="华文行楷" pitchFamily="2" charset="-122"/>
            </a:endParaRPr>
          </a:p>
        </p:txBody>
      </p:sp>
      <p:sp>
        <p:nvSpPr>
          <p:cNvPr id="22533" name="Text Box 82"/>
          <p:cNvSpPr txBox="1">
            <a:spLocks noChangeArrowheads="1"/>
          </p:cNvSpPr>
          <p:nvPr/>
        </p:nvSpPr>
        <p:spPr bwMode="auto">
          <a:xfrm>
            <a:off x="6372225" y="2349500"/>
            <a:ext cx="2665413" cy="738188"/>
          </a:xfrm>
          <a:prstGeom prst="rect">
            <a:avLst/>
          </a:prstGeom>
          <a:solidFill>
            <a:srgbClr val="FFFFCC"/>
          </a:solidFill>
          <a:ln w="38100" cap="flat" cmpd="sng">
            <a:solidFill>
              <a:srgbClr val="FF00FF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zh-CN" alt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ea typeface="华文行楷" pitchFamily="2" charset="-122"/>
              </a:rPr>
              <a:t>物理变化</a:t>
            </a:r>
            <a:endParaRPr lang="zh-CN" altLang="en-US" sz="40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  <a:ea typeface="华文行楷" pitchFamily="2" charset="-122"/>
            </a:endParaRPr>
          </a:p>
        </p:txBody>
      </p:sp>
      <p:sp>
        <p:nvSpPr>
          <p:cNvPr id="22534" name="Text Box 83"/>
          <p:cNvSpPr txBox="1">
            <a:spLocks noChangeArrowheads="1"/>
          </p:cNvSpPr>
          <p:nvPr/>
        </p:nvSpPr>
        <p:spPr bwMode="auto">
          <a:xfrm>
            <a:off x="6445250" y="5373688"/>
            <a:ext cx="2592388" cy="738187"/>
          </a:xfrm>
          <a:prstGeom prst="rect">
            <a:avLst/>
          </a:prstGeom>
          <a:solidFill>
            <a:srgbClr val="FFFFCC"/>
          </a:solidFill>
          <a:ln w="38100" cap="flat" cmpd="sng">
            <a:solidFill>
              <a:srgbClr val="FF00FF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zh-CN" alt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ea typeface="华文行楷" pitchFamily="2" charset="-122"/>
              </a:rPr>
              <a:t>化学变化</a:t>
            </a:r>
            <a:endParaRPr lang="zh-CN" altLang="en-US" sz="40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  <a:ea typeface="华文行楷" pitchFamily="2" charset="-122"/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1620838" y="404813"/>
            <a:ext cx="7056437" cy="1066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latin typeface="+mn-ea"/>
                <a:ea typeface="+mn-ea"/>
              </a:rPr>
              <a:t>从分子角度看，水的蒸发与水的分解两种变化有什么不同？</a:t>
            </a:r>
            <a:endParaRPr lang="zh-CN" altLang="en-US" sz="3200" b="1" dirty="0">
              <a:latin typeface="+mn-ea"/>
              <a:ea typeface="+mn-ea"/>
            </a:endParaRP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250825" y="2073275"/>
            <a:ext cx="597693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9900"/>
                </a:solidFill>
                <a:latin typeface="Arial" panose="020B0604020202020204" pitchFamily="34" charset="0"/>
                <a:ea typeface="华文新魏" pitchFamily="2" charset="-122"/>
              </a:rPr>
              <a:t>水变成水蒸气时，水分子本身没有变，只是分子间的间隔变大</a:t>
            </a:r>
            <a:r>
              <a:rPr lang="en-US" altLang="zh-CN" sz="3200" dirty="0">
                <a:solidFill>
                  <a:srgbClr val="009900"/>
                </a:solidFill>
                <a:latin typeface="Arial" panose="020B0604020202020204" pitchFamily="34" charset="0"/>
                <a:ea typeface="华文新魏" pitchFamily="2" charset="-122"/>
              </a:rPr>
              <a:t>,</a:t>
            </a:r>
            <a:r>
              <a:rPr lang="zh-CN" altLang="en-US" sz="3200" dirty="0">
                <a:solidFill>
                  <a:srgbClr val="009900"/>
                </a:solidFill>
                <a:latin typeface="Arial" panose="020B0604020202020204" pitchFamily="34" charset="0"/>
                <a:ea typeface="华文新魏" pitchFamily="2" charset="-122"/>
              </a:rPr>
              <a:t>。</a:t>
            </a:r>
            <a:endParaRPr lang="zh-CN" altLang="en-US" sz="3200" dirty="0">
              <a:solidFill>
                <a:srgbClr val="009900"/>
              </a:solidFill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457200" y="4478338"/>
            <a:ext cx="576103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水电解时，水分子分解成氢原子和氧原子，水分子被破坏了。</a:t>
            </a:r>
            <a:endParaRPr lang="zh-CN" altLang="en-US" sz="3200" dirty="0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bldLvl="0" animBg="1" autoUpdateAnimBg="0"/>
      <p:bldP spid="22534" grpId="0" bldLvl="0" animBg="1" autoUpdateAnimBg="0"/>
      <p:bldP spid="22536" grpId="0" bldLvl="0" autoUpdateAnimBg="0"/>
      <p:bldP spid="22537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54013" y="1628775"/>
            <a:ext cx="8467725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ea typeface="楷体" panose="02010609060101010101" pitchFamily="49" charset="-122"/>
              </a:rPr>
              <a:t>1、电解水生成了氢气和氧气.说明了(     )</a:t>
            </a:r>
            <a:endParaRPr lang="zh-CN" altLang="en-US" sz="3200" b="1" dirty="0"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ea typeface="楷体" panose="02010609060101010101" pitchFamily="49" charset="-122"/>
              </a:rPr>
              <a:t>A.水是氢气和氧气组成的</a:t>
            </a:r>
            <a:br>
              <a:rPr lang="zh-CN" altLang="en-US" sz="3200" b="1" dirty="0">
                <a:ea typeface="楷体" panose="02010609060101010101" pitchFamily="49" charset="-122"/>
              </a:rPr>
            </a:br>
            <a:r>
              <a:rPr lang="zh-CN" altLang="en-US" sz="3200" b="1" dirty="0">
                <a:ea typeface="楷体" panose="02010609060101010101" pitchFamily="49" charset="-122"/>
              </a:rPr>
              <a:t>B.水是由氢气分子和氧气分子构成的混合物</a:t>
            </a:r>
            <a:br>
              <a:rPr lang="zh-CN" altLang="en-US" sz="3200" b="1" dirty="0">
                <a:ea typeface="楷体" panose="02010609060101010101" pitchFamily="49" charset="-122"/>
              </a:rPr>
            </a:br>
            <a:r>
              <a:rPr lang="zh-CN" altLang="en-US" sz="3200" b="1" dirty="0">
                <a:ea typeface="楷体" panose="02010609060101010101" pitchFamily="49" charset="-122"/>
              </a:rPr>
              <a:t>C.水是由氢元素和氧元素组成的</a:t>
            </a:r>
            <a:br>
              <a:rPr lang="zh-CN" altLang="en-US" sz="3200" b="1" dirty="0">
                <a:ea typeface="楷体" panose="02010609060101010101" pitchFamily="49" charset="-122"/>
              </a:rPr>
            </a:br>
            <a:r>
              <a:rPr lang="zh-CN" altLang="en-US" sz="3200" b="1" dirty="0">
                <a:ea typeface="楷体" panose="02010609060101010101" pitchFamily="49" charset="-122"/>
              </a:rPr>
              <a:t>D.任何物质在通电时都能够分解</a:t>
            </a:r>
            <a:endParaRPr lang="zh-CN" altLang="en-US" sz="3200" dirty="0">
              <a:ea typeface="楷体" panose="02010609060101010101" pitchFamily="49" charset="-122"/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7950" y="117475"/>
            <a:ext cx="1495425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WordArt 4"/>
          <p:cNvSpPr>
            <a:spLocks noChangeArrowheads="1" noChangeShapeType="1"/>
          </p:cNvSpPr>
          <p:nvPr/>
        </p:nvSpPr>
        <p:spPr bwMode="auto">
          <a:xfrm>
            <a:off x="1763713" y="188913"/>
            <a:ext cx="1944687" cy="8651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华文新魏"/>
                <a:ea typeface="华文新魏"/>
              </a:rPr>
              <a:t>练练笔</a:t>
            </a:r>
            <a:endParaRPr lang="zh-CN" altLang="en-US" sz="3600" b="1" kern="10" dirty="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华文新魏"/>
              <a:ea typeface="华文新魏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7454900" y="1773238"/>
            <a:ext cx="717550" cy="70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4000" b="1">
                <a:solidFill>
                  <a:srgbClr val="FF3300"/>
                </a:solidFill>
                <a:latin typeface="Comic Sans MS" panose="030F0702030302020204" pitchFamily="66" charset="0"/>
              </a:rPr>
              <a:t>C </a:t>
            </a:r>
            <a:endParaRPr lang="zh-CN" altLang="zh-CN" sz="4000" b="1">
              <a:solidFill>
                <a:srgbClr val="FF33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916238" y="549275"/>
            <a:ext cx="5976937" cy="10668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华文新魏" pitchFamily="2" charset="-122"/>
              </a:rPr>
              <a:t>运用已学知识并结合生活实际，归纳水有哪些重要的物理性质。</a:t>
            </a:r>
            <a:endParaRPr lang="zh-CN" altLang="en-US" sz="3200" b="1" dirty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华文新魏" pitchFamily="2" charset="-122"/>
            </a:endParaRPr>
          </a:p>
        </p:txBody>
      </p:sp>
      <p:graphicFrame>
        <p:nvGraphicFramePr>
          <p:cNvPr id="6147" name="Group 3"/>
          <p:cNvGraphicFramePr>
            <a:graphicFrameLocks noGrp="1"/>
          </p:cNvGraphicFramePr>
          <p:nvPr>
            <p:ph/>
          </p:nvPr>
        </p:nvGraphicFramePr>
        <p:xfrm>
          <a:off x="446088" y="1989138"/>
          <a:ext cx="8229600" cy="1971675"/>
        </p:xfrm>
        <a:graphic>
          <a:graphicData uri="http://schemas.openxmlformats.org/drawingml/2006/table">
            <a:tbl>
              <a:tblPr/>
              <a:tblGrid>
                <a:gridCol w="1171575"/>
                <a:gridCol w="1171575"/>
                <a:gridCol w="1171575"/>
                <a:gridCol w="1458912"/>
                <a:gridCol w="1458913"/>
                <a:gridCol w="1797050"/>
              </a:tblGrid>
              <a:tr h="7207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_GB2312" pitchFamily="1" charset="-122"/>
                        </a:rPr>
                        <a:t>色</a:t>
                      </a:r>
                      <a:endParaRPr kumimoji="0" lang="zh-CN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_GB2312" pitchFamily="1" charset="-122"/>
                      </a:endParaRPr>
                    </a:p>
                  </a:txBody>
                  <a:tcPr marL="18000" marR="18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D7FE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_GB2312" pitchFamily="1" charset="-122"/>
                        </a:rPr>
                        <a:t>味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_GB2312" pitchFamily="1" charset="-122"/>
                      </a:endParaRPr>
                    </a:p>
                  </a:txBody>
                  <a:tcPr marL="18000" marR="18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D7FE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_GB2312" pitchFamily="1" charset="-122"/>
                        </a:rPr>
                        <a:t>态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_GB2312" pitchFamily="1" charset="-122"/>
                      </a:endParaRPr>
                    </a:p>
                  </a:txBody>
                  <a:tcPr marL="18000" marR="18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D7F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_GB2312" pitchFamily="1" charset="-122"/>
                        </a:rPr>
                        <a:t>凝固点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_GB2312" pitchFamily="1" charset="-122"/>
                      </a:endParaRPr>
                    </a:p>
                  </a:txBody>
                  <a:tcPr marL="18000" marR="18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D7F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_GB2312" pitchFamily="1" charset="-122"/>
                        </a:rPr>
                        <a:t>沸点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_GB2312" pitchFamily="1" charset="-122"/>
                      </a:endParaRPr>
                    </a:p>
                  </a:txBody>
                  <a:tcPr marL="18000" marR="18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D7FE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_GB2312" pitchFamily="1" charset="-122"/>
                        </a:rPr>
                        <a:t>密度</a:t>
                      </a:r>
                      <a:endParaRPr kumimoji="0" lang="en-US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_GB2312" pitchFamily="1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(</a:t>
                      </a: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_GB2312" pitchFamily="1" charset="-122"/>
                        </a:rPr>
                        <a:t>g</a:t>
                      </a: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/</a:t>
                      </a: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_GB2312" pitchFamily="1" charset="-122"/>
                        </a:rPr>
                        <a:t>cm</a:t>
                      </a:r>
                      <a:r>
                        <a:rPr kumimoji="0" lang="en-US" altLang="zh-CN" sz="2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_GB2312" pitchFamily="1" charset="-122"/>
                        </a:rPr>
                        <a:t>3</a:t>
                      </a: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)</a:t>
                      </a:r>
                      <a:endParaRPr kumimoji="0" lang="en-US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8000" marR="18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D7FE"/>
                    </a:solidFill>
                  </a:tcPr>
                </a:tc>
              </a:tr>
              <a:tr h="647700"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_GB2312" pitchFamily="1" charset="-122"/>
                        </a:rPr>
                        <a:t>标准大气压</a:t>
                      </a:r>
                      <a:endParaRPr kumimoji="0" lang="en-US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_GB2312" pitchFamily="1" charset="-122"/>
                      </a:endParaRPr>
                    </a:p>
                  </a:txBody>
                  <a:tcPr marL="18000" marR="18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D7FE"/>
                    </a:solidFill>
                  </a:tcPr>
                </a:tc>
                <a:tc hMerge="1">
                  <a:tcPr/>
                </a:tc>
                <a:tc vMerge="1">
                  <a:tcPr/>
                </a:tc>
              </a:tr>
              <a:tr h="603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_GB2312" pitchFamily="1" charset="-122"/>
                        </a:rPr>
                        <a:t>无色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_GB2312" pitchFamily="1" charset="-122"/>
                      </a:endParaRPr>
                    </a:p>
                  </a:txBody>
                  <a:tcPr marL="18000" marR="18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_GB2312" pitchFamily="1" charset="-122"/>
                        </a:rPr>
                        <a:t>无味</a:t>
                      </a:r>
                      <a:endParaRPr kumimoji="0" lang="zh-CN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_GB2312" pitchFamily="1" charset="-122"/>
                      </a:endParaRPr>
                    </a:p>
                  </a:txBody>
                  <a:tcPr marL="18000" marR="18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_GB2312" pitchFamily="1" charset="-122"/>
                        </a:rPr>
                        <a:t>液体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_GB2312" pitchFamily="1" charset="-122"/>
                      </a:endParaRPr>
                    </a:p>
                  </a:txBody>
                  <a:tcPr marL="18000" marR="18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_GB2312" pitchFamily="1" charset="-122"/>
                        </a:rPr>
                        <a:t>0 ℃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_GB2312" pitchFamily="1" charset="-122"/>
                      </a:endParaRPr>
                    </a:p>
                  </a:txBody>
                  <a:tcPr marL="18000" marR="18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_GB2312" pitchFamily="1" charset="-122"/>
                        </a:rPr>
                        <a:t>100 ℃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_GB2312" pitchFamily="1" charset="-122"/>
                      </a:endParaRPr>
                    </a:p>
                  </a:txBody>
                  <a:tcPr marL="18000" marR="18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_GB2312" pitchFamily="1" charset="-122"/>
                        </a:rPr>
                        <a:t>1.0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_GB2312" pitchFamily="1" charset="-122"/>
                      </a:endParaRPr>
                    </a:p>
                  </a:txBody>
                  <a:tcPr marL="18000" marR="18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C9C9"/>
                    </a:solidFill>
                  </a:tcPr>
                </a:tc>
              </a:tr>
            </a:tbl>
          </a:graphicData>
        </a:graphic>
      </p:graphicFrame>
      <p:grpSp>
        <p:nvGrpSpPr>
          <p:cNvPr id="3101" name="Group 31"/>
          <p:cNvGrpSpPr/>
          <p:nvPr/>
        </p:nvGrpSpPr>
        <p:grpSpPr bwMode="auto">
          <a:xfrm>
            <a:off x="107950" y="620713"/>
            <a:ext cx="2592388" cy="792162"/>
            <a:chOff x="0" y="0"/>
            <a:chExt cx="1633" cy="499"/>
          </a:xfrm>
        </p:grpSpPr>
        <p:sp>
          <p:nvSpPr>
            <p:cNvPr id="6176" name="AutoShape 32"/>
            <p:cNvSpPr>
              <a:spLocks noChangeArrowheads="1"/>
            </p:cNvSpPr>
            <p:nvPr/>
          </p:nvSpPr>
          <p:spPr bwMode="auto">
            <a:xfrm>
              <a:off x="242" y="70"/>
              <a:ext cx="1316" cy="3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3F595">
                    <a:alpha val="93999"/>
                  </a:srgbClr>
                </a:gs>
                <a:gs pos="100000">
                  <a:srgbClr val="FDFEE8"/>
                </a:gs>
              </a:gsLst>
              <a:lin ang="5400000" scaled="1"/>
            </a:gradFill>
            <a:ln w="12700" cmpd="sng">
              <a:solidFill>
                <a:srgbClr val="006600"/>
              </a:solidFill>
              <a:round/>
            </a:ln>
            <a:effectLst>
              <a:outerShdw dist="53882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pic>
          <p:nvPicPr>
            <p:cNvPr id="3103" name="Picture 33" descr="想想议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0" y="0"/>
              <a:ext cx="461" cy="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04" name="Rectangle 34"/>
            <p:cNvSpPr>
              <a:spLocks noChangeArrowheads="1"/>
            </p:cNvSpPr>
            <p:nvPr/>
          </p:nvSpPr>
          <p:spPr bwMode="auto">
            <a:xfrm>
              <a:off x="454" y="53"/>
              <a:ext cx="117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 b="1" dirty="0">
                  <a:solidFill>
                    <a:srgbClr val="3366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想想议议</a:t>
              </a:r>
              <a:endParaRPr lang="zh-CN" altLang="en-US" sz="2800" b="1" dirty="0">
                <a:solidFill>
                  <a:srgbClr val="336600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7950" y="117475"/>
            <a:ext cx="1495425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WordArt 3"/>
          <p:cNvSpPr>
            <a:spLocks noChangeArrowheads="1" noChangeShapeType="1"/>
          </p:cNvSpPr>
          <p:nvPr/>
        </p:nvSpPr>
        <p:spPr bwMode="auto">
          <a:xfrm>
            <a:off x="1763713" y="188913"/>
            <a:ext cx="1944687" cy="8651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华文新魏"/>
                <a:ea typeface="华文新魏"/>
              </a:rPr>
              <a:t>练练笔</a:t>
            </a:r>
            <a:endParaRPr lang="zh-CN" altLang="en-US" sz="3600" b="1" kern="1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华文新魏"/>
              <a:ea typeface="华文新魏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95288" y="1628775"/>
            <a:ext cx="8353425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5000"/>
              </a:spcBef>
            </a:pPr>
            <a:r>
              <a:rPr lang="zh-CN" altLang="en-US" sz="3200" b="1" dirty="0">
                <a:solidFill>
                  <a:srgbClr val="000000"/>
                </a:solidFill>
                <a:ea typeface="楷体" panose="02010609060101010101" pitchFamily="49" charset="-122"/>
              </a:rPr>
              <a:t>2、判断下列说法是否正确：</a:t>
            </a:r>
            <a:endParaRPr lang="zh-CN" altLang="en-US" sz="3200" b="1" dirty="0">
              <a:solidFill>
                <a:srgbClr val="000000"/>
              </a:solidFill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ct val="25000"/>
              </a:spcBef>
            </a:pPr>
            <a:r>
              <a:rPr lang="en-US" altLang="zh-CN" sz="3200" b="1" dirty="0">
                <a:solidFill>
                  <a:srgbClr val="000000"/>
                </a:solidFill>
                <a:ea typeface="楷体" panose="02010609060101010101" pitchFamily="49" charset="-122"/>
              </a:rPr>
              <a:t>(1)</a:t>
            </a:r>
            <a:r>
              <a:rPr lang="zh-CN" altLang="en-US" sz="3200" b="1" dirty="0">
                <a:solidFill>
                  <a:srgbClr val="000000"/>
                </a:solidFill>
                <a:ea typeface="楷体" panose="02010609060101010101" pitchFamily="49" charset="-122"/>
              </a:rPr>
              <a:t>水电解可以得到氢气和氧气，所以水中含有氢气和氧气。</a:t>
            </a:r>
            <a:r>
              <a:rPr lang="en-US" altLang="zh-CN" sz="3200" b="1" dirty="0">
                <a:solidFill>
                  <a:srgbClr val="000000"/>
                </a:solidFill>
                <a:ea typeface="楷体" panose="02010609060101010101" pitchFamily="49" charset="-122"/>
              </a:rPr>
              <a:t>(    )</a:t>
            </a:r>
            <a:endParaRPr lang="en-US" altLang="zh-CN" sz="3200" b="1" dirty="0">
              <a:solidFill>
                <a:srgbClr val="000000"/>
              </a:solidFill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ct val="25000"/>
              </a:spcBef>
            </a:pPr>
            <a:r>
              <a:rPr lang="en-US" altLang="zh-CN" sz="3200" b="1" dirty="0">
                <a:solidFill>
                  <a:srgbClr val="000000"/>
                </a:solidFill>
                <a:ea typeface="楷体" panose="02010609060101010101" pitchFamily="49" charset="-122"/>
              </a:rPr>
              <a:t>(2)</a:t>
            </a:r>
            <a:r>
              <a:rPr lang="zh-CN" altLang="en-US" sz="3200" b="1" dirty="0">
                <a:solidFill>
                  <a:srgbClr val="000000"/>
                </a:solidFill>
                <a:ea typeface="楷体" panose="02010609060101010101" pitchFamily="49" charset="-122"/>
              </a:rPr>
              <a:t>水可以蒸发成为氢气和氧气。 </a:t>
            </a:r>
            <a:r>
              <a:rPr lang="en-US" altLang="zh-CN" sz="3200" b="1" dirty="0">
                <a:solidFill>
                  <a:srgbClr val="000000"/>
                </a:solidFill>
                <a:ea typeface="楷体" panose="02010609060101010101" pitchFamily="49" charset="-122"/>
              </a:rPr>
              <a:t>(    )</a:t>
            </a:r>
            <a:endParaRPr lang="en-US" altLang="zh-CN" sz="3200" b="1" dirty="0">
              <a:solidFill>
                <a:srgbClr val="000000"/>
              </a:solidFill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ct val="25000"/>
              </a:spcBef>
            </a:pPr>
            <a:r>
              <a:rPr lang="en-US" altLang="zh-CN" sz="3200" b="1" dirty="0">
                <a:solidFill>
                  <a:srgbClr val="000000"/>
                </a:solidFill>
                <a:ea typeface="楷体" panose="02010609060101010101" pitchFamily="49" charset="-122"/>
              </a:rPr>
              <a:t>(3)</a:t>
            </a:r>
            <a:r>
              <a:rPr lang="zh-CN" altLang="en-US" sz="3200" b="1" dirty="0">
                <a:solidFill>
                  <a:srgbClr val="000000"/>
                </a:solidFill>
                <a:ea typeface="楷体" panose="02010609060101010101" pitchFamily="49" charset="-122"/>
              </a:rPr>
              <a:t>水电解时水分子被破坏。 </a:t>
            </a:r>
            <a:r>
              <a:rPr lang="en-US" altLang="zh-CN" sz="3200" b="1" dirty="0">
                <a:solidFill>
                  <a:srgbClr val="000000"/>
                </a:solidFill>
                <a:ea typeface="楷体" panose="02010609060101010101" pitchFamily="49" charset="-122"/>
              </a:rPr>
              <a:t>(    )</a:t>
            </a:r>
            <a:endParaRPr lang="zh-CN" altLang="en-US" sz="3200" dirty="0">
              <a:ea typeface="楷体" panose="02010609060101010101" pitchFamily="49" charset="-122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6804025" y="3663950"/>
            <a:ext cx="5762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</a:rPr>
              <a:t>×</a:t>
            </a:r>
            <a:endParaRPr lang="en-US" altLang="zh-CN" sz="40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3563938" y="2997200"/>
            <a:ext cx="5762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</a:rPr>
              <a:t>×</a:t>
            </a:r>
            <a:endParaRPr lang="en-US" altLang="zh-CN" sz="40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6013450" y="4384675"/>
            <a:ext cx="720725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</a:rPr>
              <a:t>√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utoUpdateAnimBg="0"/>
      <p:bldP spid="25606" grpId="0" autoUpdateAnimBg="0"/>
      <p:bldP spid="25607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7950" y="117475"/>
            <a:ext cx="1495425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WordArt 3"/>
          <p:cNvSpPr>
            <a:spLocks noChangeArrowheads="1" noChangeShapeType="1"/>
          </p:cNvSpPr>
          <p:nvPr/>
        </p:nvSpPr>
        <p:spPr bwMode="auto">
          <a:xfrm>
            <a:off x="1763713" y="188913"/>
            <a:ext cx="1944687" cy="8651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华文新魏"/>
                <a:ea typeface="华文新魏"/>
              </a:rPr>
              <a:t>练练笔</a:t>
            </a:r>
            <a:endParaRPr lang="zh-CN" altLang="en-US" sz="3600" b="1" kern="1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华文新魏"/>
              <a:ea typeface="华文新魏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96875" y="1917700"/>
            <a:ext cx="5688013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2800" b="1" dirty="0">
                <a:ea typeface="楷体" panose="02010609060101010101" pitchFamily="49" charset="-122"/>
              </a:rPr>
              <a:t>①、电解水时常加入少量氢氧化钠或硫酸，其目的是</a:t>
            </a:r>
            <a:r>
              <a:rPr lang="en-US" altLang="zh-CN" sz="2800" b="1" dirty="0">
                <a:ea typeface="楷体" panose="02010609060101010101" pitchFamily="49" charset="-122"/>
              </a:rPr>
              <a:t>______________</a:t>
            </a:r>
            <a:r>
              <a:rPr lang="zh-CN" altLang="en-US" sz="2800" b="1" dirty="0">
                <a:ea typeface="楷体" panose="02010609060101010101" pitchFamily="49" charset="-122"/>
              </a:rPr>
              <a:t>。</a:t>
            </a:r>
            <a:endParaRPr lang="zh-CN" altLang="en-US" sz="2800" dirty="0">
              <a:ea typeface="楷体" panose="02010609060101010101" pitchFamily="49" charset="-122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68313" y="3860800"/>
            <a:ext cx="8351837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zh-CN" altLang="en-US" sz="2800" b="1" dirty="0">
                <a:ea typeface="楷体" panose="02010609060101010101" pitchFamily="49" charset="-122"/>
                <a:sym typeface="Arial" panose="020B0604020202020204" pitchFamily="34" charset="0"/>
              </a:rPr>
              <a:t>③、根据图可知：甲试管内收集到的气体是</a:t>
            </a:r>
            <a:r>
              <a:rPr lang="en-US" altLang="zh-CN" sz="2800" b="1" dirty="0">
                <a:ea typeface="楷体" panose="02010609060101010101" pitchFamily="49" charset="-122"/>
                <a:sym typeface="Arial" panose="020B0604020202020204" pitchFamily="34" charset="0"/>
              </a:rPr>
              <a:t>_____</a:t>
            </a:r>
            <a:r>
              <a:rPr lang="zh-CN" altLang="en-US" sz="2800" b="1" dirty="0">
                <a:ea typeface="楷体" panose="02010609060101010101" pitchFamily="49" charset="-122"/>
                <a:sym typeface="Arial" panose="020B0604020202020204" pitchFamily="34" charset="0"/>
              </a:rPr>
              <a:t>， </a:t>
            </a:r>
            <a:endParaRPr lang="zh-CN" altLang="en-US" sz="2800" b="1" dirty="0">
              <a:ea typeface="楷体" panose="02010609060101010101" pitchFamily="49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zh-CN" altLang="en-US" sz="2800" b="1" dirty="0">
                <a:ea typeface="楷体" panose="02010609060101010101" pitchFamily="49" charset="-122"/>
                <a:sym typeface="Arial" panose="020B0604020202020204" pitchFamily="34" charset="0"/>
              </a:rPr>
              <a:t>   乙试管内收集到气体是</a:t>
            </a:r>
            <a:r>
              <a:rPr lang="en-US" altLang="zh-CN" sz="2800" b="1" dirty="0">
                <a:ea typeface="楷体" panose="02010609060101010101" pitchFamily="49" charset="-122"/>
                <a:sym typeface="Arial" panose="020B0604020202020204" pitchFamily="34" charset="0"/>
              </a:rPr>
              <a:t>______</a:t>
            </a:r>
            <a:r>
              <a:rPr lang="zh-CN" altLang="en-US" sz="2800" b="1" dirty="0">
                <a:ea typeface="楷体" panose="02010609060101010101" pitchFamily="49" charset="-122"/>
                <a:sym typeface="Arial" panose="020B0604020202020204" pitchFamily="34" charset="0"/>
              </a:rPr>
              <a:t>，</a:t>
            </a:r>
            <a:r>
              <a:rPr lang="zh-CN" altLang="en-US" sz="2800" b="1" dirty="0">
                <a:ea typeface="楷体" panose="02010609060101010101" pitchFamily="49" charset="-122"/>
              </a:rPr>
              <a:t>可以用______</a:t>
            </a:r>
            <a:endParaRPr lang="zh-CN" altLang="en-US" sz="2800" b="1" dirty="0">
              <a:ea typeface="楷体" panose="02010609060101010101" pitchFamily="49" charset="-122"/>
            </a:endParaRPr>
          </a:p>
          <a:p>
            <a:pPr eaLnBrk="1" hangingPunct="1">
              <a:lnSpc>
                <a:spcPct val="115000"/>
              </a:lnSpc>
            </a:pPr>
            <a:r>
              <a:rPr lang="zh-CN" altLang="en-US" sz="2800" b="1" dirty="0">
                <a:ea typeface="楷体" panose="02010609060101010101" pitchFamily="49" charset="-122"/>
              </a:rPr>
              <a:t>   ____检验。</a:t>
            </a:r>
            <a:endParaRPr lang="zh-CN" altLang="en-US" sz="2800" b="1" dirty="0">
              <a:ea typeface="楷体" panose="02010609060101010101" pitchFamily="49" charset="-122"/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3203575" y="2492375"/>
            <a:ext cx="2881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Arial" panose="020B0604020202020204" pitchFamily="34" charset="0"/>
                <a:ea typeface="华文新魏" pitchFamily="2" charset="-122"/>
              </a:rPr>
              <a:t>增强水的导电性</a:t>
            </a:r>
            <a:endParaRPr lang="zh-CN" altLang="en-US" sz="2800">
              <a:solidFill>
                <a:srgbClr val="FF0000"/>
              </a:solidFill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7278688" y="3846513"/>
            <a:ext cx="903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F0000"/>
                </a:solidFill>
                <a:latin typeface="Arial" panose="020B0604020202020204" pitchFamily="34" charset="0"/>
                <a:ea typeface="华文新魏" pitchFamily="2" charset="-122"/>
              </a:rPr>
              <a:t>氢气</a:t>
            </a:r>
            <a:endParaRPr lang="zh-CN" altLang="en-US" sz="2800">
              <a:solidFill>
                <a:srgbClr val="FF0000"/>
              </a:solidFill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4686300" y="4349750"/>
            <a:ext cx="90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F0000"/>
                </a:solidFill>
                <a:latin typeface="Arial" panose="020B0604020202020204" pitchFamily="34" charset="0"/>
                <a:ea typeface="华文新魏" pitchFamily="2" charset="-122"/>
              </a:rPr>
              <a:t>氧气</a:t>
            </a:r>
            <a:endParaRPr lang="zh-CN" altLang="en-US" sz="2800">
              <a:solidFill>
                <a:srgbClr val="FF0000"/>
              </a:solidFill>
              <a:latin typeface="Arial" panose="020B0604020202020204" pitchFamily="34" charset="0"/>
              <a:ea typeface="华文新魏" pitchFamily="2" charset="-122"/>
            </a:endParaRPr>
          </a:p>
        </p:txBody>
      </p:sp>
      <p:grpSp>
        <p:nvGrpSpPr>
          <p:cNvPr id="22537" name="Group 9"/>
          <p:cNvGrpSpPr/>
          <p:nvPr/>
        </p:nvGrpSpPr>
        <p:grpSpPr bwMode="auto">
          <a:xfrm>
            <a:off x="6410325" y="188913"/>
            <a:ext cx="2505075" cy="2667000"/>
            <a:chOff x="0" y="0"/>
            <a:chExt cx="1578" cy="1680"/>
          </a:xfrm>
        </p:grpSpPr>
        <p:pic>
          <p:nvPicPr>
            <p:cNvPr id="22546" name="Picture 10" descr="image02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578" cy="1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7" name="Text Box 11"/>
            <p:cNvSpPr txBox="1">
              <a:spLocks noChangeArrowheads="1"/>
            </p:cNvSpPr>
            <p:nvPr/>
          </p:nvSpPr>
          <p:spPr bwMode="auto">
            <a:xfrm>
              <a:off x="356" y="1449"/>
              <a:ext cx="220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楷体" panose="02010609060101010101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楷体" panose="02010609060101010101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楷体" panose="02010609060101010101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楷体" panose="02010609060101010101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楷体" panose="02010609060101010101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楷体" panose="02010609060101010101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楷体" panose="02010609060101010101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楷体" panose="02010609060101010101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楷体" panose="02010609060101010101" pitchFamily="49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b="1">
                  <a:latin typeface="Arial" panose="020B0604020202020204" pitchFamily="34" charset="0"/>
                </a:rPr>
                <a:t>A</a:t>
              </a:r>
              <a:endParaRPr lang="zh-CN" altLang="zh-CN" b="1">
                <a:latin typeface="Arial" panose="020B0604020202020204" pitchFamily="34" charset="0"/>
              </a:endParaRPr>
            </a:p>
          </p:txBody>
        </p:sp>
        <p:sp>
          <p:nvSpPr>
            <p:cNvPr id="22548" name="Text Box 12"/>
            <p:cNvSpPr txBox="1">
              <a:spLocks noChangeArrowheads="1"/>
            </p:cNvSpPr>
            <p:nvPr/>
          </p:nvSpPr>
          <p:spPr bwMode="auto">
            <a:xfrm>
              <a:off x="1056" y="1449"/>
              <a:ext cx="220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楷体" panose="02010609060101010101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楷体" panose="02010609060101010101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楷体" panose="02010609060101010101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楷体" panose="02010609060101010101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楷体" panose="02010609060101010101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楷体" panose="02010609060101010101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楷体" panose="02010609060101010101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楷体" panose="02010609060101010101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楷体" panose="02010609060101010101" pitchFamily="49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b="1">
                  <a:latin typeface="Arial" panose="020B0604020202020204" pitchFamily="34" charset="0"/>
                </a:rPr>
                <a:t>B</a:t>
              </a:r>
              <a:endParaRPr lang="zh-CN" altLang="zh-CN" b="1">
                <a:latin typeface="Arial" panose="020B0604020202020204" pitchFamily="34" charset="0"/>
              </a:endParaRPr>
            </a:p>
          </p:txBody>
        </p:sp>
      </p:grp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428625" y="3213100"/>
            <a:ext cx="88963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zh-CN" altLang="en-US" sz="2800" b="1" dirty="0">
                <a:ea typeface="楷体" panose="02010609060101010101" pitchFamily="49" charset="-122"/>
                <a:sym typeface="Arial" panose="020B0604020202020204" pitchFamily="34" charset="0"/>
              </a:rPr>
              <a:t>②、根据图可知：A为电源____极，B为电源____极。</a:t>
            </a:r>
            <a:endParaRPr lang="zh-CN" altLang="en-US" sz="2800" b="1" dirty="0"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4605338" y="3211513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负 </a:t>
            </a:r>
            <a:endParaRPr lang="zh-CN" altLang="zh-CN" sz="28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7413625" y="3211513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正 </a:t>
            </a:r>
            <a:endParaRPr lang="zh-CN" altLang="zh-CN" sz="28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7061200" y="4349750"/>
            <a:ext cx="1349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带火星 </a:t>
            </a:r>
            <a:endParaRPr lang="zh-CN" altLang="zh-CN" sz="28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971550" y="4870450"/>
            <a:ext cx="990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  <a:sym typeface="Arial" panose="020B0604020202020204" pitchFamily="34" charset="0"/>
              </a:rPr>
              <a:t>木条 </a:t>
            </a:r>
            <a:endParaRPr lang="zh-CN" altLang="zh-CN" sz="2800">
              <a:solidFill>
                <a:srgbClr val="FF0000"/>
              </a:solidFill>
              <a:latin typeface="华文新魏" pitchFamily="2" charset="-122"/>
              <a:ea typeface="华文新魏" pitchFamily="2" charset="-122"/>
              <a:sym typeface="Arial" panose="020B0604020202020204" pitchFamily="34" charset="0"/>
            </a:endParaRPr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466725" y="5381625"/>
            <a:ext cx="8137525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zh-CN" altLang="en-US" sz="2800" b="1" dirty="0">
                <a:ea typeface="楷体" panose="02010609060101010101" pitchFamily="49" charset="-122"/>
                <a:sym typeface="Arial" panose="020B0604020202020204" pitchFamily="34" charset="0"/>
              </a:rPr>
              <a:t>④、根据上述实验事实可以得出；水是由________</a:t>
            </a:r>
            <a:endParaRPr lang="zh-CN" altLang="en-US" sz="2800" b="1" dirty="0">
              <a:ea typeface="楷体" panose="02010609060101010101" pitchFamily="49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zh-CN" altLang="en-US" sz="2800" b="1" dirty="0">
                <a:ea typeface="楷体" panose="02010609060101010101" pitchFamily="49" charset="-122"/>
                <a:sym typeface="Arial" panose="020B0604020202020204" pitchFamily="34" charset="0"/>
              </a:rPr>
              <a:t>   组成。</a:t>
            </a:r>
            <a:endParaRPr lang="zh-CN" altLang="en-US" sz="2800" b="1" dirty="0"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6643" name="Text Box 19"/>
          <p:cNvSpPr txBox="1">
            <a:spLocks noChangeArrowheads="1"/>
          </p:cNvSpPr>
          <p:nvPr/>
        </p:nvSpPr>
        <p:spPr bwMode="auto">
          <a:xfrm>
            <a:off x="6661150" y="5357813"/>
            <a:ext cx="18002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rgbClr val="FF0000"/>
                </a:solidFill>
                <a:latin typeface="Arial" panose="020B0604020202020204" pitchFamily="34" charset="0"/>
                <a:ea typeface="华文新魏" pitchFamily="2" charset="-122"/>
                <a:sym typeface="Arial" panose="020B0604020202020204" pitchFamily="34" charset="0"/>
              </a:rPr>
              <a:t>氢和氧</a:t>
            </a:r>
            <a:endParaRPr lang="zh-CN" altLang="en-US" sz="2800">
              <a:solidFill>
                <a:srgbClr val="FF0000"/>
              </a:solidFill>
              <a:latin typeface="Arial" panose="020B0604020202020204" pitchFamily="34" charset="0"/>
              <a:ea typeface="华文新魏" pitchFamily="2" charset="-122"/>
              <a:sym typeface="Arial" panose="020B0604020202020204" pitchFamily="34" charset="0"/>
            </a:endParaRPr>
          </a:p>
        </p:txBody>
      </p:sp>
      <p:sp>
        <p:nvSpPr>
          <p:cNvPr id="22545" name="Text Box 20"/>
          <p:cNvSpPr txBox="1">
            <a:spLocks noChangeArrowheads="1"/>
          </p:cNvSpPr>
          <p:nvPr/>
        </p:nvSpPr>
        <p:spPr bwMode="auto">
          <a:xfrm>
            <a:off x="304800" y="1339850"/>
            <a:ext cx="53482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000000"/>
                </a:solidFill>
                <a:ea typeface="楷体" panose="02010609060101010101" pitchFamily="49" charset="-122"/>
              </a:rPr>
              <a:t>3、根据右图回答下列问题：</a:t>
            </a:r>
            <a:endParaRPr lang="zh-CN" altLang="en-US" sz="2800" b="1" dirty="0">
              <a:solidFill>
                <a:srgbClr val="000000"/>
              </a:solidFill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bldLvl="0" autoUpdateAnimBg="0"/>
      <p:bldP spid="26629" grpId="1" bldLvl="0" autoUpdateAnimBg="0"/>
      <p:bldP spid="26630" grpId="0" autoUpdateAnimBg="0"/>
      <p:bldP spid="26631" grpId="0" autoUpdateAnimBg="0"/>
      <p:bldP spid="26632" grpId="0" autoUpdateAnimBg="0"/>
      <p:bldP spid="26637" grpId="0" bldLvl="0" autoUpdateAnimBg="0"/>
      <p:bldP spid="26638" grpId="0" autoUpdateAnimBg="0"/>
      <p:bldP spid="26639" grpId="0" autoUpdateAnimBg="0"/>
      <p:bldP spid="26640" grpId="0" autoUpdateAnimBg="0"/>
      <p:bldP spid="26641" grpId="0" autoUpdateAnimBg="0"/>
      <p:bldP spid="26642" grpId="0" bldLvl="0" autoUpdateAnimBg="0"/>
      <p:bldP spid="26643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96875" y="1412875"/>
            <a:ext cx="7920038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3200" b="1" dirty="0">
                <a:ea typeface="楷体" panose="02010609060101010101" pitchFamily="49" charset="-122"/>
              </a:rPr>
              <a:t>4、实验室里有两瓶无色的气体，一瓶是空气，一瓶是氧气，你能将它们鉴别出来吗？请说说你的方法。</a:t>
            </a:r>
            <a:endParaRPr lang="zh-CN" altLang="zh-CN" sz="3200" dirty="0">
              <a:ea typeface="楷体" panose="02010609060101010101" pitchFamily="49" charset="-122"/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7950" y="117475"/>
            <a:ext cx="1495425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WordArt 4"/>
          <p:cNvSpPr>
            <a:spLocks noChangeArrowheads="1" noChangeShapeType="1"/>
          </p:cNvSpPr>
          <p:nvPr/>
        </p:nvSpPr>
        <p:spPr bwMode="auto">
          <a:xfrm>
            <a:off x="1763713" y="188913"/>
            <a:ext cx="1944687" cy="8651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华文新魏"/>
                <a:ea typeface="华文新魏"/>
              </a:rPr>
              <a:t>练练笔</a:t>
            </a:r>
            <a:endParaRPr lang="zh-CN" altLang="en-US" sz="3600" b="1" kern="1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华文新魏"/>
              <a:ea typeface="华文新魏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96875" y="3213100"/>
            <a:ext cx="820737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3200" b="1" dirty="0">
                <a:solidFill>
                  <a:srgbClr val="CC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方法1：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  <a:sym typeface="Arial" panose="020B0604020202020204" pitchFamily="34" charset="0"/>
              </a:rPr>
              <a:t>将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带火星的木条伸入瓶中，使木条</a:t>
            </a:r>
            <a:endParaRPr lang="zh-CN" altLang="en-US" sz="3200" b="1" dirty="0"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lnSpc>
                <a:spcPct val="110000"/>
              </a:lnSpc>
            </a:pP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              </a:t>
            </a:r>
            <a:r>
              <a:rPr lang="zh-CN" altLang="en-US" sz="3200" b="1" dirty="0">
                <a:latin typeface="Arial" panose="020B0604020202020204" pitchFamily="34" charset="0"/>
                <a:ea typeface="楷体" panose="02010609060101010101" pitchFamily="49" charset="-122"/>
              </a:rPr>
              <a:t>复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燃的是氧气，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  <a:sym typeface="Arial" panose="020B0604020202020204" pitchFamily="34" charset="0"/>
              </a:rPr>
              <a:t>无明显变化是空气。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395288" y="4497388"/>
            <a:ext cx="8353425" cy="116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3200" b="1" dirty="0">
                <a:solidFill>
                  <a:srgbClr val="CC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方法2：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将燃着的木条伸入瓶中，使木条燃</a:t>
            </a:r>
            <a:endParaRPr lang="zh-CN" altLang="en-US" sz="3200" b="1" dirty="0"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lnSpc>
                <a:spcPct val="110000"/>
              </a:lnSpc>
            </a:pP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              烧得更旺是氧气，无明显变化是空气。</a:t>
            </a:r>
            <a:endParaRPr lang="zh-CN" altLang="en-US" sz="3200" b="1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bldLvl="0" autoUpdateAnimBg="0"/>
      <p:bldP spid="27654" grpId="0" bldLvl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5364163" y="2060575"/>
            <a:ext cx="81375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</a:pPr>
            <a:endParaRPr lang="zh-CN" altLang="zh-CN" sz="3200" b="1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910388" y="1196975"/>
            <a:ext cx="685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4000" b="1">
                <a:solidFill>
                  <a:srgbClr val="FF0000"/>
                </a:solidFill>
                <a:latin typeface="Comic Sans MS" panose="030F0702030302020204" pitchFamily="66" charset="0"/>
              </a:rPr>
              <a:t>A</a:t>
            </a:r>
            <a:endParaRPr lang="zh-CN" altLang="zh-CN" sz="4000" b="1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28676" name="Group 4"/>
          <p:cNvGraphicFramePr>
            <a:graphicFrameLocks noGrp="1"/>
          </p:cNvGraphicFramePr>
          <p:nvPr/>
        </p:nvGraphicFramePr>
        <p:xfrm>
          <a:off x="201613" y="2055813"/>
          <a:ext cx="8618537" cy="1128713"/>
        </p:xfrm>
        <a:graphic>
          <a:graphicData uri="http://schemas.openxmlformats.org/drawingml/2006/table">
            <a:tbl>
              <a:tblPr/>
              <a:tblGrid>
                <a:gridCol w="1487487"/>
                <a:gridCol w="1076325"/>
                <a:gridCol w="973138"/>
                <a:gridCol w="1003300"/>
                <a:gridCol w="973137"/>
                <a:gridCol w="741363"/>
                <a:gridCol w="1112837"/>
                <a:gridCol w="1250950"/>
              </a:tblGrid>
              <a:tr h="573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温度˚C</a:t>
                      </a:r>
                      <a:endParaRPr kumimoji="0" lang="zh-CN" altLang="zh-CN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100</a:t>
                      </a: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50</a:t>
                      </a: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20</a:t>
                      </a: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</a:t>
                      </a: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0</a:t>
                      </a: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0 </a:t>
                      </a:r>
                      <a:r>
                        <a:rPr kumimoji="0" lang="zh-CN" altLang="zh-CN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˚C</a:t>
                      </a: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冰</a:t>
                      </a: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体积mL</a:t>
                      </a:r>
                      <a:endParaRPr kumimoji="0" lang="zh-CN" altLang="zh-CN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102.2</a:t>
                      </a: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101.2</a:t>
                      </a: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100.2</a:t>
                      </a: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100.1</a:t>
                      </a: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100</a:t>
                      </a: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100.1</a:t>
                      </a: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109.9</a:t>
                      </a: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09" name="Rectangle 33"/>
          <p:cNvSpPr>
            <a:spLocks noChangeArrowheads="1"/>
          </p:cNvSpPr>
          <p:nvPr/>
        </p:nvSpPr>
        <p:spPr bwMode="auto">
          <a:xfrm>
            <a:off x="1714500" y="3279775"/>
            <a:ext cx="51133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zh-CN" b="1" dirty="0">
                <a:solidFill>
                  <a:srgbClr val="000000"/>
                </a:solidFill>
                <a:ea typeface="楷体" panose="02010609060101010101" pitchFamily="49" charset="-122"/>
              </a:rPr>
              <a:t>100g的水和冰在不同温度下的体</a:t>
            </a:r>
            <a:r>
              <a:rPr lang="zh-CN" altLang="zh-CN" b="1" dirty="0" smtClean="0">
                <a:solidFill>
                  <a:srgbClr val="000000"/>
                </a:solidFill>
                <a:ea typeface="楷体" panose="02010609060101010101" pitchFamily="49" charset="-122"/>
              </a:rPr>
              <a:t>积</a:t>
            </a:r>
            <a:r>
              <a:rPr lang="en-US" altLang="zh-CN" b="1" dirty="0" smtClean="0">
                <a:solidFill>
                  <a:srgbClr val="000000"/>
                </a:solidFill>
                <a:ea typeface="楷体" panose="02010609060101010101" pitchFamily="49" charset="-122"/>
              </a:rPr>
              <a:t> </a:t>
            </a:r>
            <a:endParaRPr lang="zh-CN" altLang="zh-CN" b="1" dirty="0">
              <a:solidFill>
                <a:srgbClr val="000000"/>
              </a:solidFill>
              <a:ea typeface="楷体" panose="02010609060101010101" pitchFamily="49" charset="-122"/>
            </a:endParaRPr>
          </a:p>
        </p:txBody>
      </p:sp>
      <p:grpSp>
        <p:nvGrpSpPr>
          <p:cNvPr id="24610" name="Group 34"/>
          <p:cNvGrpSpPr>
            <a:grpSpLocks noChangeAspect="1"/>
          </p:cNvGrpSpPr>
          <p:nvPr/>
        </p:nvGrpSpPr>
        <p:grpSpPr bwMode="auto">
          <a:xfrm>
            <a:off x="179388" y="3908425"/>
            <a:ext cx="8636000" cy="2328863"/>
            <a:chOff x="0" y="0"/>
            <a:chExt cx="13600" cy="3668"/>
          </a:xfrm>
        </p:grpSpPr>
        <p:pic>
          <p:nvPicPr>
            <p:cNvPr id="24612" name="Picture 35" descr="无标题-扫描-01"/>
            <p:cNvPicPr>
              <a:picLocks noChangeAspect="1" noChangeArrowheads="1"/>
            </p:cNvPicPr>
            <p:nvPr/>
          </p:nvPicPr>
          <p:blipFill>
            <a:blip r:embed="rId1" cstate="email"/>
            <a:srcRect l="5823" r="8621" b="52112"/>
            <a:stretch>
              <a:fillRect/>
            </a:stretch>
          </p:blipFill>
          <p:spPr bwMode="auto">
            <a:xfrm>
              <a:off x="0" y="322"/>
              <a:ext cx="6796" cy="3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613" name="Picture 36" descr="无标题-扫描-01"/>
            <p:cNvPicPr>
              <a:picLocks noChangeAspect="1" noChangeArrowheads="1"/>
            </p:cNvPicPr>
            <p:nvPr/>
          </p:nvPicPr>
          <p:blipFill>
            <a:blip r:embed="rId1" cstate="email"/>
            <a:srcRect l="7291" t="46892" r="9146"/>
            <a:stretch>
              <a:fillRect/>
            </a:stretch>
          </p:blipFill>
          <p:spPr bwMode="auto">
            <a:xfrm>
              <a:off x="7026" y="0"/>
              <a:ext cx="6575" cy="3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611" name="Text Box 37"/>
          <p:cNvSpPr txBox="1">
            <a:spLocks noChangeArrowheads="1"/>
          </p:cNvSpPr>
          <p:nvPr/>
        </p:nvSpPr>
        <p:spPr bwMode="auto">
          <a:xfrm>
            <a:off x="179388" y="476250"/>
            <a:ext cx="8424862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ea typeface="楷体" panose="02010609060101010101" pitchFamily="49" charset="-122"/>
              </a:rPr>
              <a:t>5、如下图表示一定质量的水在标准大气压下温度和体积的关系，其中正确的是（    ）</a:t>
            </a:r>
            <a:endParaRPr lang="zh-CN" altLang="en-US" sz="3200"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化学-01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1188" y="1628775"/>
            <a:ext cx="7705725" cy="462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763713" y="476250"/>
            <a:ext cx="655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latin typeface="Arial" panose="020B0604020202020204" pitchFamily="34" charset="0"/>
                <a:ea typeface="华文新魏" pitchFamily="2" charset="-122"/>
              </a:rPr>
              <a:t>水在自然界循环的过程中，发生了变化，是物理变化还是化学变化？</a:t>
            </a:r>
            <a:endParaRPr lang="zh-CN" altLang="en-US" sz="3200" b="1" dirty="0"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79388" y="423863"/>
            <a:ext cx="18002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华文彩云" pitchFamily="2" charset="-122"/>
              </a:rPr>
              <a:t>思考：</a:t>
            </a:r>
            <a:endParaRPr lang="zh-CN" altLang="en-US" sz="4000" b="1" dirty="0">
              <a:latin typeface="Arial" panose="020B0604020202020204" pitchFamily="34" charset="0"/>
              <a:ea typeface="华文彩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51720" y="148478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79388" y="765175"/>
            <a:ext cx="8569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/>
              <a:t>生活中，你有见过水发生化学变化吗？你有什么办法让水发生化学变化吗？</a:t>
            </a:r>
            <a:endParaRPr lang="zh-CN" alt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732240" y="1220559"/>
            <a:ext cx="1111202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7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电</a:t>
            </a:r>
            <a:endParaRPr lang="zh-CN" altLang="en-US" sz="7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147" name="Picture 2" descr="C:\Users\lenovo009\Desktop\d058ccbf6c81800a91699d9cb33533fa838b4797[1]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651500" y="2420938"/>
            <a:ext cx="2817813" cy="248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04825" y="850900"/>
            <a:ext cx="4930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/>
              <a:t>水会导电吗？</a:t>
            </a:r>
            <a:endParaRPr lang="zh-CN" altLang="en-US" sz="4000" b="1" dirty="0"/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11188" y="2236788"/>
            <a:ext cx="4608512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纯水是几乎不导电，生活中的水中含有多种杂质，并不是纯水，所以生活中的水会导电。</a:t>
            </a:r>
            <a:endParaRPr lang="zh-CN" altLang="en-US" sz="28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22" descr="VTS_01_3_20121021225510.jpg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775" y="53975"/>
            <a:ext cx="6008688" cy="550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 Box 13"/>
          <p:cNvSpPr txBox="1">
            <a:spLocks noChangeArrowheads="1"/>
          </p:cNvSpPr>
          <p:nvPr/>
        </p:nvSpPr>
        <p:spPr bwMode="auto">
          <a:xfrm>
            <a:off x="3059113" y="5445125"/>
            <a:ext cx="1871662" cy="519113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水电解器</a:t>
            </a:r>
            <a:endParaRPr lang="zh-CN" altLang="en-US" sz="2800" b="1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316" name="Text Box 15"/>
          <p:cNvSpPr txBox="1">
            <a:spLocks noChangeArrowheads="1"/>
          </p:cNvSpPr>
          <p:nvPr/>
        </p:nvSpPr>
        <p:spPr bwMode="auto">
          <a:xfrm>
            <a:off x="209550" y="782638"/>
            <a:ext cx="2159000" cy="954087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顶端带有活塞的</a:t>
            </a:r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玻璃管</a:t>
            </a:r>
            <a:endParaRPr lang="zh-CN" altLang="en-US" sz="2800" b="1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317" name="Text Box 18"/>
          <p:cNvSpPr txBox="1">
            <a:spLocks noChangeArrowheads="1"/>
          </p:cNvSpPr>
          <p:nvPr/>
        </p:nvSpPr>
        <p:spPr bwMode="auto">
          <a:xfrm>
            <a:off x="1547813" y="3886200"/>
            <a:ext cx="968375" cy="519113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电极</a:t>
            </a:r>
            <a:endParaRPr lang="zh-CN" altLang="en-US" sz="2800" b="1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319" name="Text Box 22"/>
          <p:cNvSpPr txBox="1">
            <a:spLocks noChangeArrowheads="1"/>
          </p:cNvSpPr>
          <p:nvPr/>
        </p:nvSpPr>
        <p:spPr bwMode="auto">
          <a:xfrm>
            <a:off x="158750" y="3017838"/>
            <a:ext cx="1439863" cy="1838325"/>
          </a:xfrm>
          <a:prstGeom prst="rect">
            <a:avLst/>
          </a:prstGeom>
          <a:solidFill>
            <a:srgbClr val="FFFF99"/>
          </a:solidFill>
          <a:ln w="38100">
            <a:solidFill>
              <a:srgbClr val="FF00FF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分别与电源的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/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正、负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极相连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20" name="TextBox 25"/>
          <p:cNvSpPr txBox="1">
            <a:spLocks noChangeArrowheads="1"/>
          </p:cNvSpPr>
          <p:nvPr/>
        </p:nvSpPr>
        <p:spPr bwMode="auto">
          <a:xfrm>
            <a:off x="6443663" y="5445125"/>
            <a:ext cx="1606550" cy="519113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学生电源</a:t>
            </a:r>
            <a:endParaRPr lang="zh-CN" altLang="en-US" sz="2800" b="1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0" y="6381750"/>
            <a:ext cx="9144000" cy="503238"/>
          </a:xfrm>
          <a:prstGeom prst="rect">
            <a:avLst/>
          </a:prstGeom>
          <a:solidFill>
            <a:srgbClr val="CC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700" b="1">
                <a:latin typeface="Arial" panose="020B0604020202020204" pitchFamily="34" charset="0"/>
                <a:ea typeface="楷体" panose="02010609060101010101" pitchFamily="49" charset="-122"/>
              </a:rPr>
              <a:t>与电源</a:t>
            </a:r>
            <a:r>
              <a:rPr lang="zh-CN" altLang="en-US" sz="2700" b="1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正极</a:t>
            </a:r>
            <a:r>
              <a:rPr lang="zh-CN" altLang="en-US" sz="2700" b="1">
                <a:latin typeface="Arial" panose="020B0604020202020204" pitchFamily="34" charset="0"/>
                <a:ea typeface="楷体" panose="02010609060101010101" pitchFamily="49" charset="-122"/>
              </a:rPr>
              <a:t>相连的是</a:t>
            </a:r>
            <a:r>
              <a:rPr lang="zh-CN" altLang="en-US" sz="2700" b="1">
                <a:solidFill>
                  <a:srgbClr val="FF0000"/>
                </a:solidFill>
                <a:latin typeface="Arial" panose="020B0604020202020204" pitchFamily="34" charset="0"/>
                <a:ea typeface="华文新魏" pitchFamily="2" charset="-122"/>
              </a:rPr>
              <a:t>阳极</a:t>
            </a:r>
            <a:r>
              <a:rPr lang="zh-CN" altLang="en-US" sz="2700" b="1">
                <a:latin typeface="Arial" panose="020B0604020202020204" pitchFamily="34" charset="0"/>
                <a:ea typeface="楷体" panose="02010609060101010101" pitchFamily="49" charset="-122"/>
              </a:rPr>
              <a:t>，与电源</a:t>
            </a:r>
            <a:r>
              <a:rPr lang="zh-CN" altLang="en-US" sz="2700" b="1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负极</a:t>
            </a:r>
            <a:r>
              <a:rPr lang="zh-CN" altLang="en-US" sz="2700" b="1">
                <a:latin typeface="Arial" panose="020B0604020202020204" pitchFamily="34" charset="0"/>
                <a:ea typeface="楷体" panose="02010609060101010101" pitchFamily="49" charset="-122"/>
              </a:rPr>
              <a:t>相连的是</a:t>
            </a:r>
            <a:r>
              <a:rPr lang="zh-CN" altLang="en-US" sz="2700" b="1">
                <a:solidFill>
                  <a:srgbClr val="FF0000"/>
                </a:solidFill>
                <a:latin typeface="Arial" panose="020B0604020202020204" pitchFamily="34" charset="0"/>
                <a:ea typeface="华文新魏" pitchFamily="2" charset="-122"/>
              </a:rPr>
              <a:t>阴极</a:t>
            </a:r>
            <a:endParaRPr lang="zh-CN" altLang="en-US" sz="2700" b="1">
              <a:solidFill>
                <a:srgbClr val="FF0000"/>
              </a:solidFill>
              <a:latin typeface="Arial" panose="020B0604020202020204" pitchFamily="34" charset="0"/>
              <a:ea typeface="华文新魏" pitchFamily="2" charset="-122"/>
            </a:endParaRPr>
          </a:p>
        </p:txBody>
      </p:sp>
      <p:grpSp>
        <p:nvGrpSpPr>
          <p:cNvPr id="2" name="Group 11"/>
          <p:cNvGrpSpPr/>
          <p:nvPr/>
        </p:nvGrpSpPr>
        <p:grpSpPr bwMode="auto">
          <a:xfrm>
            <a:off x="2339975" y="1412875"/>
            <a:ext cx="2016125" cy="647700"/>
            <a:chOff x="-45" y="0"/>
            <a:chExt cx="1270" cy="408"/>
          </a:xfrm>
        </p:grpSpPr>
        <p:sp>
          <p:nvSpPr>
            <p:cNvPr id="7181" name="Line 12"/>
            <p:cNvSpPr>
              <a:spLocks noChangeShapeType="1"/>
            </p:cNvSpPr>
            <p:nvPr/>
          </p:nvSpPr>
          <p:spPr bwMode="auto">
            <a:xfrm>
              <a:off x="0" y="0"/>
              <a:ext cx="817" cy="40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7182" name="Line 13"/>
            <p:cNvSpPr>
              <a:spLocks noChangeShapeType="1"/>
            </p:cNvSpPr>
            <p:nvPr/>
          </p:nvSpPr>
          <p:spPr bwMode="auto">
            <a:xfrm>
              <a:off x="-45" y="0"/>
              <a:ext cx="1270" cy="40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3" name="Group 14"/>
          <p:cNvGrpSpPr/>
          <p:nvPr/>
        </p:nvGrpSpPr>
        <p:grpSpPr bwMode="auto">
          <a:xfrm>
            <a:off x="2516188" y="4144963"/>
            <a:ext cx="1766887" cy="720725"/>
            <a:chOff x="0" y="0"/>
            <a:chExt cx="952" cy="907"/>
          </a:xfrm>
        </p:grpSpPr>
        <p:sp>
          <p:nvSpPr>
            <p:cNvPr id="7179" name="Line 15"/>
            <p:cNvSpPr>
              <a:spLocks noChangeShapeType="1"/>
            </p:cNvSpPr>
            <p:nvPr/>
          </p:nvSpPr>
          <p:spPr bwMode="auto">
            <a:xfrm>
              <a:off x="0" y="0"/>
              <a:ext cx="635" cy="907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7180" name="Line 16"/>
            <p:cNvSpPr>
              <a:spLocks noChangeShapeType="1"/>
            </p:cNvSpPr>
            <p:nvPr/>
          </p:nvSpPr>
          <p:spPr bwMode="auto">
            <a:xfrm>
              <a:off x="0" y="0"/>
              <a:ext cx="952" cy="907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 autoUpdateAnimBg="0"/>
      <p:bldP spid="13316" grpId="0" animBg="1" autoUpdateAnimBg="0"/>
      <p:bldP spid="13317" grpId="0" animBg="1" autoUpdateAnimBg="0"/>
      <p:bldP spid="13319" grpId="0" animBg="1" autoUpdateAnimBg="0"/>
      <p:bldP spid="13320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1"/>
          <p:cNvSpPr txBox="1">
            <a:spLocks noChangeArrowheads="1"/>
          </p:cNvSpPr>
          <p:nvPr/>
        </p:nvSpPr>
        <p:spPr bwMode="auto">
          <a:xfrm>
            <a:off x="2484438" y="1989138"/>
            <a:ext cx="4751858" cy="1384995"/>
          </a:xfrm>
          <a:prstGeom prst="rect">
            <a:avLst/>
          </a:prstGeom>
          <a:solidFill>
            <a:srgbClr val="FFFF99"/>
          </a:solidFill>
          <a:ln w="38100">
            <a:solidFill>
              <a:srgbClr val="FF00FF"/>
            </a:solidFill>
            <a:miter lim="800000"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玻璃管内装满水（内加少量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氢氧化钠或稀硫酸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溶液，以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增强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溶液的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导电性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539750" y="1125538"/>
            <a:ext cx="828040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dirty="0"/>
              <a:t>仔细观察：水的颜色、状态为</a:t>
            </a:r>
            <a:r>
              <a:rPr lang="en-US" altLang="zh-CN" sz="3600" dirty="0"/>
              <a:t>________</a:t>
            </a:r>
            <a:r>
              <a:rPr lang="zh-CN" altLang="en-US" sz="3600" dirty="0"/>
              <a:t>，两个电极上出现了</a:t>
            </a:r>
            <a:r>
              <a:rPr lang="en-US" altLang="zh-CN" sz="3600" dirty="0"/>
              <a:t>________</a:t>
            </a:r>
            <a:r>
              <a:rPr lang="zh-CN" altLang="en-US" sz="3600" dirty="0"/>
              <a:t>，两只玻璃管内液面</a:t>
            </a:r>
            <a:r>
              <a:rPr lang="en-US" altLang="zh-CN" sz="3600" dirty="0"/>
              <a:t>________</a:t>
            </a:r>
            <a:r>
              <a:rPr lang="zh-CN" altLang="en-US" sz="3600" dirty="0"/>
              <a:t>，产生的气体的体积比约为</a:t>
            </a:r>
            <a:r>
              <a:rPr lang="en-US" altLang="zh-CN" sz="3600" dirty="0"/>
              <a:t>________</a:t>
            </a:r>
            <a:r>
              <a:rPr lang="zh-CN" altLang="en-US" sz="3600" dirty="0"/>
              <a:t>。</a:t>
            </a:r>
            <a:endParaRPr lang="zh-CN" altLang="en-US" sz="3600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516688" y="1125538"/>
            <a:ext cx="19431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</a:rPr>
              <a:t>液态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300538" y="2084388"/>
            <a:ext cx="19446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</a:rPr>
              <a:t>气泡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51050" y="3716338"/>
            <a:ext cx="19446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</a:rPr>
              <a:t>2</a:t>
            </a:r>
            <a:r>
              <a:rPr lang="zh-CN" altLang="en-US" sz="3600" b="1">
                <a:solidFill>
                  <a:srgbClr val="FF0000"/>
                </a:solidFill>
              </a:rPr>
              <a:t>：</a:t>
            </a:r>
            <a:r>
              <a:rPr lang="en-US" altLang="zh-CN" sz="3600" b="1">
                <a:solidFill>
                  <a:srgbClr val="FF0000"/>
                </a:solidFill>
              </a:rPr>
              <a:t>1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484438" y="2787650"/>
            <a:ext cx="19431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</a:rPr>
              <a:t>不相等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100" y="1125538"/>
            <a:ext cx="8821738" cy="4116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600" dirty="0">
                <a:latin typeface="+mn-ea"/>
                <a:ea typeface="+mn-ea"/>
              </a:rPr>
              <a:t>用点燃的火柴靠近液面下降较多的玻璃管尖嘴，慢慢打开活塞，观察到</a:t>
            </a:r>
            <a:r>
              <a:rPr lang="en-US" altLang="zh-CN" sz="3600" dirty="0">
                <a:latin typeface="+mn-ea"/>
                <a:ea typeface="+mn-ea"/>
              </a:rPr>
              <a:t>________</a:t>
            </a:r>
            <a:r>
              <a:rPr lang="zh-CN" altLang="en-US" sz="3600" dirty="0">
                <a:latin typeface="+mn-ea"/>
                <a:ea typeface="+mn-ea"/>
              </a:rPr>
              <a:t>；</a:t>
            </a:r>
            <a:endParaRPr lang="en-US" altLang="zh-CN" sz="3600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3600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3600" dirty="0">
                <a:latin typeface="+mn-ea"/>
                <a:ea typeface="+mn-ea"/>
              </a:rPr>
              <a:t>用带火星的木条接近液面下降较少的玻璃管尖嘴，慢慢打开活塞，观察到</a:t>
            </a:r>
            <a:r>
              <a:rPr lang="en-US" altLang="zh-CN" sz="3600" dirty="0">
                <a:latin typeface="+mn-ea"/>
                <a:ea typeface="+mn-ea"/>
              </a:rPr>
              <a:t>________</a:t>
            </a:r>
            <a:r>
              <a:rPr lang="zh-CN" altLang="en-US" sz="3600" dirty="0">
                <a:latin typeface="+mn-ea"/>
                <a:ea typeface="+mn-ea"/>
              </a:rPr>
              <a:t>。</a:t>
            </a:r>
            <a:endParaRPr lang="zh-CN" altLang="en-US" sz="3600" dirty="0">
              <a:latin typeface="+mn-ea"/>
              <a:ea typeface="+mn-ea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516688" y="1989138"/>
            <a:ext cx="1943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</a:rPr>
              <a:t>有淡蓝色火焰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732588" y="4437063"/>
            <a:ext cx="2381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楷体" panose="02010609060101010101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</a:rPr>
              <a:t>木条复燃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71999"/>
          </a:srgbClr>
        </a:solidFill>
        <a:ln>
          <a:noFill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楷体" panose="02010609060101010101" pitchFamily="49" charset="-122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71999"/>
          </a:srgbClr>
        </a:solidFill>
        <a:ln>
          <a:noFill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楷体" panose="02010609060101010101" pitchFamily="49" charset="-122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2413</Words>
  <Application>WPS 演示</Application>
  <PresentationFormat>全屏显示(4:3)</PresentationFormat>
  <Paragraphs>352</Paragraphs>
  <Slides>23</Slides>
  <Notes>3</Notes>
  <HiddenSlides>3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5" baseType="lpstr">
      <vt:lpstr>Arial</vt:lpstr>
      <vt:lpstr>宋体</vt:lpstr>
      <vt:lpstr>Wingdings</vt:lpstr>
      <vt:lpstr>楷体</vt:lpstr>
      <vt:lpstr>Calibri</vt:lpstr>
      <vt:lpstr>汉仪大宋简</vt:lpstr>
      <vt:lpstr>微软雅黑</vt:lpstr>
      <vt:lpstr>华文新魏</vt:lpstr>
      <vt:lpstr>Times New Roman</vt:lpstr>
      <vt:lpstr>楷体_GB2312</vt:lpstr>
      <vt:lpstr>黑体</vt:lpstr>
      <vt:lpstr>华文彩云</vt:lpstr>
      <vt:lpstr>仿宋</vt:lpstr>
      <vt:lpstr>Arial Unicode MS</vt:lpstr>
      <vt:lpstr>Garamond</vt:lpstr>
      <vt:lpstr>Segoe Print</vt:lpstr>
      <vt:lpstr>华文行楷</vt:lpstr>
      <vt:lpstr>华文新魏</vt:lpstr>
      <vt:lpstr>Comic Sans MS</vt:lpstr>
      <vt:lpstr>Arial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Administrator</cp:lastModifiedBy>
  <cp:revision>1</cp:revision>
  <dcterms:created xsi:type="dcterms:W3CDTF">2019-12-10T05:48:32Z</dcterms:created>
  <dcterms:modified xsi:type="dcterms:W3CDTF">2019-12-10T05:48:32Z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2052-11.1.0.9209</vt:lpwstr>
  </property>
</Properties>
</file>