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71" r:id="rId3"/>
    <p:sldId id="281" r:id="rId4"/>
    <p:sldId id="256" r:id="rId5"/>
    <p:sldId id="282" r:id="rId6"/>
    <p:sldId id="258" r:id="rId7"/>
    <p:sldId id="260" r:id="rId8"/>
    <p:sldId id="262" r:id="rId9"/>
    <p:sldId id="263" r:id="rId10"/>
    <p:sldId id="264" r:id="rId11"/>
    <p:sldId id="274" r:id="rId12"/>
    <p:sldId id="275" r:id="rId13"/>
    <p:sldId id="280" r:id="rId14"/>
    <p:sldId id="272" r:id="rId15"/>
    <p:sldId id="283" r:id="rId16"/>
    <p:sldId id="273" r:id="rId17"/>
    <p:sldId id="266" r:id="rId18"/>
    <p:sldId id="278" r:id="rId19"/>
    <p:sldId id="289" r:id="rId20"/>
    <p:sldId id="290" r:id="rId21"/>
    <p:sldId id="284" r:id="rId22"/>
    <p:sldId id="277" r:id="rId23"/>
    <p:sldId id="276" r:id="rId24"/>
    <p:sldId id="285" r:id="rId25"/>
    <p:sldId id="286" r:id="rId26"/>
    <p:sldId id="287" r:id="rId27"/>
    <p:sldId id="288" r:id="rId28"/>
    <p:sldId id="291" r:id="rId29"/>
    <p:sldId id="292" r:id="rId3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00" d="100"/>
          <a:sy n="100" d="100"/>
        </p:scale>
        <p:origin x="-294" y="-264"/>
      </p:cViewPr>
      <p:guideLst>
        <p:guide orient="horz" pos="2160"/>
        <p:guide pos="2880"/>
      </p:guideLst>
    </p:cSldViewPr>
  </p:slideViewPr>
  <p:notesTextViewPr>
    <p:cViewPr>
      <p:scale>
        <a:sx n="100" d="100"/>
        <a:sy n="100" d="100"/>
      </p:scale>
      <p:origin x="0" y="0"/>
    </p:cViewPr>
  </p:notesTextViewPr>
  <p:sorterViewPr>
    <p:cViewPr>
      <p:scale>
        <a:sx n="98" d="100"/>
        <a:sy n="9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image" Target="../media/image7.png"/><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AB6122-C2A9-4905-B9A4-667E0EE9AABB}" type="datetimeFigureOut">
              <a:rPr lang="zh-CN" altLang="en-US" smtClean="0"/>
              <a:t>2017/12/4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00AF43-6820-46A2-B4EC-18AFCCAF4159}" type="slidenum">
              <a:rPr lang="zh-CN" altLang="en-US" smtClean="0"/>
              <a:t>‹#›</a:t>
            </a:fld>
            <a:endParaRPr lang="zh-CN" altLang="en-US"/>
          </a:p>
        </p:txBody>
      </p:sp>
    </p:spTree>
    <p:extLst>
      <p:ext uri="{BB962C8B-B14F-4D97-AF65-F5344CB8AC3E}">
        <p14:creationId xmlns:p14="http://schemas.microsoft.com/office/powerpoint/2010/main" val="61726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8" Type="http://schemas.openxmlformats.org/officeDocument/2006/relationships/hyperlink" Target="http://www.1ppt.com/powerpoint/" TargetMode="External"/><Relationship Id="rId13" Type="http://schemas.openxmlformats.org/officeDocument/2006/relationships/hyperlink" Target="http://www.1ppt.cn/" TargetMode="External"/><Relationship Id="rId18" Type="http://schemas.openxmlformats.org/officeDocument/2006/relationships/hyperlink" Target="http://www.1ppt.com/kejian/meishu/" TargetMode="External"/><Relationship Id="rId3" Type="http://schemas.openxmlformats.org/officeDocument/2006/relationships/hyperlink" Target="http://www.1ppt.com/moban/" TargetMode="External"/><Relationship Id="rId21" Type="http://schemas.openxmlformats.org/officeDocument/2006/relationships/hyperlink" Target="http://www.1ppt.com/kejian/huaxue/" TargetMode="External"/><Relationship Id="rId7" Type="http://schemas.openxmlformats.org/officeDocument/2006/relationships/hyperlink" Target="http://www.1ppt.com/xiazai/" TargetMode="External"/><Relationship Id="rId12" Type="http://schemas.openxmlformats.org/officeDocument/2006/relationships/hyperlink" Target="http://www.1ppt.com/jiaoan/" TargetMode="External"/><Relationship Id="rId17" Type="http://schemas.openxmlformats.org/officeDocument/2006/relationships/hyperlink" Target="http://www.1ppt.com/kejian/yingyu/" TargetMode="External"/><Relationship Id="rId2" Type="http://schemas.openxmlformats.org/officeDocument/2006/relationships/slide" Target="../slides/slide4.xml"/><Relationship Id="rId16" Type="http://schemas.openxmlformats.org/officeDocument/2006/relationships/hyperlink" Target="http://www.1ppt.com/kejian/shuxue/" TargetMode="External"/><Relationship Id="rId20" Type="http://schemas.openxmlformats.org/officeDocument/2006/relationships/hyperlink" Target="http://www.1ppt.com/kejian/wuli/" TargetMode="External"/><Relationship Id="rId1" Type="http://schemas.openxmlformats.org/officeDocument/2006/relationships/notesMaster" Target="../notesMasters/notesMaster1.xml"/><Relationship Id="rId6" Type="http://schemas.openxmlformats.org/officeDocument/2006/relationships/hyperlink" Target="http://www.1ppt.com/tubiao/" TargetMode="External"/><Relationship Id="rId11" Type="http://schemas.openxmlformats.org/officeDocument/2006/relationships/hyperlink" Target="http://www.1ppt.com/shiti/" TargetMode="External"/><Relationship Id="rId24" Type="http://schemas.openxmlformats.org/officeDocument/2006/relationships/hyperlink" Target="http://www.1ppt.com/kejian/lishi/" TargetMode="External"/><Relationship Id="rId5" Type="http://schemas.openxmlformats.org/officeDocument/2006/relationships/hyperlink" Target="http://www.1ppt.com/beijing/" TargetMode="External"/><Relationship Id="rId15" Type="http://schemas.openxmlformats.org/officeDocument/2006/relationships/hyperlink" Target="http://www.1ppt.com/kejian/yuwen/" TargetMode="External"/><Relationship Id="rId23" Type="http://schemas.openxmlformats.org/officeDocument/2006/relationships/hyperlink" Target="http://www.1ppt.com/kejian/dili/" TargetMode="External"/><Relationship Id="rId10" Type="http://schemas.openxmlformats.org/officeDocument/2006/relationships/hyperlink" Target="http://www.1ppt.com/fanwen/" TargetMode="External"/><Relationship Id="rId19" Type="http://schemas.openxmlformats.org/officeDocument/2006/relationships/hyperlink" Target="http://www.1ppt.com/kejian/kexue/" TargetMode="External"/><Relationship Id="rId4" Type="http://schemas.openxmlformats.org/officeDocument/2006/relationships/hyperlink" Target="http://www.1ppt.com/sucai/" TargetMode="External"/><Relationship Id="rId9" Type="http://schemas.openxmlformats.org/officeDocument/2006/relationships/hyperlink" Target="http://www.1ppt.com/ziliao/" TargetMode="External"/><Relationship Id="rId14" Type="http://schemas.openxmlformats.org/officeDocument/2006/relationships/hyperlink" Target="http://www.1ppt.com/kejian/" TargetMode="External"/><Relationship Id="rId22" Type="http://schemas.openxmlformats.org/officeDocument/2006/relationships/hyperlink" Target="http://www.1ppt.com/kejian/shengwu/"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smtClean="0">
                <a:solidFill>
                  <a:srgbClr val="EEECE1">
                    <a:lumMod val="25000"/>
                  </a:srgbClr>
                </a:solidFill>
              </a:rPr>
              <a:t>PPT</a:t>
            </a:r>
            <a:r>
              <a:rPr lang="zh-CN" altLang="en-US" sz="1200" dirty="0" smtClean="0">
                <a:solidFill>
                  <a:srgbClr val="EEECE1">
                    <a:lumMod val="25000"/>
                  </a:srgbClr>
                </a:solidFill>
              </a:rPr>
              <a:t>模板：</a:t>
            </a:r>
            <a:r>
              <a:rPr lang="en-US" altLang="zh-CN" sz="1200" dirty="0" smtClean="0">
                <a:solidFill>
                  <a:srgbClr val="EEECE1">
                    <a:lumMod val="25000"/>
                  </a:srgbClr>
                </a:solidFill>
                <a:hlinkClick r:id="rId3"/>
              </a:rPr>
              <a:t>www.1ppt.com/moban/</a:t>
            </a:r>
            <a:r>
              <a:rPr lang="en-US" altLang="zh-CN" sz="1200" dirty="0" smtClean="0">
                <a:solidFill>
                  <a:srgbClr val="EEECE1">
                    <a:lumMod val="25000"/>
                  </a:srgbClr>
                </a:solidFill>
              </a:rPr>
              <a:t>                  PPT</a:t>
            </a:r>
            <a:r>
              <a:rPr lang="zh-CN" altLang="en-US" sz="1200" dirty="0" smtClean="0">
                <a:solidFill>
                  <a:srgbClr val="EEECE1">
                    <a:lumMod val="25000"/>
                  </a:srgbClr>
                </a:solidFill>
              </a:rPr>
              <a:t>素材：</a:t>
            </a:r>
            <a:r>
              <a:rPr lang="en-US" altLang="zh-CN" sz="1200" dirty="0" smtClean="0">
                <a:solidFill>
                  <a:srgbClr val="EEECE1">
                    <a:lumMod val="25000"/>
                  </a:srgbClr>
                </a:solidFill>
                <a:hlinkClick r:id="rId4"/>
              </a:rPr>
              <a:t>www.1ppt.com/sucai/</a:t>
            </a:r>
            <a:endParaRPr lang="en-US" altLang="zh-CN" sz="1200" dirty="0" smtClean="0">
              <a:solidFill>
                <a:srgbClr val="EEECE1">
                  <a:lumMod val="25000"/>
                </a:srgbClr>
              </a:solidFill>
            </a:endParaRPr>
          </a:p>
          <a:p>
            <a:r>
              <a:rPr lang="en-US" altLang="zh-CN" sz="1200" dirty="0" smtClean="0">
                <a:solidFill>
                  <a:srgbClr val="EEECE1">
                    <a:lumMod val="25000"/>
                  </a:srgbClr>
                </a:solidFill>
              </a:rPr>
              <a:t>PPT</a:t>
            </a:r>
            <a:r>
              <a:rPr lang="zh-CN" altLang="en-US" sz="1200" dirty="0" smtClean="0">
                <a:solidFill>
                  <a:srgbClr val="EEECE1">
                    <a:lumMod val="25000"/>
                  </a:srgbClr>
                </a:solidFill>
              </a:rPr>
              <a:t>背景：</a:t>
            </a:r>
            <a:r>
              <a:rPr lang="en-US" altLang="zh-CN" sz="1200" dirty="0" smtClean="0">
                <a:solidFill>
                  <a:srgbClr val="EEECE1">
                    <a:lumMod val="25000"/>
                  </a:srgbClr>
                </a:solidFill>
                <a:hlinkClick r:id="rId5"/>
              </a:rPr>
              <a:t>www.1ppt.com/beijing/</a:t>
            </a:r>
            <a:r>
              <a:rPr lang="en-US" altLang="zh-CN" sz="1200" dirty="0" smtClean="0">
                <a:solidFill>
                  <a:srgbClr val="EEECE1">
                    <a:lumMod val="25000"/>
                  </a:srgbClr>
                </a:solidFill>
              </a:rPr>
              <a:t>                   PPT</a:t>
            </a:r>
            <a:r>
              <a:rPr lang="zh-CN" altLang="en-US" sz="1200" dirty="0" smtClean="0">
                <a:solidFill>
                  <a:srgbClr val="EEECE1">
                    <a:lumMod val="25000"/>
                  </a:srgbClr>
                </a:solidFill>
              </a:rPr>
              <a:t>图表：</a:t>
            </a:r>
            <a:r>
              <a:rPr lang="en-US" altLang="zh-CN" sz="1200" dirty="0" smtClean="0">
                <a:solidFill>
                  <a:srgbClr val="EEECE1">
                    <a:lumMod val="25000"/>
                  </a:srgbClr>
                </a:solidFill>
                <a:hlinkClick r:id="rId6"/>
              </a:rPr>
              <a:t>www.1ppt.com/tubiao/</a:t>
            </a:r>
            <a:r>
              <a:rPr lang="en-US" altLang="zh-CN" sz="1200" dirty="0" smtClean="0">
                <a:solidFill>
                  <a:srgbClr val="EEECE1">
                    <a:lumMod val="25000"/>
                  </a:srgbClr>
                </a:solidFill>
              </a:rPr>
              <a:t>      </a:t>
            </a:r>
          </a:p>
          <a:p>
            <a:r>
              <a:rPr lang="en-US" altLang="zh-CN" sz="1200" dirty="0" smtClean="0">
                <a:solidFill>
                  <a:srgbClr val="EEECE1">
                    <a:lumMod val="25000"/>
                  </a:srgbClr>
                </a:solidFill>
              </a:rPr>
              <a:t>PPT</a:t>
            </a:r>
            <a:r>
              <a:rPr lang="zh-CN" altLang="en-US" sz="1200" dirty="0" smtClean="0">
                <a:solidFill>
                  <a:srgbClr val="EEECE1">
                    <a:lumMod val="25000"/>
                  </a:srgbClr>
                </a:solidFill>
              </a:rPr>
              <a:t>下载：</a:t>
            </a:r>
            <a:r>
              <a:rPr lang="en-US" altLang="zh-CN" sz="1200" dirty="0" smtClean="0">
                <a:solidFill>
                  <a:srgbClr val="EEECE1">
                    <a:lumMod val="25000"/>
                  </a:srgbClr>
                </a:solidFill>
                <a:hlinkClick r:id="rId7"/>
              </a:rPr>
              <a:t>www.1ppt.com/xiazai/</a:t>
            </a:r>
            <a:r>
              <a:rPr lang="en-US" altLang="zh-CN" sz="1200" dirty="0" smtClean="0">
                <a:solidFill>
                  <a:srgbClr val="EEECE1">
                    <a:lumMod val="25000"/>
                  </a:srgbClr>
                </a:solidFill>
              </a:rPr>
              <a:t>                     PPT</a:t>
            </a:r>
            <a:r>
              <a:rPr lang="zh-CN" altLang="en-US" sz="1200" dirty="0" smtClean="0">
                <a:solidFill>
                  <a:srgbClr val="EEECE1">
                    <a:lumMod val="25000"/>
                  </a:srgbClr>
                </a:solidFill>
              </a:rPr>
              <a:t>教程： </a:t>
            </a:r>
            <a:r>
              <a:rPr lang="en-US" altLang="zh-CN" sz="1200" dirty="0" smtClean="0">
                <a:solidFill>
                  <a:srgbClr val="EEECE1">
                    <a:lumMod val="25000"/>
                  </a:srgbClr>
                </a:solidFill>
                <a:hlinkClick r:id="rId8"/>
              </a:rPr>
              <a:t>www.1ppt.com/powerpoint/</a:t>
            </a:r>
            <a:r>
              <a:rPr lang="en-US" altLang="zh-CN" sz="1200" dirty="0" smtClean="0">
                <a:solidFill>
                  <a:srgbClr val="EEECE1">
                    <a:lumMod val="25000"/>
                  </a:srgbClr>
                </a:solidFill>
              </a:rPr>
              <a:t>      </a:t>
            </a:r>
          </a:p>
          <a:p>
            <a:r>
              <a:rPr lang="zh-CN" altLang="en-US" sz="1200" dirty="0" smtClean="0">
                <a:solidFill>
                  <a:srgbClr val="EEECE1">
                    <a:lumMod val="25000"/>
                  </a:srgbClr>
                </a:solidFill>
              </a:rPr>
              <a:t>资料下载：</a:t>
            </a:r>
            <a:r>
              <a:rPr lang="en-US" altLang="zh-CN" sz="1200" dirty="0" smtClean="0">
                <a:solidFill>
                  <a:srgbClr val="EEECE1">
                    <a:lumMod val="25000"/>
                  </a:srgbClr>
                </a:solidFill>
                <a:hlinkClick r:id="rId9"/>
              </a:rPr>
              <a:t>www.1ppt.com/ziliao/</a:t>
            </a:r>
            <a:r>
              <a:rPr lang="en-US" altLang="zh-CN" sz="1200" dirty="0" smtClean="0">
                <a:solidFill>
                  <a:srgbClr val="EEECE1">
                    <a:lumMod val="25000"/>
                  </a:srgbClr>
                </a:solidFill>
              </a:rPr>
              <a:t>                   </a:t>
            </a:r>
            <a:r>
              <a:rPr lang="zh-CN" altLang="en-US" sz="1200" dirty="0" smtClean="0">
                <a:solidFill>
                  <a:srgbClr val="EEECE1">
                    <a:lumMod val="25000"/>
                  </a:srgbClr>
                </a:solidFill>
              </a:rPr>
              <a:t>范文下载：</a:t>
            </a:r>
            <a:r>
              <a:rPr lang="en-US" altLang="zh-CN" sz="1200" dirty="0" smtClean="0">
                <a:solidFill>
                  <a:srgbClr val="EEECE1">
                    <a:lumMod val="25000"/>
                  </a:srgbClr>
                </a:solidFill>
                <a:hlinkClick r:id="rId10"/>
              </a:rPr>
              <a:t>www.1ppt.com/fanwen/</a:t>
            </a:r>
            <a:r>
              <a:rPr lang="en-US" altLang="zh-CN" sz="1200" dirty="0" smtClean="0">
                <a:solidFill>
                  <a:srgbClr val="EEECE1">
                    <a:lumMod val="25000"/>
                  </a:srgbClr>
                </a:solidFill>
              </a:rPr>
              <a:t>             </a:t>
            </a:r>
          </a:p>
          <a:p>
            <a:r>
              <a:rPr lang="zh-CN" altLang="en-US" sz="1200" dirty="0" smtClean="0">
                <a:solidFill>
                  <a:srgbClr val="EEECE1">
                    <a:lumMod val="25000"/>
                  </a:srgbClr>
                </a:solidFill>
              </a:rPr>
              <a:t>试卷下载：</a:t>
            </a:r>
            <a:r>
              <a:rPr lang="en-US" altLang="zh-CN" sz="1200" dirty="0" smtClean="0">
                <a:solidFill>
                  <a:srgbClr val="EEECE1">
                    <a:lumMod val="25000"/>
                  </a:srgbClr>
                </a:solidFill>
                <a:hlinkClick r:id="rId11"/>
              </a:rPr>
              <a:t>www.1ppt.com/shiti/</a:t>
            </a:r>
            <a:r>
              <a:rPr lang="en-US" altLang="zh-CN" sz="1200" dirty="0" smtClean="0">
                <a:solidFill>
                  <a:srgbClr val="EEECE1">
                    <a:lumMod val="25000"/>
                  </a:srgbClr>
                </a:solidFill>
              </a:rPr>
              <a:t>                     </a:t>
            </a:r>
            <a:r>
              <a:rPr lang="zh-CN" altLang="en-US" sz="1200" dirty="0" smtClean="0">
                <a:solidFill>
                  <a:srgbClr val="EEECE1">
                    <a:lumMod val="25000"/>
                  </a:srgbClr>
                </a:solidFill>
              </a:rPr>
              <a:t>教案下载：</a:t>
            </a:r>
            <a:r>
              <a:rPr lang="en-US" altLang="zh-CN" sz="1200" dirty="0" smtClean="0">
                <a:solidFill>
                  <a:srgbClr val="EEECE1">
                    <a:lumMod val="25000"/>
                  </a:srgbClr>
                </a:solidFill>
                <a:hlinkClick r:id="rId12"/>
              </a:rPr>
              <a:t>www.1ppt.com/jiaoan/</a:t>
            </a:r>
            <a:r>
              <a:rPr lang="en-US" altLang="zh-CN" sz="1200" dirty="0" smtClean="0">
                <a:solidFill>
                  <a:srgbClr val="EEECE1">
                    <a:lumMod val="25000"/>
                  </a:srgbClr>
                </a:solidFill>
              </a:rPr>
              <a:t>               </a:t>
            </a:r>
          </a:p>
          <a:p>
            <a:r>
              <a:rPr lang="en-US" altLang="zh-CN" sz="1200" dirty="0" smtClean="0">
                <a:solidFill>
                  <a:srgbClr val="EEECE1">
                    <a:lumMod val="25000"/>
                  </a:srgbClr>
                </a:solidFill>
              </a:rPr>
              <a:t>PPT</a:t>
            </a:r>
            <a:r>
              <a:rPr lang="zh-CN" altLang="en-US" sz="1200" dirty="0" smtClean="0">
                <a:solidFill>
                  <a:srgbClr val="EEECE1">
                    <a:lumMod val="25000"/>
                  </a:srgbClr>
                </a:solidFill>
              </a:rPr>
              <a:t>论坛：</a:t>
            </a:r>
            <a:r>
              <a:rPr lang="en-US" altLang="zh-CN" sz="1200" dirty="0" smtClean="0">
                <a:solidFill>
                  <a:srgbClr val="EEECE1">
                    <a:lumMod val="25000"/>
                  </a:srgbClr>
                </a:solidFill>
                <a:hlinkClick r:id="rId13"/>
              </a:rPr>
              <a:t>www.1ppt.cn</a:t>
            </a:r>
            <a:r>
              <a:rPr lang="en-US" altLang="zh-CN" sz="1200" dirty="0" smtClean="0">
                <a:solidFill>
                  <a:srgbClr val="EEECE1">
                    <a:lumMod val="25000"/>
                  </a:srgbClr>
                </a:solidFill>
              </a:rPr>
              <a:t>                                      PPT</a:t>
            </a:r>
            <a:r>
              <a:rPr lang="zh-CN" altLang="en-US" sz="1200" dirty="0" smtClean="0">
                <a:solidFill>
                  <a:srgbClr val="EEECE1">
                    <a:lumMod val="25000"/>
                  </a:srgbClr>
                </a:solidFill>
              </a:rPr>
              <a:t>课件：</a:t>
            </a:r>
            <a:r>
              <a:rPr lang="en-US" altLang="zh-CN" sz="1200" dirty="0" smtClean="0">
                <a:solidFill>
                  <a:srgbClr val="EEECE1">
                    <a:lumMod val="25000"/>
                  </a:srgbClr>
                </a:solidFill>
                <a:hlinkClick r:id="rId14"/>
              </a:rPr>
              <a:t>www.1ppt.com/kejian/</a:t>
            </a:r>
            <a:r>
              <a:rPr lang="en-US" altLang="zh-CN" sz="1200" dirty="0" smtClean="0">
                <a:solidFill>
                  <a:srgbClr val="EEECE1">
                    <a:lumMod val="25000"/>
                  </a:srgbClr>
                </a:solidFill>
              </a:rPr>
              <a:t> </a:t>
            </a:r>
          </a:p>
          <a:p>
            <a:r>
              <a:rPr lang="zh-CN" altLang="en-US" sz="1200" dirty="0" smtClean="0">
                <a:solidFill>
                  <a:srgbClr val="EEECE1">
                    <a:lumMod val="25000"/>
                  </a:srgbClr>
                </a:solidFill>
              </a:rPr>
              <a:t>语文课件：</a:t>
            </a:r>
            <a:r>
              <a:rPr lang="en-US" altLang="zh-CN" sz="1200" dirty="0" smtClean="0">
                <a:solidFill>
                  <a:srgbClr val="EEECE1">
                    <a:lumMod val="25000"/>
                  </a:srgbClr>
                </a:solidFill>
                <a:hlinkClick r:id="rId15"/>
              </a:rPr>
              <a:t>www.1ppt.com/kejian/yuwen/</a:t>
            </a:r>
            <a:r>
              <a:rPr lang="en-US" altLang="zh-CN" sz="1200" dirty="0" smtClean="0">
                <a:solidFill>
                  <a:srgbClr val="EEECE1">
                    <a:lumMod val="25000"/>
                  </a:srgbClr>
                </a:solidFill>
              </a:rPr>
              <a:t>    </a:t>
            </a:r>
            <a:r>
              <a:rPr lang="zh-CN" altLang="en-US" sz="1200" dirty="0" smtClean="0">
                <a:solidFill>
                  <a:srgbClr val="EEECE1">
                    <a:lumMod val="25000"/>
                  </a:srgbClr>
                </a:solidFill>
              </a:rPr>
              <a:t>数学课件：</a:t>
            </a:r>
            <a:r>
              <a:rPr lang="en-US" altLang="zh-CN" sz="1200" dirty="0" smtClean="0">
                <a:solidFill>
                  <a:srgbClr val="EEECE1">
                    <a:lumMod val="25000"/>
                  </a:srgbClr>
                </a:solidFill>
                <a:hlinkClick r:id="rId16"/>
              </a:rPr>
              <a:t>www.1ppt.com/kejian/shuxue/</a:t>
            </a:r>
            <a:r>
              <a:rPr lang="en-US" altLang="zh-CN" sz="1200" dirty="0" smtClean="0">
                <a:solidFill>
                  <a:srgbClr val="EEECE1">
                    <a:lumMod val="25000"/>
                  </a:srgbClr>
                </a:solidFill>
              </a:rPr>
              <a:t> </a:t>
            </a:r>
          </a:p>
          <a:p>
            <a:r>
              <a:rPr lang="zh-CN" altLang="en-US" sz="1200" dirty="0" smtClean="0">
                <a:solidFill>
                  <a:srgbClr val="EEECE1">
                    <a:lumMod val="25000"/>
                  </a:srgbClr>
                </a:solidFill>
              </a:rPr>
              <a:t>英语课件：</a:t>
            </a:r>
            <a:r>
              <a:rPr lang="en-US" altLang="zh-CN" sz="1200" dirty="0" smtClean="0">
                <a:solidFill>
                  <a:srgbClr val="EEECE1">
                    <a:lumMod val="25000"/>
                  </a:srgbClr>
                </a:solidFill>
                <a:hlinkClick r:id="rId17"/>
              </a:rPr>
              <a:t>www.1ppt.com/kejian/yingyu/</a:t>
            </a:r>
            <a:r>
              <a:rPr lang="en-US" altLang="zh-CN" sz="1200" dirty="0" smtClean="0">
                <a:solidFill>
                  <a:srgbClr val="EEECE1">
                    <a:lumMod val="25000"/>
                  </a:srgbClr>
                </a:solidFill>
              </a:rPr>
              <a:t>    </a:t>
            </a:r>
            <a:r>
              <a:rPr lang="zh-CN" altLang="en-US" sz="1200" dirty="0" smtClean="0">
                <a:solidFill>
                  <a:srgbClr val="EEECE1">
                    <a:lumMod val="25000"/>
                  </a:srgbClr>
                </a:solidFill>
              </a:rPr>
              <a:t>美术课件：</a:t>
            </a:r>
            <a:r>
              <a:rPr lang="en-US" altLang="zh-CN" sz="1200" dirty="0" smtClean="0">
                <a:solidFill>
                  <a:srgbClr val="EEECE1">
                    <a:lumMod val="25000"/>
                  </a:srgbClr>
                </a:solidFill>
                <a:hlinkClick r:id="rId18"/>
              </a:rPr>
              <a:t>www.1ppt.com/kejian/meishu/</a:t>
            </a:r>
            <a:r>
              <a:rPr lang="en-US" altLang="zh-CN" sz="1200" dirty="0" smtClean="0">
                <a:solidFill>
                  <a:srgbClr val="EEECE1">
                    <a:lumMod val="25000"/>
                  </a:srgbClr>
                </a:solidFill>
              </a:rPr>
              <a:t> </a:t>
            </a:r>
          </a:p>
          <a:p>
            <a:r>
              <a:rPr lang="zh-CN" altLang="en-US" sz="1200" dirty="0" smtClean="0">
                <a:solidFill>
                  <a:srgbClr val="EEECE1">
                    <a:lumMod val="25000"/>
                  </a:srgbClr>
                </a:solidFill>
              </a:rPr>
              <a:t>科学课件：</a:t>
            </a:r>
            <a:r>
              <a:rPr lang="en-US" altLang="zh-CN" sz="1200" dirty="0" smtClean="0">
                <a:solidFill>
                  <a:srgbClr val="EEECE1">
                    <a:lumMod val="25000"/>
                  </a:srgbClr>
                </a:solidFill>
                <a:hlinkClick r:id="rId19"/>
              </a:rPr>
              <a:t>www.1ppt.com/kejian/kexue/</a:t>
            </a:r>
            <a:r>
              <a:rPr lang="en-US" altLang="zh-CN" sz="1200" dirty="0" smtClean="0">
                <a:solidFill>
                  <a:srgbClr val="EEECE1">
                    <a:lumMod val="25000"/>
                  </a:srgbClr>
                </a:solidFill>
              </a:rPr>
              <a:t>     </a:t>
            </a:r>
            <a:r>
              <a:rPr lang="zh-CN" altLang="en-US" sz="1200" dirty="0" smtClean="0">
                <a:solidFill>
                  <a:srgbClr val="EEECE1">
                    <a:lumMod val="25000"/>
                  </a:srgbClr>
                </a:solidFill>
              </a:rPr>
              <a:t>物理课件：</a:t>
            </a:r>
            <a:r>
              <a:rPr lang="en-US" altLang="zh-CN" sz="1200" dirty="0" smtClean="0">
                <a:solidFill>
                  <a:srgbClr val="EEECE1">
                    <a:lumMod val="25000"/>
                  </a:srgbClr>
                </a:solidFill>
                <a:hlinkClick r:id="rId20"/>
              </a:rPr>
              <a:t>www.1ppt.com/kejian/wuli/</a:t>
            </a:r>
            <a:r>
              <a:rPr lang="en-US" altLang="zh-CN" sz="1200" dirty="0" smtClean="0">
                <a:solidFill>
                  <a:srgbClr val="EEECE1">
                    <a:lumMod val="25000"/>
                  </a:srgbClr>
                </a:solidFill>
              </a:rPr>
              <a:t> </a:t>
            </a:r>
          </a:p>
          <a:p>
            <a:r>
              <a:rPr lang="zh-CN" altLang="en-US" sz="1200" dirty="0" smtClean="0">
                <a:solidFill>
                  <a:srgbClr val="EEECE1">
                    <a:lumMod val="25000"/>
                  </a:srgbClr>
                </a:solidFill>
              </a:rPr>
              <a:t>化学课件：</a:t>
            </a:r>
            <a:r>
              <a:rPr lang="en-US" altLang="zh-CN" sz="1200" dirty="0" smtClean="0">
                <a:solidFill>
                  <a:srgbClr val="EEECE1">
                    <a:lumMod val="25000"/>
                  </a:srgbClr>
                </a:solidFill>
                <a:hlinkClick r:id="rId21"/>
              </a:rPr>
              <a:t>www.1ppt.com/kejian/huaxue/</a:t>
            </a:r>
            <a:r>
              <a:rPr lang="en-US" altLang="zh-CN" sz="1200" dirty="0" smtClean="0">
                <a:solidFill>
                  <a:srgbClr val="EEECE1">
                    <a:lumMod val="25000"/>
                  </a:srgbClr>
                </a:solidFill>
              </a:rPr>
              <a:t>  </a:t>
            </a:r>
            <a:r>
              <a:rPr lang="zh-CN" altLang="en-US" sz="1200" dirty="0" smtClean="0">
                <a:solidFill>
                  <a:srgbClr val="EEECE1">
                    <a:lumMod val="25000"/>
                  </a:srgbClr>
                </a:solidFill>
              </a:rPr>
              <a:t>生物课件：</a:t>
            </a:r>
            <a:r>
              <a:rPr lang="en-US" altLang="zh-CN" sz="1200" dirty="0" smtClean="0">
                <a:solidFill>
                  <a:srgbClr val="EEECE1">
                    <a:lumMod val="25000"/>
                  </a:srgbClr>
                </a:solidFill>
                <a:hlinkClick r:id="rId22"/>
              </a:rPr>
              <a:t>www.1ppt.com/kejian/shengwu/</a:t>
            </a:r>
            <a:r>
              <a:rPr lang="en-US" altLang="zh-CN" sz="1200" dirty="0" smtClean="0">
                <a:solidFill>
                  <a:srgbClr val="EEECE1">
                    <a:lumMod val="25000"/>
                  </a:srgbClr>
                </a:solidFill>
              </a:rPr>
              <a:t> </a:t>
            </a:r>
          </a:p>
          <a:p>
            <a:r>
              <a:rPr lang="zh-CN" altLang="en-US" sz="1200" dirty="0" smtClean="0">
                <a:solidFill>
                  <a:srgbClr val="EEECE1">
                    <a:lumMod val="25000"/>
                  </a:srgbClr>
                </a:solidFill>
              </a:rPr>
              <a:t>地理课件：</a:t>
            </a:r>
            <a:r>
              <a:rPr lang="en-US" altLang="zh-CN" sz="1200" dirty="0" smtClean="0">
                <a:solidFill>
                  <a:srgbClr val="EEECE1">
                    <a:lumMod val="25000"/>
                  </a:srgbClr>
                </a:solidFill>
                <a:hlinkClick r:id="rId23"/>
              </a:rPr>
              <a:t>www.1ppt.com/kejian/dili/</a:t>
            </a:r>
            <a:r>
              <a:rPr lang="en-US" altLang="zh-CN" sz="1200" dirty="0" smtClean="0">
                <a:solidFill>
                  <a:srgbClr val="EEECE1">
                    <a:lumMod val="25000"/>
                  </a:srgbClr>
                </a:solidFill>
              </a:rPr>
              <a:t>          </a:t>
            </a:r>
            <a:r>
              <a:rPr lang="zh-CN" altLang="en-US" sz="1200" dirty="0" smtClean="0">
                <a:solidFill>
                  <a:srgbClr val="EEECE1">
                    <a:lumMod val="25000"/>
                  </a:srgbClr>
                </a:solidFill>
              </a:rPr>
              <a:t>历史课件：</a:t>
            </a:r>
            <a:r>
              <a:rPr lang="en-US" altLang="zh-CN" sz="1200" dirty="0" smtClean="0">
                <a:solidFill>
                  <a:srgbClr val="EEECE1">
                    <a:lumMod val="25000"/>
                  </a:srgbClr>
                </a:solidFill>
                <a:hlinkClick r:id="rId24"/>
              </a:rPr>
              <a:t>www.1ppt.com/kejian/lishi/</a:t>
            </a:r>
            <a:r>
              <a:rPr lang="en-US" altLang="zh-CN" sz="1200" dirty="0" smtClean="0">
                <a:solidFill>
                  <a:srgbClr val="EEECE1">
                    <a:lumMod val="25000"/>
                  </a:srgbClr>
                </a:solidFill>
              </a:rPr>
              <a:t>  </a:t>
            </a:r>
          </a:p>
          <a:p>
            <a:endParaRPr lang="zh-CN" altLang="en-US" dirty="0"/>
          </a:p>
        </p:txBody>
      </p:sp>
      <p:sp>
        <p:nvSpPr>
          <p:cNvPr id="4" name="灯片编号占位符 3"/>
          <p:cNvSpPr>
            <a:spLocks noGrp="1"/>
          </p:cNvSpPr>
          <p:nvPr>
            <p:ph type="sldNum" sz="quarter" idx="10"/>
          </p:nvPr>
        </p:nvSpPr>
        <p:spPr/>
        <p:txBody>
          <a:bodyPr/>
          <a:lstStyle/>
          <a:p>
            <a:fld id="{8D00AF43-6820-46A2-B4EC-18AFCCAF4159}" type="slidenum">
              <a:rPr lang="zh-CN" altLang="en-US" smtClean="0"/>
              <a:t>4</a:t>
            </a:fld>
            <a:endParaRPr lang="zh-CN" altLang="en-US"/>
          </a:p>
        </p:txBody>
      </p:sp>
    </p:spTree>
    <p:extLst>
      <p:ext uri="{BB962C8B-B14F-4D97-AF65-F5344CB8AC3E}">
        <p14:creationId xmlns:p14="http://schemas.microsoft.com/office/powerpoint/2010/main" val="445675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97C4DDB-F316-4707-863E-64F2BB39E6F0}" type="slidenum">
              <a:rPr lang="zh-CN" altLang="en-US" smtClean="0">
                <a:solidFill>
                  <a:prstClr val="black"/>
                </a:solidFill>
              </a:rPr>
              <a:pPr/>
              <a:t>28</a:t>
            </a:fld>
            <a:endParaRPr lang="zh-CN" altLang="en-US">
              <a:solidFill>
                <a:prstClr val="black"/>
              </a:solidFill>
            </a:endParaRPr>
          </a:p>
        </p:txBody>
      </p:sp>
    </p:spTree>
    <p:extLst>
      <p:ext uri="{BB962C8B-B14F-4D97-AF65-F5344CB8AC3E}">
        <p14:creationId xmlns:p14="http://schemas.microsoft.com/office/powerpoint/2010/main" val="3261096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B6F61B75-BD27-43DE-B65B-B0AFF148FF76}" type="slidenum">
              <a:rPr lang="en-US" altLang="zh-CN"/>
              <a:pPr/>
              <a:t>‹#›</a:t>
            </a:fld>
            <a:endParaRPr lang="en-US" altLang="zh-CN"/>
          </a:p>
        </p:txBody>
      </p:sp>
    </p:spTree>
    <p:extLst>
      <p:ext uri="{BB962C8B-B14F-4D97-AF65-F5344CB8AC3E}">
        <p14:creationId xmlns:p14="http://schemas.microsoft.com/office/powerpoint/2010/main" val="3208665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673DB12E-C596-47C1-9005-15CC7994B710}" type="slidenum">
              <a:rPr lang="en-US" altLang="zh-CN"/>
              <a:pPr/>
              <a:t>‹#›</a:t>
            </a:fld>
            <a:endParaRPr lang="en-US" altLang="zh-CN"/>
          </a:p>
        </p:txBody>
      </p:sp>
    </p:spTree>
    <p:extLst>
      <p:ext uri="{BB962C8B-B14F-4D97-AF65-F5344CB8AC3E}">
        <p14:creationId xmlns:p14="http://schemas.microsoft.com/office/powerpoint/2010/main" val="1473758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EA1F52D-88A9-4F55-A931-6E9783D7DBA1}" type="slidenum">
              <a:rPr lang="en-US" altLang="zh-CN"/>
              <a:pPr/>
              <a:t>‹#›</a:t>
            </a:fld>
            <a:endParaRPr lang="en-US" altLang="zh-CN"/>
          </a:p>
        </p:txBody>
      </p:sp>
    </p:spTree>
    <p:extLst>
      <p:ext uri="{BB962C8B-B14F-4D97-AF65-F5344CB8AC3E}">
        <p14:creationId xmlns:p14="http://schemas.microsoft.com/office/powerpoint/2010/main" val="36584037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40793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86199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2315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89187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6772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17985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51020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3981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FECC3A27-E382-4742-B957-D6B0651587BB}" type="slidenum">
              <a:rPr lang="en-US" altLang="zh-CN"/>
              <a:pPr/>
              <a:t>‹#›</a:t>
            </a:fld>
            <a:endParaRPr lang="en-US" altLang="zh-CN"/>
          </a:p>
        </p:txBody>
      </p:sp>
    </p:spTree>
    <p:extLst>
      <p:ext uri="{BB962C8B-B14F-4D97-AF65-F5344CB8AC3E}">
        <p14:creationId xmlns:p14="http://schemas.microsoft.com/office/powerpoint/2010/main" val="22066883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45238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176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1297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995036D3-5B01-4211-816F-7F34AFF30967}" type="slidenum">
              <a:rPr lang="en-US" altLang="zh-CN"/>
              <a:pPr/>
              <a:t>‹#›</a:t>
            </a:fld>
            <a:endParaRPr lang="en-US" altLang="zh-CN"/>
          </a:p>
        </p:txBody>
      </p:sp>
    </p:spTree>
    <p:extLst>
      <p:ext uri="{BB962C8B-B14F-4D97-AF65-F5344CB8AC3E}">
        <p14:creationId xmlns:p14="http://schemas.microsoft.com/office/powerpoint/2010/main" val="483141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76CD943E-4CA5-41D2-BFE5-B1CB267C1955}" type="slidenum">
              <a:rPr lang="en-US" altLang="zh-CN"/>
              <a:pPr/>
              <a:t>‹#›</a:t>
            </a:fld>
            <a:endParaRPr lang="en-US" altLang="zh-CN"/>
          </a:p>
        </p:txBody>
      </p:sp>
    </p:spTree>
    <p:extLst>
      <p:ext uri="{BB962C8B-B14F-4D97-AF65-F5344CB8AC3E}">
        <p14:creationId xmlns:p14="http://schemas.microsoft.com/office/powerpoint/2010/main" val="299195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25EF364E-4744-4F39-8D18-5C65A4F5F933}" type="slidenum">
              <a:rPr lang="en-US" altLang="zh-CN"/>
              <a:pPr/>
              <a:t>‹#›</a:t>
            </a:fld>
            <a:endParaRPr lang="en-US" altLang="zh-CN"/>
          </a:p>
        </p:txBody>
      </p:sp>
    </p:spTree>
    <p:extLst>
      <p:ext uri="{BB962C8B-B14F-4D97-AF65-F5344CB8AC3E}">
        <p14:creationId xmlns:p14="http://schemas.microsoft.com/office/powerpoint/2010/main" val="1639452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B12AC8CC-1DAC-4F87-85F1-B70E5162D85D}" type="slidenum">
              <a:rPr lang="en-US" altLang="zh-CN"/>
              <a:pPr/>
              <a:t>‹#›</a:t>
            </a:fld>
            <a:endParaRPr lang="en-US" altLang="zh-CN"/>
          </a:p>
        </p:txBody>
      </p:sp>
    </p:spTree>
    <p:extLst>
      <p:ext uri="{BB962C8B-B14F-4D97-AF65-F5344CB8AC3E}">
        <p14:creationId xmlns:p14="http://schemas.microsoft.com/office/powerpoint/2010/main" val="1816889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6A282AD3-57D2-472B-B265-AC277E38610E}" type="slidenum">
              <a:rPr lang="en-US" altLang="zh-CN"/>
              <a:pPr/>
              <a:t>‹#›</a:t>
            </a:fld>
            <a:endParaRPr lang="en-US" altLang="zh-CN"/>
          </a:p>
        </p:txBody>
      </p:sp>
    </p:spTree>
    <p:extLst>
      <p:ext uri="{BB962C8B-B14F-4D97-AF65-F5344CB8AC3E}">
        <p14:creationId xmlns:p14="http://schemas.microsoft.com/office/powerpoint/2010/main" val="3912653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96A78287-251E-4965-B27C-F28467C488A3}" type="slidenum">
              <a:rPr lang="en-US" altLang="zh-CN"/>
              <a:pPr/>
              <a:t>‹#›</a:t>
            </a:fld>
            <a:endParaRPr lang="en-US" altLang="zh-CN"/>
          </a:p>
        </p:txBody>
      </p:sp>
    </p:spTree>
    <p:extLst>
      <p:ext uri="{BB962C8B-B14F-4D97-AF65-F5344CB8AC3E}">
        <p14:creationId xmlns:p14="http://schemas.microsoft.com/office/powerpoint/2010/main" val="2610272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3085DDFE-BC98-43C4-A43F-02DA3F1129E3}" type="slidenum">
              <a:rPr lang="en-US" altLang="zh-CN"/>
              <a:pPr/>
              <a:t>‹#›</a:t>
            </a:fld>
            <a:endParaRPr lang="en-US" altLang="zh-CN"/>
          </a:p>
        </p:txBody>
      </p:sp>
    </p:spTree>
    <p:extLst>
      <p:ext uri="{BB962C8B-B14F-4D97-AF65-F5344CB8AC3E}">
        <p14:creationId xmlns:p14="http://schemas.microsoft.com/office/powerpoint/2010/main" val="2004074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A1FB5F8E-2A63-49AF-BFBB-A20CF95AD38F}"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2017/12/4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232729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tubiao/" TargetMode="External"/><Relationship Id="rId13" Type="http://schemas.openxmlformats.org/officeDocument/2006/relationships/hyperlink" Target="http://www.1ppt.com/ziliao/" TargetMode="External"/><Relationship Id="rId18" Type="http://schemas.openxmlformats.org/officeDocument/2006/relationships/hyperlink" Target="http://www.1ppt.cn/" TargetMode="External"/><Relationship Id="rId3" Type="http://schemas.openxmlformats.org/officeDocument/2006/relationships/hyperlink" Target="http://www.1ppt.com/moban/" TargetMode="External"/><Relationship Id="rId21" Type="http://schemas.openxmlformats.org/officeDocument/2006/relationships/image" Target="../media/image41.png"/><Relationship Id="rId7" Type="http://schemas.openxmlformats.org/officeDocument/2006/relationships/hyperlink" Target="http://www.1ppt.com/beijing/" TargetMode="External"/><Relationship Id="rId12" Type="http://schemas.openxmlformats.org/officeDocument/2006/relationships/hyperlink" Target="http://www.1ppt.com/excel/" TargetMode="External"/><Relationship Id="rId17" Type="http://schemas.openxmlformats.org/officeDocument/2006/relationships/hyperlink" Target="http://www.1ppt.com/jiaoan/" TargetMode="External"/><Relationship Id="rId2" Type="http://schemas.openxmlformats.org/officeDocument/2006/relationships/notesSlide" Target="../notesSlides/notesSlide2.xml"/><Relationship Id="rId16" Type="http://schemas.openxmlformats.org/officeDocument/2006/relationships/hyperlink" Target="http://www.1ppt.com/shiti/" TargetMode="External"/><Relationship Id="rId20" Type="http://schemas.openxmlformats.org/officeDocument/2006/relationships/image" Target="../media/image40.png"/><Relationship Id="rId1" Type="http://schemas.openxmlformats.org/officeDocument/2006/relationships/slideLayout" Target="../slideLayouts/slideLayout13.xml"/><Relationship Id="rId6" Type="http://schemas.openxmlformats.org/officeDocument/2006/relationships/hyperlink" Target="http://www.1ppt.com/sucai/" TargetMode="External"/><Relationship Id="rId11" Type="http://schemas.openxmlformats.org/officeDocument/2006/relationships/hyperlink" Target="http://www.1ppt.com/word/" TargetMode="External"/><Relationship Id="rId5" Type="http://schemas.openxmlformats.org/officeDocument/2006/relationships/hyperlink" Target="http://www.1ppt.com/jieri/" TargetMode="External"/><Relationship Id="rId15" Type="http://schemas.openxmlformats.org/officeDocument/2006/relationships/hyperlink" Target="http://www.1ppt.com/fanwen/" TargetMode="External"/><Relationship Id="rId10" Type="http://schemas.openxmlformats.org/officeDocument/2006/relationships/hyperlink" Target="http://www.1ppt.com/powerpoint/" TargetMode="External"/><Relationship Id="rId19" Type="http://schemas.openxmlformats.org/officeDocument/2006/relationships/image" Target="../media/image39.png"/><Relationship Id="rId4" Type="http://schemas.openxmlformats.org/officeDocument/2006/relationships/hyperlink" Target="http://www.1ppt.com/hangye/" TargetMode="External"/><Relationship Id="rId9" Type="http://schemas.openxmlformats.org/officeDocument/2006/relationships/hyperlink" Target="http://www.1ppt.com/xiazai/" TargetMode="External"/><Relationship Id="rId14" Type="http://schemas.openxmlformats.org/officeDocument/2006/relationships/hyperlink" Target="http://www.1ppt.com/kejia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oleObject" Target="../embeddings/oleObject6.bin"/><Relationship Id="rId18" Type="http://schemas.openxmlformats.org/officeDocument/2006/relationships/oleObject" Target="../embeddings/oleObject8.bin"/><Relationship Id="rId26" Type="http://schemas.openxmlformats.org/officeDocument/2006/relationships/oleObject" Target="../embeddings/oleObject12.bin"/><Relationship Id="rId3" Type="http://schemas.openxmlformats.org/officeDocument/2006/relationships/oleObject" Target="../embeddings/oleObject1.bin"/><Relationship Id="rId21" Type="http://schemas.openxmlformats.org/officeDocument/2006/relationships/image" Target="../media/image15.png"/><Relationship Id="rId34" Type="http://schemas.openxmlformats.org/officeDocument/2006/relationships/hyperlink" Target="file:///G:\TDDOWNLOAD2\x018&#30005;&#29096;&#26007;&#24320;&#22771;&#30475;&#30005;&#28909;&#20307;.mpg" TargetMode="External"/><Relationship Id="rId7" Type="http://schemas.openxmlformats.org/officeDocument/2006/relationships/oleObject" Target="../embeddings/oleObject3.bin"/><Relationship Id="rId12" Type="http://schemas.openxmlformats.org/officeDocument/2006/relationships/image" Target="../media/image11.png"/><Relationship Id="rId17" Type="http://schemas.openxmlformats.org/officeDocument/2006/relationships/image" Target="../media/image13.png"/><Relationship Id="rId25" Type="http://schemas.openxmlformats.org/officeDocument/2006/relationships/image" Target="../media/image17.png"/><Relationship Id="rId33" Type="http://schemas.openxmlformats.org/officeDocument/2006/relationships/image" Target="../media/image21.png"/><Relationship Id="rId2" Type="http://schemas.openxmlformats.org/officeDocument/2006/relationships/slideLayout" Target="../slideLayouts/slideLayout7.xml"/><Relationship Id="rId16" Type="http://schemas.openxmlformats.org/officeDocument/2006/relationships/oleObject" Target="../embeddings/oleObject7.bin"/><Relationship Id="rId20" Type="http://schemas.openxmlformats.org/officeDocument/2006/relationships/oleObject" Target="../embeddings/oleObject9.bin"/><Relationship Id="rId29" Type="http://schemas.openxmlformats.org/officeDocument/2006/relationships/image" Target="../media/image19.png"/><Relationship Id="rId1" Type="http://schemas.openxmlformats.org/officeDocument/2006/relationships/vmlDrawing" Target="../drawings/vmlDrawing1.vml"/><Relationship Id="rId6" Type="http://schemas.openxmlformats.org/officeDocument/2006/relationships/image" Target="../media/image8.png"/><Relationship Id="rId11" Type="http://schemas.openxmlformats.org/officeDocument/2006/relationships/oleObject" Target="../embeddings/oleObject5.bin"/><Relationship Id="rId24" Type="http://schemas.openxmlformats.org/officeDocument/2006/relationships/oleObject" Target="../embeddings/oleObject11.bin"/><Relationship Id="rId32" Type="http://schemas.openxmlformats.org/officeDocument/2006/relationships/oleObject" Target="../embeddings/oleObject15.bin"/><Relationship Id="rId5" Type="http://schemas.openxmlformats.org/officeDocument/2006/relationships/oleObject" Target="../embeddings/oleObject2.bin"/><Relationship Id="rId15" Type="http://schemas.openxmlformats.org/officeDocument/2006/relationships/hyperlink" Target="file:///G:\TDDOWNLOAD2\n063&#23433;&#35013;&#30005;&#23376;&#28809;.mpg" TargetMode="External"/><Relationship Id="rId23" Type="http://schemas.openxmlformats.org/officeDocument/2006/relationships/image" Target="../media/image16.png"/><Relationship Id="rId28" Type="http://schemas.openxmlformats.org/officeDocument/2006/relationships/oleObject" Target="../embeddings/oleObject13.bin"/><Relationship Id="rId10" Type="http://schemas.openxmlformats.org/officeDocument/2006/relationships/image" Target="../media/image10.png"/><Relationship Id="rId19" Type="http://schemas.openxmlformats.org/officeDocument/2006/relationships/image" Target="../media/image14.png"/><Relationship Id="rId31" Type="http://schemas.openxmlformats.org/officeDocument/2006/relationships/image" Target="../media/image20.png"/><Relationship Id="rId4" Type="http://schemas.openxmlformats.org/officeDocument/2006/relationships/image" Target="../media/image7.png"/><Relationship Id="rId9" Type="http://schemas.openxmlformats.org/officeDocument/2006/relationships/oleObject" Target="../embeddings/oleObject4.bin"/><Relationship Id="rId14" Type="http://schemas.openxmlformats.org/officeDocument/2006/relationships/image" Target="../media/image12.png"/><Relationship Id="rId22" Type="http://schemas.openxmlformats.org/officeDocument/2006/relationships/oleObject" Target="../embeddings/oleObject10.bin"/><Relationship Id="rId27" Type="http://schemas.openxmlformats.org/officeDocument/2006/relationships/image" Target="../media/image18.png"/><Relationship Id="rId30" Type="http://schemas.openxmlformats.org/officeDocument/2006/relationships/oleObject" Target="../embeddings/oleObject14.bin"/><Relationship Id="rId35" Type="http://schemas.openxmlformats.org/officeDocument/2006/relationships/image" Target="../media/image22.jpeg"/></Relationships>
</file>

<file path=ppt/slides/_rels/slide6.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oleObject" Target="../embeddings/oleObject16.bin"/><Relationship Id="rId7" Type="http://schemas.openxmlformats.org/officeDocument/2006/relationships/image" Target="../media/image25.jpe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7.png"/><Relationship Id="rId9" Type="http://schemas.openxmlformats.org/officeDocument/2006/relationships/slide" Target="slide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ChangeArrowheads="1"/>
          </p:cNvSpPr>
          <p:nvPr/>
        </p:nvSpPr>
        <p:spPr bwMode="auto">
          <a:xfrm>
            <a:off x="2051720" y="2492896"/>
            <a:ext cx="496887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7200" b="1" spc="600" dirty="0" smtClean="0">
                <a:solidFill>
                  <a:srgbClr val="C00000"/>
                </a:solidFill>
                <a:latin typeface="微软雅黑" pitchFamily="34" charset="-122"/>
                <a:ea typeface="微软雅黑" pitchFamily="34" charset="-122"/>
              </a:rPr>
              <a:t>焦</a:t>
            </a:r>
            <a:r>
              <a:rPr lang="zh-CN" altLang="en-US" sz="7200" b="1" spc="600" dirty="0">
                <a:solidFill>
                  <a:srgbClr val="C00000"/>
                </a:solidFill>
                <a:latin typeface="微软雅黑" pitchFamily="34" charset="-122"/>
                <a:ea typeface="微软雅黑" pitchFamily="34" charset="-122"/>
              </a:rPr>
              <a:t>耳定律</a:t>
            </a:r>
          </a:p>
        </p:txBody>
      </p:sp>
      <p:sp>
        <p:nvSpPr>
          <p:cNvPr id="5" name="矩形 4"/>
          <p:cNvSpPr/>
          <p:nvPr/>
        </p:nvSpPr>
        <p:spPr>
          <a:xfrm>
            <a:off x="1733948" y="5085184"/>
            <a:ext cx="5604418" cy="501740"/>
          </a:xfrm>
          <a:prstGeom prst="rect">
            <a:avLst/>
          </a:prstGeom>
        </p:spPr>
        <p:txBody>
          <a:bodyPr wrap="none">
            <a:spAutoFit/>
          </a:bodyPr>
          <a:lstStyle/>
          <a:p>
            <a:pPr marL="342900" lvl="0" indent="-342900" algn="ctr" fontAlgn="base">
              <a:lnSpc>
                <a:spcPct val="110000"/>
              </a:lnSpc>
              <a:spcBef>
                <a:spcPct val="0"/>
              </a:spcBef>
              <a:spcAft>
                <a:spcPct val="0"/>
              </a:spcAft>
            </a:pPr>
            <a:r>
              <a:rPr lang="zh-CN" altLang="en-US" sz="2600" b="1" kern="0" dirty="0" smtClean="0">
                <a:solidFill>
                  <a:srgbClr val="C00000"/>
                </a:solidFill>
                <a:latin typeface="微软雅黑" panose="020B0503020204020204" pitchFamily="34" charset="-122"/>
                <a:ea typeface="微软雅黑" panose="020B0503020204020204" pitchFamily="34" charset="-122"/>
              </a:rPr>
              <a:t>第一</a:t>
            </a:r>
            <a:r>
              <a:rPr lang="en-US" altLang="zh-CN" sz="2600" b="1" kern="0" dirty="0" smtClean="0">
                <a:solidFill>
                  <a:srgbClr val="C00000"/>
                </a:solidFill>
                <a:latin typeface="微软雅黑" panose="020B0503020204020204" pitchFamily="34" charset="-122"/>
                <a:ea typeface="微软雅黑" panose="020B0503020204020204" pitchFamily="34" charset="-122"/>
              </a:rPr>
              <a:t>PPT</a:t>
            </a:r>
            <a:r>
              <a:rPr lang="zh-CN" altLang="en-US" sz="2600" b="1" kern="0" dirty="0" smtClean="0">
                <a:solidFill>
                  <a:srgbClr val="C00000"/>
                </a:solidFill>
                <a:latin typeface="微软雅黑" panose="020B0503020204020204" pitchFamily="34" charset="-122"/>
                <a:ea typeface="微软雅黑" panose="020B0503020204020204" pitchFamily="34" charset="-122"/>
              </a:rPr>
              <a:t>模板网</a:t>
            </a:r>
            <a:r>
              <a:rPr lang="en-US" altLang="zh-CN" sz="2600" b="1" kern="0" dirty="0" smtClean="0">
                <a:solidFill>
                  <a:srgbClr val="C00000"/>
                </a:solidFill>
                <a:latin typeface="微软雅黑" panose="020B0503020204020204" pitchFamily="34" charset="-122"/>
                <a:ea typeface="微软雅黑" panose="020B0503020204020204" pitchFamily="34" charset="-122"/>
              </a:rPr>
              <a:t>-WWW.1PPT.COM</a:t>
            </a:r>
            <a:endParaRPr lang="en-US" altLang="zh-CN" sz="2600" b="1" kern="0" dirty="0">
              <a:solidFill>
                <a:srgbClr val="C00000"/>
              </a:solidFill>
              <a:latin typeface="微软雅黑" panose="020B0503020204020204" pitchFamily="34" charset="-122"/>
              <a:ea typeface="微软雅黑" panose="020B0503020204020204" pitchFamily="34" charset="-122"/>
            </a:endParaRPr>
          </a:p>
        </p:txBody>
      </p:sp>
      <p:sp>
        <p:nvSpPr>
          <p:cNvPr id="2" name="矩形 1"/>
          <p:cNvSpPr/>
          <p:nvPr/>
        </p:nvSpPr>
        <p:spPr>
          <a:xfrm>
            <a:off x="2242541" y="1061453"/>
            <a:ext cx="4572000" cy="646331"/>
          </a:xfrm>
          <a:prstGeom prst="rect">
            <a:avLst/>
          </a:prstGeom>
        </p:spPr>
        <p:txBody>
          <a:bodyPr>
            <a:spAutoFit/>
          </a:bodyPr>
          <a:lstStyle/>
          <a:p>
            <a:pPr algn="ctr"/>
            <a:r>
              <a:rPr lang="zh-CN" altLang="en-US" sz="3600" dirty="0">
                <a:latin typeface="华文楷体" pitchFamily="2" charset="-122"/>
                <a:ea typeface="华文楷体" pitchFamily="2" charset="-122"/>
              </a:rPr>
              <a:t>第十四章 电功</a:t>
            </a:r>
            <a:r>
              <a:rPr lang="zh-CN" altLang="en-US" sz="3600" dirty="0" smtClean="0">
                <a:latin typeface="华文楷体" pitchFamily="2" charset="-122"/>
                <a:ea typeface="华文楷体" pitchFamily="2" charset="-122"/>
              </a:rPr>
              <a:t>率</a:t>
            </a:r>
            <a:endParaRPr lang="zh-CN" altLang="en-US" sz="3600" dirty="0">
              <a:latin typeface="华文楷体" pitchFamily="2" charset="-122"/>
              <a:ea typeface="华文楷体"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200807311049206060119919-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71600" y="0"/>
            <a:ext cx="3719513" cy="3810000"/>
          </a:xfrm>
          <a:prstGeom prst="rect">
            <a:avLst/>
          </a:prstGeom>
          <a:noFill/>
          <a:extLst>
            <a:ext uri="{909E8E84-426E-40DD-AFC4-6F175D3DCCD1}">
              <a14:hiddenFill xmlns:a14="http://schemas.microsoft.com/office/drawing/2010/main">
                <a:solidFill>
                  <a:srgbClr val="FFFFFF"/>
                </a:solidFill>
              </a14:hiddenFill>
            </a:ext>
          </a:extLst>
        </p:spPr>
      </p:pic>
      <p:pic>
        <p:nvPicPr>
          <p:cNvPr id="22531" name="Picture 3" descr="截图0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24200" y="5410200"/>
            <a:ext cx="2619375" cy="1200150"/>
          </a:xfrm>
          <a:prstGeom prst="rect">
            <a:avLst/>
          </a:prstGeom>
          <a:noFill/>
          <a:extLst>
            <a:ext uri="{909E8E84-426E-40DD-AFC4-6F175D3DCCD1}">
              <a14:hiddenFill xmlns:a14="http://schemas.microsoft.com/office/drawing/2010/main">
                <a:solidFill>
                  <a:srgbClr val="FFFFFF"/>
                </a:solidFill>
              </a14:hiddenFill>
            </a:ext>
          </a:extLst>
        </p:spPr>
      </p:pic>
      <p:pic>
        <p:nvPicPr>
          <p:cNvPr id="22532" name="Picture 4" descr="截图0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90600" y="4038600"/>
            <a:ext cx="1381125" cy="1733550"/>
          </a:xfrm>
          <a:prstGeom prst="rect">
            <a:avLst/>
          </a:prstGeom>
          <a:noFill/>
          <a:extLst>
            <a:ext uri="{909E8E84-426E-40DD-AFC4-6F175D3DCCD1}">
              <a14:hiddenFill xmlns:a14="http://schemas.microsoft.com/office/drawing/2010/main">
                <a:solidFill>
                  <a:srgbClr val="FFFFFF"/>
                </a:solidFill>
              </a14:hiddenFill>
            </a:ext>
          </a:extLst>
        </p:spPr>
      </p:pic>
      <p:pic>
        <p:nvPicPr>
          <p:cNvPr id="22533" name="Picture 5" descr="截图0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562600" y="3733800"/>
            <a:ext cx="3124200" cy="1447800"/>
          </a:xfrm>
          <a:prstGeom prst="rect">
            <a:avLst/>
          </a:prstGeom>
          <a:noFill/>
          <a:extLst>
            <a:ext uri="{909E8E84-426E-40DD-AFC4-6F175D3DCCD1}">
              <a14:hiddenFill xmlns:a14="http://schemas.microsoft.com/office/drawing/2010/main">
                <a:solidFill>
                  <a:srgbClr val="FFFFFF"/>
                </a:solidFill>
              </a14:hiddenFill>
            </a:ext>
          </a:extLst>
        </p:spPr>
      </p:pic>
      <p:pic>
        <p:nvPicPr>
          <p:cNvPr id="22534" name="Picture 6" descr="截图0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086600" y="2057400"/>
            <a:ext cx="1752600" cy="723900"/>
          </a:xfrm>
          <a:prstGeom prst="rect">
            <a:avLst/>
          </a:prstGeom>
          <a:noFill/>
          <a:extLst>
            <a:ext uri="{909E8E84-426E-40DD-AFC4-6F175D3DCCD1}">
              <a14:hiddenFill xmlns:a14="http://schemas.microsoft.com/office/drawing/2010/main">
                <a:solidFill>
                  <a:srgbClr val="FFFFFF"/>
                </a:solidFill>
              </a14:hiddenFill>
            </a:ext>
          </a:extLst>
        </p:spPr>
      </p:pic>
      <p:sp>
        <p:nvSpPr>
          <p:cNvPr id="22535" name="Freeform 7"/>
          <p:cNvSpPr>
            <a:spLocks/>
          </p:cNvSpPr>
          <p:nvPr/>
        </p:nvSpPr>
        <p:spPr bwMode="auto">
          <a:xfrm>
            <a:off x="5738813" y="5175250"/>
            <a:ext cx="1011237" cy="962025"/>
          </a:xfrm>
          <a:custGeom>
            <a:avLst/>
            <a:gdLst>
              <a:gd name="T0" fmla="*/ 0 w 637"/>
              <a:gd name="T1" fmla="*/ 606 h 606"/>
              <a:gd name="T2" fmla="*/ 91 w 637"/>
              <a:gd name="T3" fmla="*/ 561 h 606"/>
              <a:gd name="T4" fmla="*/ 243 w 637"/>
              <a:gd name="T5" fmla="*/ 500 h 606"/>
              <a:gd name="T6" fmla="*/ 296 w 637"/>
              <a:gd name="T7" fmla="*/ 447 h 606"/>
              <a:gd name="T8" fmla="*/ 372 w 637"/>
              <a:gd name="T9" fmla="*/ 386 h 606"/>
              <a:gd name="T10" fmla="*/ 440 w 637"/>
              <a:gd name="T11" fmla="*/ 326 h 606"/>
              <a:gd name="T12" fmla="*/ 516 w 637"/>
              <a:gd name="T13" fmla="*/ 242 h 606"/>
              <a:gd name="T14" fmla="*/ 546 w 637"/>
              <a:gd name="T15" fmla="*/ 204 h 606"/>
              <a:gd name="T16" fmla="*/ 569 w 637"/>
              <a:gd name="T17" fmla="*/ 182 h 606"/>
              <a:gd name="T18" fmla="*/ 606 w 637"/>
              <a:gd name="T19" fmla="*/ 144 h 606"/>
              <a:gd name="T20" fmla="*/ 629 w 637"/>
              <a:gd name="T21" fmla="*/ 22 h 606"/>
              <a:gd name="T22" fmla="*/ 637 w 637"/>
              <a:gd name="T23"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7" h="606">
                <a:moveTo>
                  <a:pt x="0" y="606"/>
                </a:moveTo>
                <a:cubicBezTo>
                  <a:pt x="30" y="591"/>
                  <a:pt x="61" y="575"/>
                  <a:pt x="91" y="561"/>
                </a:cubicBezTo>
                <a:cubicBezTo>
                  <a:pt x="145" y="537"/>
                  <a:pt x="189" y="531"/>
                  <a:pt x="243" y="500"/>
                </a:cubicBezTo>
                <a:cubicBezTo>
                  <a:pt x="270" y="485"/>
                  <a:pt x="276" y="468"/>
                  <a:pt x="296" y="447"/>
                </a:cubicBezTo>
                <a:cubicBezTo>
                  <a:pt x="318" y="424"/>
                  <a:pt x="349" y="407"/>
                  <a:pt x="372" y="386"/>
                </a:cubicBezTo>
                <a:cubicBezTo>
                  <a:pt x="450" y="317"/>
                  <a:pt x="388" y="360"/>
                  <a:pt x="440" y="326"/>
                </a:cubicBezTo>
                <a:cubicBezTo>
                  <a:pt x="478" y="267"/>
                  <a:pt x="476" y="289"/>
                  <a:pt x="516" y="242"/>
                </a:cubicBezTo>
                <a:cubicBezTo>
                  <a:pt x="555" y="196"/>
                  <a:pt x="508" y="242"/>
                  <a:pt x="546" y="204"/>
                </a:cubicBezTo>
                <a:cubicBezTo>
                  <a:pt x="554" y="196"/>
                  <a:pt x="561" y="190"/>
                  <a:pt x="569" y="182"/>
                </a:cubicBezTo>
                <a:cubicBezTo>
                  <a:pt x="582" y="169"/>
                  <a:pt x="606" y="144"/>
                  <a:pt x="606" y="144"/>
                </a:cubicBezTo>
                <a:cubicBezTo>
                  <a:pt x="637" y="56"/>
                  <a:pt x="610" y="143"/>
                  <a:pt x="629" y="22"/>
                </a:cubicBezTo>
                <a:cubicBezTo>
                  <a:pt x="630" y="14"/>
                  <a:pt x="637" y="0"/>
                  <a:pt x="637" y="0"/>
                </a:cubicBezTo>
              </a:path>
            </a:pathLst>
          </a:custGeom>
          <a:noFill/>
          <a:ln w="38100" cmpd="sng">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536" name="Freeform 8"/>
          <p:cNvSpPr>
            <a:spLocks/>
          </p:cNvSpPr>
          <p:nvPr/>
        </p:nvSpPr>
        <p:spPr bwMode="auto">
          <a:xfrm>
            <a:off x="8305800" y="2362200"/>
            <a:ext cx="533400" cy="1439863"/>
          </a:xfrm>
          <a:custGeom>
            <a:avLst/>
            <a:gdLst>
              <a:gd name="T0" fmla="*/ 12 w 332"/>
              <a:gd name="T1" fmla="*/ 859 h 859"/>
              <a:gd name="T2" fmla="*/ 58 w 332"/>
              <a:gd name="T3" fmla="*/ 624 h 859"/>
              <a:gd name="T4" fmla="*/ 126 w 332"/>
              <a:gd name="T5" fmla="*/ 525 h 859"/>
              <a:gd name="T6" fmla="*/ 232 w 332"/>
              <a:gd name="T7" fmla="*/ 374 h 859"/>
              <a:gd name="T8" fmla="*/ 292 w 332"/>
              <a:gd name="T9" fmla="*/ 298 h 859"/>
              <a:gd name="T10" fmla="*/ 308 w 332"/>
              <a:gd name="T11" fmla="*/ 252 h 859"/>
              <a:gd name="T12" fmla="*/ 315 w 332"/>
              <a:gd name="T13" fmla="*/ 131 h 859"/>
              <a:gd name="T14" fmla="*/ 330 w 332"/>
              <a:gd name="T15" fmla="*/ 63 h 8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2" h="859">
                <a:moveTo>
                  <a:pt x="12" y="859"/>
                </a:moveTo>
                <a:cubicBezTo>
                  <a:pt x="16" y="793"/>
                  <a:pt x="0" y="678"/>
                  <a:pt x="58" y="624"/>
                </a:cubicBezTo>
                <a:cubicBezTo>
                  <a:pt x="69" y="574"/>
                  <a:pt x="87" y="564"/>
                  <a:pt x="126" y="525"/>
                </a:cubicBezTo>
                <a:cubicBezTo>
                  <a:pt x="169" y="482"/>
                  <a:pt x="191" y="418"/>
                  <a:pt x="232" y="374"/>
                </a:cubicBezTo>
                <a:cubicBezTo>
                  <a:pt x="252" y="353"/>
                  <a:pt x="280" y="324"/>
                  <a:pt x="292" y="298"/>
                </a:cubicBezTo>
                <a:cubicBezTo>
                  <a:pt x="299" y="283"/>
                  <a:pt x="308" y="252"/>
                  <a:pt x="308" y="252"/>
                </a:cubicBezTo>
                <a:cubicBezTo>
                  <a:pt x="310" y="212"/>
                  <a:pt x="310" y="171"/>
                  <a:pt x="315" y="131"/>
                </a:cubicBezTo>
                <a:cubicBezTo>
                  <a:pt x="332" y="0"/>
                  <a:pt x="330" y="140"/>
                  <a:pt x="330" y="63"/>
                </a:cubicBezTo>
              </a:path>
            </a:pathLst>
          </a:custGeom>
          <a:noFill/>
          <a:ln w="38100" cmpd="sng">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537" name="Freeform 9"/>
          <p:cNvSpPr>
            <a:spLocks/>
          </p:cNvSpPr>
          <p:nvPr/>
        </p:nvSpPr>
        <p:spPr bwMode="auto">
          <a:xfrm>
            <a:off x="4953000" y="1752600"/>
            <a:ext cx="2139950" cy="1004888"/>
          </a:xfrm>
          <a:custGeom>
            <a:avLst/>
            <a:gdLst>
              <a:gd name="T0" fmla="*/ 2068 w 2068"/>
              <a:gd name="T1" fmla="*/ 437 h 585"/>
              <a:gd name="T2" fmla="*/ 1932 w 2068"/>
              <a:gd name="T3" fmla="*/ 482 h 585"/>
              <a:gd name="T4" fmla="*/ 1674 w 2068"/>
              <a:gd name="T5" fmla="*/ 512 h 585"/>
              <a:gd name="T6" fmla="*/ 1431 w 2068"/>
              <a:gd name="T7" fmla="*/ 550 h 585"/>
              <a:gd name="T8" fmla="*/ 1212 w 2068"/>
              <a:gd name="T9" fmla="*/ 528 h 585"/>
              <a:gd name="T10" fmla="*/ 1166 w 2068"/>
              <a:gd name="T11" fmla="*/ 467 h 585"/>
              <a:gd name="T12" fmla="*/ 1121 w 2068"/>
              <a:gd name="T13" fmla="*/ 406 h 585"/>
              <a:gd name="T14" fmla="*/ 1052 w 2068"/>
              <a:gd name="T15" fmla="*/ 338 h 585"/>
              <a:gd name="T16" fmla="*/ 961 w 2068"/>
              <a:gd name="T17" fmla="*/ 255 h 585"/>
              <a:gd name="T18" fmla="*/ 817 w 2068"/>
              <a:gd name="T19" fmla="*/ 164 h 585"/>
              <a:gd name="T20" fmla="*/ 666 w 2068"/>
              <a:gd name="T21" fmla="*/ 118 h 585"/>
              <a:gd name="T22" fmla="*/ 97 w 2068"/>
              <a:gd name="T23" fmla="*/ 50 h 585"/>
              <a:gd name="T24" fmla="*/ 44 w 2068"/>
              <a:gd name="T25" fmla="*/ 27 h 585"/>
              <a:gd name="T26" fmla="*/ 14 w 2068"/>
              <a:gd name="T27" fmla="*/ 1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68" h="585">
                <a:moveTo>
                  <a:pt x="2068" y="437"/>
                </a:moveTo>
                <a:cubicBezTo>
                  <a:pt x="2022" y="451"/>
                  <a:pt x="1981" y="474"/>
                  <a:pt x="1932" y="482"/>
                </a:cubicBezTo>
                <a:cubicBezTo>
                  <a:pt x="1846" y="496"/>
                  <a:pt x="1760" y="501"/>
                  <a:pt x="1674" y="512"/>
                </a:cubicBezTo>
                <a:cubicBezTo>
                  <a:pt x="1596" y="539"/>
                  <a:pt x="1512" y="545"/>
                  <a:pt x="1431" y="550"/>
                </a:cubicBezTo>
                <a:cubicBezTo>
                  <a:pt x="1358" y="563"/>
                  <a:pt x="1269" y="585"/>
                  <a:pt x="1212" y="528"/>
                </a:cubicBezTo>
                <a:cubicBezTo>
                  <a:pt x="1201" y="498"/>
                  <a:pt x="1193" y="485"/>
                  <a:pt x="1166" y="467"/>
                </a:cubicBezTo>
                <a:cubicBezTo>
                  <a:pt x="1149" y="441"/>
                  <a:pt x="1147" y="424"/>
                  <a:pt x="1121" y="406"/>
                </a:cubicBezTo>
                <a:cubicBezTo>
                  <a:pt x="1101" y="379"/>
                  <a:pt x="1084" y="349"/>
                  <a:pt x="1052" y="338"/>
                </a:cubicBezTo>
                <a:cubicBezTo>
                  <a:pt x="1024" y="297"/>
                  <a:pt x="1010" y="270"/>
                  <a:pt x="961" y="255"/>
                </a:cubicBezTo>
                <a:cubicBezTo>
                  <a:pt x="929" y="222"/>
                  <a:pt x="863" y="178"/>
                  <a:pt x="817" y="164"/>
                </a:cubicBezTo>
                <a:cubicBezTo>
                  <a:pt x="771" y="133"/>
                  <a:pt x="718" y="134"/>
                  <a:pt x="666" y="118"/>
                </a:cubicBezTo>
                <a:cubicBezTo>
                  <a:pt x="482" y="62"/>
                  <a:pt x="287" y="65"/>
                  <a:pt x="97" y="50"/>
                </a:cubicBezTo>
                <a:cubicBezTo>
                  <a:pt x="13" y="34"/>
                  <a:pt x="92" y="56"/>
                  <a:pt x="44" y="27"/>
                </a:cubicBezTo>
                <a:cubicBezTo>
                  <a:pt x="0" y="0"/>
                  <a:pt x="37" y="35"/>
                  <a:pt x="14" y="12"/>
                </a:cubicBezTo>
              </a:path>
            </a:pathLst>
          </a:custGeom>
          <a:noFill/>
          <a:ln w="38100" cmpd="sng">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538" name="Freeform 10"/>
          <p:cNvSpPr>
            <a:spLocks/>
          </p:cNvSpPr>
          <p:nvPr/>
        </p:nvSpPr>
        <p:spPr bwMode="auto">
          <a:xfrm>
            <a:off x="381000" y="1600200"/>
            <a:ext cx="1143000" cy="3865563"/>
          </a:xfrm>
          <a:custGeom>
            <a:avLst/>
            <a:gdLst>
              <a:gd name="T0" fmla="*/ 568 w 568"/>
              <a:gd name="T1" fmla="*/ 0 h 2819"/>
              <a:gd name="T2" fmla="*/ 500 w 568"/>
              <a:gd name="T3" fmla="*/ 53 h 2819"/>
              <a:gd name="T4" fmla="*/ 439 w 568"/>
              <a:gd name="T5" fmla="*/ 83 h 2819"/>
              <a:gd name="T6" fmla="*/ 310 w 568"/>
              <a:gd name="T7" fmla="*/ 235 h 2819"/>
              <a:gd name="T8" fmla="*/ 242 w 568"/>
              <a:gd name="T9" fmla="*/ 341 h 2819"/>
              <a:gd name="T10" fmla="*/ 212 w 568"/>
              <a:gd name="T11" fmla="*/ 386 h 2819"/>
              <a:gd name="T12" fmla="*/ 204 w 568"/>
              <a:gd name="T13" fmla="*/ 409 h 2819"/>
              <a:gd name="T14" fmla="*/ 181 w 568"/>
              <a:gd name="T15" fmla="*/ 432 h 2819"/>
              <a:gd name="T16" fmla="*/ 121 w 568"/>
              <a:gd name="T17" fmla="*/ 538 h 2819"/>
              <a:gd name="T18" fmla="*/ 68 w 568"/>
              <a:gd name="T19" fmla="*/ 644 h 2819"/>
              <a:gd name="T20" fmla="*/ 30 w 568"/>
              <a:gd name="T21" fmla="*/ 932 h 2819"/>
              <a:gd name="T22" fmla="*/ 45 w 568"/>
              <a:gd name="T23" fmla="*/ 1682 h 2819"/>
              <a:gd name="T24" fmla="*/ 75 w 568"/>
              <a:gd name="T25" fmla="*/ 2122 h 2819"/>
              <a:gd name="T26" fmla="*/ 136 w 568"/>
              <a:gd name="T27" fmla="*/ 2440 h 2819"/>
              <a:gd name="T28" fmla="*/ 159 w 568"/>
              <a:gd name="T29" fmla="*/ 2531 h 2819"/>
              <a:gd name="T30" fmla="*/ 250 w 568"/>
              <a:gd name="T31" fmla="*/ 2629 h 2819"/>
              <a:gd name="T32" fmla="*/ 280 w 568"/>
              <a:gd name="T33" fmla="*/ 2667 h 2819"/>
              <a:gd name="T34" fmla="*/ 341 w 568"/>
              <a:gd name="T35" fmla="*/ 2751 h 2819"/>
              <a:gd name="T36" fmla="*/ 401 w 568"/>
              <a:gd name="T37" fmla="*/ 2819 h 2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8" h="2819">
                <a:moveTo>
                  <a:pt x="568" y="0"/>
                </a:moveTo>
                <a:cubicBezTo>
                  <a:pt x="537" y="16"/>
                  <a:pt x="528" y="35"/>
                  <a:pt x="500" y="53"/>
                </a:cubicBezTo>
                <a:cubicBezTo>
                  <a:pt x="481" y="65"/>
                  <a:pt x="439" y="83"/>
                  <a:pt x="439" y="83"/>
                </a:cubicBezTo>
                <a:cubicBezTo>
                  <a:pt x="409" y="143"/>
                  <a:pt x="351" y="183"/>
                  <a:pt x="310" y="235"/>
                </a:cubicBezTo>
                <a:cubicBezTo>
                  <a:pt x="282" y="270"/>
                  <a:pt x="275" y="308"/>
                  <a:pt x="242" y="341"/>
                </a:cubicBezTo>
                <a:cubicBezTo>
                  <a:pt x="223" y="411"/>
                  <a:pt x="250" y="338"/>
                  <a:pt x="212" y="386"/>
                </a:cubicBezTo>
                <a:cubicBezTo>
                  <a:pt x="207" y="392"/>
                  <a:pt x="209" y="402"/>
                  <a:pt x="204" y="409"/>
                </a:cubicBezTo>
                <a:cubicBezTo>
                  <a:pt x="198" y="418"/>
                  <a:pt x="189" y="424"/>
                  <a:pt x="181" y="432"/>
                </a:cubicBezTo>
                <a:cubicBezTo>
                  <a:pt x="168" y="474"/>
                  <a:pt x="142" y="501"/>
                  <a:pt x="121" y="538"/>
                </a:cubicBezTo>
                <a:cubicBezTo>
                  <a:pt x="99" y="576"/>
                  <a:pt x="99" y="612"/>
                  <a:pt x="68" y="644"/>
                </a:cubicBezTo>
                <a:cubicBezTo>
                  <a:pt x="43" y="739"/>
                  <a:pt x="45" y="836"/>
                  <a:pt x="30" y="932"/>
                </a:cubicBezTo>
                <a:cubicBezTo>
                  <a:pt x="22" y="1184"/>
                  <a:pt x="34" y="1431"/>
                  <a:pt x="45" y="1682"/>
                </a:cubicBezTo>
                <a:cubicBezTo>
                  <a:pt x="63" y="2108"/>
                  <a:pt x="0" y="1968"/>
                  <a:pt x="75" y="2122"/>
                </a:cubicBezTo>
                <a:cubicBezTo>
                  <a:pt x="83" y="2230"/>
                  <a:pt x="102" y="2337"/>
                  <a:pt x="136" y="2440"/>
                </a:cubicBezTo>
                <a:cubicBezTo>
                  <a:pt x="145" y="2467"/>
                  <a:pt x="145" y="2506"/>
                  <a:pt x="159" y="2531"/>
                </a:cubicBezTo>
                <a:cubicBezTo>
                  <a:pt x="174" y="2558"/>
                  <a:pt x="225" y="2612"/>
                  <a:pt x="250" y="2629"/>
                </a:cubicBezTo>
                <a:cubicBezTo>
                  <a:pt x="266" y="2681"/>
                  <a:pt x="243" y="2625"/>
                  <a:pt x="280" y="2667"/>
                </a:cubicBezTo>
                <a:cubicBezTo>
                  <a:pt x="304" y="2695"/>
                  <a:pt x="314" y="2726"/>
                  <a:pt x="341" y="2751"/>
                </a:cubicBezTo>
                <a:cubicBezTo>
                  <a:pt x="351" y="2782"/>
                  <a:pt x="372" y="2804"/>
                  <a:pt x="401" y="2819"/>
                </a:cubicBezTo>
              </a:path>
            </a:pathLst>
          </a:custGeom>
          <a:noFill/>
          <a:ln w="38100" cmpd="sng">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539" name="Freeform 11"/>
          <p:cNvSpPr>
            <a:spLocks/>
          </p:cNvSpPr>
          <p:nvPr/>
        </p:nvSpPr>
        <p:spPr bwMode="auto">
          <a:xfrm>
            <a:off x="1708150" y="5743575"/>
            <a:ext cx="1460500" cy="336550"/>
          </a:xfrm>
          <a:custGeom>
            <a:avLst/>
            <a:gdLst>
              <a:gd name="T0" fmla="*/ 0 w 920"/>
              <a:gd name="T1" fmla="*/ 0 h 212"/>
              <a:gd name="T2" fmla="*/ 121 w 920"/>
              <a:gd name="T3" fmla="*/ 83 h 212"/>
              <a:gd name="T4" fmla="*/ 258 w 920"/>
              <a:gd name="T5" fmla="*/ 129 h 212"/>
              <a:gd name="T6" fmla="*/ 561 w 920"/>
              <a:gd name="T7" fmla="*/ 197 h 212"/>
              <a:gd name="T8" fmla="*/ 917 w 920"/>
              <a:gd name="T9" fmla="*/ 204 h 212"/>
              <a:gd name="T10" fmla="*/ 917 w 920"/>
              <a:gd name="T11" fmla="*/ 212 h 212"/>
            </a:gdLst>
            <a:ahLst/>
            <a:cxnLst>
              <a:cxn ang="0">
                <a:pos x="T0" y="T1"/>
              </a:cxn>
              <a:cxn ang="0">
                <a:pos x="T2" y="T3"/>
              </a:cxn>
              <a:cxn ang="0">
                <a:pos x="T4" y="T5"/>
              </a:cxn>
              <a:cxn ang="0">
                <a:pos x="T6" y="T7"/>
              </a:cxn>
              <a:cxn ang="0">
                <a:pos x="T8" y="T9"/>
              </a:cxn>
              <a:cxn ang="0">
                <a:pos x="T10" y="T11"/>
              </a:cxn>
            </a:cxnLst>
            <a:rect l="0" t="0" r="r" b="b"/>
            <a:pathLst>
              <a:path w="920" h="212">
                <a:moveTo>
                  <a:pt x="0" y="0"/>
                </a:moveTo>
                <a:cubicBezTo>
                  <a:pt x="30" y="44"/>
                  <a:pt x="70" y="70"/>
                  <a:pt x="121" y="83"/>
                </a:cubicBezTo>
                <a:cubicBezTo>
                  <a:pt x="164" y="111"/>
                  <a:pt x="210" y="112"/>
                  <a:pt x="258" y="129"/>
                </a:cubicBezTo>
                <a:cubicBezTo>
                  <a:pt x="359" y="165"/>
                  <a:pt x="452" y="193"/>
                  <a:pt x="561" y="197"/>
                </a:cubicBezTo>
                <a:cubicBezTo>
                  <a:pt x="680" y="202"/>
                  <a:pt x="798" y="199"/>
                  <a:pt x="917" y="204"/>
                </a:cubicBezTo>
                <a:cubicBezTo>
                  <a:pt x="920" y="204"/>
                  <a:pt x="917" y="209"/>
                  <a:pt x="917" y="212"/>
                </a:cubicBezTo>
              </a:path>
            </a:pathLst>
          </a:custGeom>
          <a:noFill/>
          <a:ln w="38100" cmpd="sng">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540" name="Text Box 12"/>
          <p:cNvSpPr txBox="1">
            <a:spLocks noChangeArrowheads="1"/>
          </p:cNvSpPr>
          <p:nvPr/>
        </p:nvSpPr>
        <p:spPr bwMode="auto">
          <a:xfrm>
            <a:off x="6858000" y="304800"/>
            <a:ext cx="1905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b="1">
                <a:solidFill>
                  <a:srgbClr val="FF0000"/>
                </a:solidFill>
              </a:rPr>
              <a:t>R</a:t>
            </a:r>
            <a:r>
              <a:rPr lang="en-US" altLang="zh-CN" sz="3600" b="1" baseline="-25000">
                <a:solidFill>
                  <a:srgbClr val="FF0000"/>
                </a:solidFill>
              </a:rPr>
              <a:t>A</a:t>
            </a:r>
            <a:r>
              <a:rPr lang="en-US" altLang="zh-CN" sz="3600" b="1">
                <a:solidFill>
                  <a:srgbClr val="FF0000"/>
                </a:solidFill>
              </a:rPr>
              <a:t>&gt;R</a:t>
            </a:r>
            <a:r>
              <a:rPr lang="en-US" altLang="zh-CN" sz="3600" b="1" baseline="-25000">
                <a:solidFill>
                  <a:srgbClr val="FF0000"/>
                </a:solidFill>
              </a:rPr>
              <a:t>B</a:t>
            </a:r>
          </a:p>
        </p:txBody>
      </p:sp>
      <p:sp>
        <p:nvSpPr>
          <p:cNvPr id="22541" name="Text Box 13"/>
          <p:cNvSpPr txBox="1">
            <a:spLocks noChangeArrowheads="1"/>
          </p:cNvSpPr>
          <p:nvPr/>
        </p:nvSpPr>
        <p:spPr bwMode="auto">
          <a:xfrm>
            <a:off x="2438400" y="4038600"/>
            <a:ext cx="3124200" cy="118745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b="1"/>
              <a:t>当</a:t>
            </a:r>
            <a:r>
              <a:rPr lang="en-US" altLang="zh-CN" sz="2400" b="1"/>
              <a:t>A</a:t>
            </a:r>
            <a:r>
              <a:rPr lang="zh-CN" altLang="en-US" sz="2400" b="1"/>
              <a:t>的温度计示数高于</a:t>
            </a:r>
            <a:r>
              <a:rPr lang="en-US" altLang="zh-CN" sz="2400" b="1"/>
              <a:t>B</a:t>
            </a:r>
            <a:r>
              <a:rPr lang="zh-CN" altLang="en-US" sz="2400" b="1"/>
              <a:t>的温度计示数，可以得到的结论是？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541"/>
                                        </p:tgtEl>
                                        <p:attrNameLst>
                                          <p:attrName>style.visibility</p:attrName>
                                        </p:attrNameLst>
                                      </p:cBhvr>
                                      <p:to>
                                        <p:strVal val="visible"/>
                                      </p:to>
                                    </p:set>
                                    <p:animEffect transition="in" filter="blinds(horizontal)">
                                      <p:cBhvr>
                                        <p:cTn id="7" dur="500"/>
                                        <p:tgtEl>
                                          <p:spTgt spid="225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4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200807311049206060119919-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71600" y="0"/>
            <a:ext cx="3719513" cy="3810000"/>
          </a:xfrm>
          <a:prstGeom prst="rect">
            <a:avLst/>
          </a:prstGeom>
          <a:noFill/>
          <a:extLst>
            <a:ext uri="{909E8E84-426E-40DD-AFC4-6F175D3DCCD1}">
              <a14:hiddenFill xmlns:a14="http://schemas.microsoft.com/office/drawing/2010/main">
                <a:solidFill>
                  <a:srgbClr val="FFFFFF"/>
                </a:solidFill>
              </a14:hiddenFill>
            </a:ext>
          </a:extLst>
        </p:spPr>
      </p:pic>
      <p:pic>
        <p:nvPicPr>
          <p:cNvPr id="23555" name="Picture 3" descr="截图0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24200" y="5410200"/>
            <a:ext cx="2619375" cy="1200150"/>
          </a:xfrm>
          <a:prstGeom prst="rect">
            <a:avLst/>
          </a:prstGeom>
          <a:noFill/>
          <a:extLst>
            <a:ext uri="{909E8E84-426E-40DD-AFC4-6F175D3DCCD1}">
              <a14:hiddenFill xmlns:a14="http://schemas.microsoft.com/office/drawing/2010/main">
                <a:solidFill>
                  <a:srgbClr val="FFFFFF"/>
                </a:solidFill>
              </a14:hiddenFill>
            </a:ext>
          </a:extLst>
        </p:spPr>
      </p:pic>
      <p:pic>
        <p:nvPicPr>
          <p:cNvPr id="23556" name="Picture 4" descr="截图0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90600" y="4038600"/>
            <a:ext cx="1381125" cy="1733550"/>
          </a:xfrm>
          <a:prstGeom prst="rect">
            <a:avLst/>
          </a:prstGeom>
          <a:noFill/>
          <a:extLst>
            <a:ext uri="{909E8E84-426E-40DD-AFC4-6F175D3DCCD1}">
              <a14:hiddenFill xmlns:a14="http://schemas.microsoft.com/office/drawing/2010/main">
                <a:solidFill>
                  <a:srgbClr val="FFFFFF"/>
                </a:solidFill>
              </a14:hiddenFill>
            </a:ext>
          </a:extLst>
        </p:spPr>
      </p:pic>
      <p:pic>
        <p:nvPicPr>
          <p:cNvPr id="23557" name="Picture 5" descr="截图0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562600" y="3733800"/>
            <a:ext cx="3124200" cy="1447800"/>
          </a:xfrm>
          <a:prstGeom prst="rect">
            <a:avLst/>
          </a:prstGeom>
          <a:noFill/>
          <a:extLst>
            <a:ext uri="{909E8E84-426E-40DD-AFC4-6F175D3DCCD1}">
              <a14:hiddenFill xmlns:a14="http://schemas.microsoft.com/office/drawing/2010/main">
                <a:solidFill>
                  <a:srgbClr val="FFFFFF"/>
                </a:solidFill>
              </a14:hiddenFill>
            </a:ext>
          </a:extLst>
        </p:spPr>
      </p:pic>
      <p:pic>
        <p:nvPicPr>
          <p:cNvPr id="23558" name="Picture 6" descr="截图0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086600" y="2057400"/>
            <a:ext cx="1752600" cy="723900"/>
          </a:xfrm>
          <a:prstGeom prst="rect">
            <a:avLst/>
          </a:prstGeom>
          <a:noFill/>
          <a:extLst>
            <a:ext uri="{909E8E84-426E-40DD-AFC4-6F175D3DCCD1}">
              <a14:hiddenFill xmlns:a14="http://schemas.microsoft.com/office/drawing/2010/main">
                <a:solidFill>
                  <a:srgbClr val="FFFFFF"/>
                </a:solidFill>
              </a14:hiddenFill>
            </a:ext>
          </a:extLst>
        </p:spPr>
      </p:pic>
      <p:sp>
        <p:nvSpPr>
          <p:cNvPr id="23559" name="Freeform 7"/>
          <p:cNvSpPr>
            <a:spLocks/>
          </p:cNvSpPr>
          <p:nvPr/>
        </p:nvSpPr>
        <p:spPr bwMode="auto">
          <a:xfrm>
            <a:off x="5738813" y="5175250"/>
            <a:ext cx="1011237" cy="962025"/>
          </a:xfrm>
          <a:custGeom>
            <a:avLst/>
            <a:gdLst>
              <a:gd name="T0" fmla="*/ 0 w 637"/>
              <a:gd name="T1" fmla="*/ 606 h 606"/>
              <a:gd name="T2" fmla="*/ 91 w 637"/>
              <a:gd name="T3" fmla="*/ 561 h 606"/>
              <a:gd name="T4" fmla="*/ 243 w 637"/>
              <a:gd name="T5" fmla="*/ 500 h 606"/>
              <a:gd name="T6" fmla="*/ 296 w 637"/>
              <a:gd name="T7" fmla="*/ 447 h 606"/>
              <a:gd name="T8" fmla="*/ 372 w 637"/>
              <a:gd name="T9" fmla="*/ 386 h 606"/>
              <a:gd name="T10" fmla="*/ 440 w 637"/>
              <a:gd name="T11" fmla="*/ 326 h 606"/>
              <a:gd name="T12" fmla="*/ 516 w 637"/>
              <a:gd name="T13" fmla="*/ 242 h 606"/>
              <a:gd name="T14" fmla="*/ 546 w 637"/>
              <a:gd name="T15" fmla="*/ 204 h 606"/>
              <a:gd name="T16" fmla="*/ 569 w 637"/>
              <a:gd name="T17" fmla="*/ 182 h 606"/>
              <a:gd name="T18" fmla="*/ 606 w 637"/>
              <a:gd name="T19" fmla="*/ 144 h 606"/>
              <a:gd name="T20" fmla="*/ 629 w 637"/>
              <a:gd name="T21" fmla="*/ 22 h 606"/>
              <a:gd name="T22" fmla="*/ 637 w 637"/>
              <a:gd name="T23"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7" h="606">
                <a:moveTo>
                  <a:pt x="0" y="606"/>
                </a:moveTo>
                <a:cubicBezTo>
                  <a:pt x="30" y="591"/>
                  <a:pt x="61" y="575"/>
                  <a:pt x="91" y="561"/>
                </a:cubicBezTo>
                <a:cubicBezTo>
                  <a:pt x="145" y="537"/>
                  <a:pt x="189" y="531"/>
                  <a:pt x="243" y="500"/>
                </a:cubicBezTo>
                <a:cubicBezTo>
                  <a:pt x="270" y="485"/>
                  <a:pt x="276" y="468"/>
                  <a:pt x="296" y="447"/>
                </a:cubicBezTo>
                <a:cubicBezTo>
                  <a:pt x="318" y="424"/>
                  <a:pt x="349" y="407"/>
                  <a:pt x="372" y="386"/>
                </a:cubicBezTo>
                <a:cubicBezTo>
                  <a:pt x="450" y="317"/>
                  <a:pt x="388" y="360"/>
                  <a:pt x="440" y="326"/>
                </a:cubicBezTo>
                <a:cubicBezTo>
                  <a:pt x="478" y="267"/>
                  <a:pt x="476" y="289"/>
                  <a:pt x="516" y="242"/>
                </a:cubicBezTo>
                <a:cubicBezTo>
                  <a:pt x="555" y="196"/>
                  <a:pt x="508" y="242"/>
                  <a:pt x="546" y="204"/>
                </a:cubicBezTo>
                <a:cubicBezTo>
                  <a:pt x="554" y="196"/>
                  <a:pt x="561" y="190"/>
                  <a:pt x="569" y="182"/>
                </a:cubicBezTo>
                <a:cubicBezTo>
                  <a:pt x="582" y="169"/>
                  <a:pt x="606" y="144"/>
                  <a:pt x="606" y="144"/>
                </a:cubicBezTo>
                <a:cubicBezTo>
                  <a:pt x="637" y="56"/>
                  <a:pt x="610" y="143"/>
                  <a:pt x="629" y="22"/>
                </a:cubicBezTo>
                <a:cubicBezTo>
                  <a:pt x="630" y="14"/>
                  <a:pt x="637" y="0"/>
                  <a:pt x="637" y="0"/>
                </a:cubicBezTo>
              </a:path>
            </a:pathLst>
          </a:custGeom>
          <a:noFill/>
          <a:ln w="38100" cmpd="sng">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60" name="Freeform 8"/>
          <p:cNvSpPr>
            <a:spLocks/>
          </p:cNvSpPr>
          <p:nvPr/>
        </p:nvSpPr>
        <p:spPr bwMode="auto">
          <a:xfrm>
            <a:off x="8305800" y="2362200"/>
            <a:ext cx="533400" cy="1439863"/>
          </a:xfrm>
          <a:custGeom>
            <a:avLst/>
            <a:gdLst>
              <a:gd name="T0" fmla="*/ 12 w 332"/>
              <a:gd name="T1" fmla="*/ 859 h 859"/>
              <a:gd name="T2" fmla="*/ 58 w 332"/>
              <a:gd name="T3" fmla="*/ 624 h 859"/>
              <a:gd name="T4" fmla="*/ 126 w 332"/>
              <a:gd name="T5" fmla="*/ 525 h 859"/>
              <a:gd name="T6" fmla="*/ 232 w 332"/>
              <a:gd name="T7" fmla="*/ 374 h 859"/>
              <a:gd name="T8" fmla="*/ 292 w 332"/>
              <a:gd name="T9" fmla="*/ 298 h 859"/>
              <a:gd name="T10" fmla="*/ 308 w 332"/>
              <a:gd name="T11" fmla="*/ 252 h 859"/>
              <a:gd name="T12" fmla="*/ 315 w 332"/>
              <a:gd name="T13" fmla="*/ 131 h 859"/>
              <a:gd name="T14" fmla="*/ 330 w 332"/>
              <a:gd name="T15" fmla="*/ 63 h 8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2" h="859">
                <a:moveTo>
                  <a:pt x="12" y="859"/>
                </a:moveTo>
                <a:cubicBezTo>
                  <a:pt x="16" y="793"/>
                  <a:pt x="0" y="678"/>
                  <a:pt x="58" y="624"/>
                </a:cubicBezTo>
                <a:cubicBezTo>
                  <a:pt x="69" y="574"/>
                  <a:pt x="87" y="564"/>
                  <a:pt x="126" y="525"/>
                </a:cubicBezTo>
                <a:cubicBezTo>
                  <a:pt x="169" y="482"/>
                  <a:pt x="191" y="418"/>
                  <a:pt x="232" y="374"/>
                </a:cubicBezTo>
                <a:cubicBezTo>
                  <a:pt x="252" y="353"/>
                  <a:pt x="280" y="324"/>
                  <a:pt x="292" y="298"/>
                </a:cubicBezTo>
                <a:cubicBezTo>
                  <a:pt x="299" y="283"/>
                  <a:pt x="308" y="252"/>
                  <a:pt x="308" y="252"/>
                </a:cubicBezTo>
                <a:cubicBezTo>
                  <a:pt x="310" y="212"/>
                  <a:pt x="310" y="171"/>
                  <a:pt x="315" y="131"/>
                </a:cubicBezTo>
                <a:cubicBezTo>
                  <a:pt x="332" y="0"/>
                  <a:pt x="330" y="140"/>
                  <a:pt x="330" y="63"/>
                </a:cubicBezTo>
              </a:path>
            </a:pathLst>
          </a:custGeom>
          <a:noFill/>
          <a:ln w="38100" cmpd="sng">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61" name="Freeform 9"/>
          <p:cNvSpPr>
            <a:spLocks/>
          </p:cNvSpPr>
          <p:nvPr/>
        </p:nvSpPr>
        <p:spPr bwMode="auto">
          <a:xfrm>
            <a:off x="4953000" y="1752600"/>
            <a:ext cx="2139950" cy="1004888"/>
          </a:xfrm>
          <a:custGeom>
            <a:avLst/>
            <a:gdLst>
              <a:gd name="T0" fmla="*/ 2068 w 2068"/>
              <a:gd name="T1" fmla="*/ 437 h 585"/>
              <a:gd name="T2" fmla="*/ 1932 w 2068"/>
              <a:gd name="T3" fmla="*/ 482 h 585"/>
              <a:gd name="T4" fmla="*/ 1674 w 2068"/>
              <a:gd name="T5" fmla="*/ 512 h 585"/>
              <a:gd name="T6" fmla="*/ 1431 w 2068"/>
              <a:gd name="T7" fmla="*/ 550 h 585"/>
              <a:gd name="T8" fmla="*/ 1212 w 2068"/>
              <a:gd name="T9" fmla="*/ 528 h 585"/>
              <a:gd name="T10" fmla="*/ 1166 w 2068"/>
              <a:gd name="T11" fmla="*/ 467 h 585"/>
              <a:gd name="T12" fmla="*/ 1121 w 2068"/>
              <a:gd name="T13" fmla="*/ 406 h 585"/>
              <a:gd name="T14" fmla="*/ 1052 w 2068"/>
              <a:gd name="T15" fmla="*/ 338 h 585"/>
              <a:gd name="T16" fmla="*/ 961 w 2068"/>
              <a:gd name="T17" fmla="*/ 255 h 585"/>
              <a:gd name="T18" fmla="*/ 817 w 2068"/>
              <a:gd name="T19" fmla="*/ 164 h 585"/>
              <a:gd name="T20" fmla="*/ 666 w 2068"/>
              <a:gd name="T21" fmla="*/ 118 h 585"/>
              <a:gd name="T22" fmla="*/ 97 w 2068"/>
              <a:gd name="T23" fmla="*/ 50 h 585"/>
              <a:gd name="T24" fmla="*/ 44 w 2068"/>
              <a:gd name="T25" fmla="*/ 27 h 585"/>
              <a:gd name="T26" fmla="*/ 14 w 2068"/>
              <a:gd name="T27" fmla="*/ 1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68" h="585">
                <a:moveTo>
                  <a:pt x="2068" y="437"/>
                </a:moveTo>
                <a:cubicBezTo>
                  <a:pt x="2022" y="451"/>
                  <a:pt x="1981" y="474"/>
                  <a:pt x="1932" y="482"/>
                </a:cubicBezTo>
                <a:cubicBezTo>
                  <a:pt x="1846" y="496"/>
                  <a:pt x="1760" y="501"/>
                  <a:pt x="1674" y="512"/>
                </a:cubicBezTo>
                <a:cubicBezTo>
                  <a:pt x="1596" y="539"/>
                  <a:pt x="1512" y="545"/>
                  <a:pt x="1431" y="550"/>
                </a:cubicBezTo>
                <a:cubicBezTo>
                  <a:pt x="1358" y="563"/>
                  <a:pt x="1269" y="585"/>
                  <a:pt x="1212" y="528"/>
                </a:cubicBezTo>
                <a:cubicBezTo>
                  <a:pt x="1201" y="498"/>
                  <a:pt x="1193" y="485"/>
                  <a:pt x="1166" y="467"/>
                </a:cubicBezTo>
                <a:cubicBezTo>
                  <a:pt x="1149" y="441"/>
                  <a:pt x="1147" y="424"/>
                  <a:pt x="1121" y="406"/>
                </a:cubicBezTo>
                <a:cubicBezTo>
                  <a:pt x="1101" y="379"/>
                  <a:pt x="1084" y="349"/>
                  <a:pt x="1052" y="338"/>
                </a:cubicBezTo>
                <a:cubicBezTo>
                  <a:pt x="1024" y="297"/>
                  <a:pt x="1010" y="270"/>
                  <a:pt x="961" y="255"/>
                </a:cubicBezTo>
                <a:cubicBezTo>
                  <a:pt x="929" y="222"/>
                  <a:pt x="863" y="178"/>
                  <a:pt x="817" y="164"/>
                </a:cubicBezTo>
                <a:cubicBezTo>
                  <a:pt x="771" y="133"/>
                  <a:pt x="718" y="134"/>
                  <a:pt x="666" y="118"/>
                </a:cubicBezTo>
                <a:cubicBezTo>
                  <a:pt x="482" y="62"/>
                  <a:pt x="287" y="65"/>
                  <a:pt x="97" y="50"/>
                </a:cubicBezTo>
                <a:cubicBezTo>
                  <a:pt x="13" y="34"/>
                  <a:pt x="92" y="56"/>
                  <a:pt x="44" y="27"/>
                </a:cubicBezTo>
                <a:cubicBezTo>
                  <a:pt x="0" y="0"/>
                  <a:pt x="37" y="35"/>
                  <a:pt x="14" y="12"/>
                </a:cubicBezTo>
              </a:path>
            </a:pathLst>
          </a:custGeom>
          <a:noFill/>
          <a:ln w="38100" cmpd="sng">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62" name="Freeform 10"/>
          <p:cNvSpPr>
            <a:spLocks/>
          </p:cNvSpPr>
          <p:nvPr/>
        </p:nvSpPr>
        <p:spPr bwMode="auto">
          <a:xfrm>
            <a:off x="381000" y="1600200"/>
            <a:ext cx="1143000" cy="3865563"/>
          </a:xfrm>
          <a:custGeom>
            <a:avLst/>
            <a:gdLst>
              <a:gd name="T0" fmla="*/ 568 w 568"/>
              <a:gd name="T1" fmla="*/ 0 h 2819"/>
              <a:gd name="T2" fmla="*/ 500 w 568"/>
              <a:gd name="T3" fmla="*/ 53 h 2819"/>
              <a:gd name="T4" fmla="*/ 439 w 568"/>
              <a:gd name="T5" fmla="*/ 83 h 2819"/>
              <a:gd name="T6" fmla="*/ 310 w 568"/>
              <a:gd name="T7" fmla="*/ 235 h 2819"/>
              <a:gd name="T8" fmla="*/ 242 w 568"/>
              <a:gd name="T9" fmla="*/ 341 h 2819"/>
              <a:gd name="T10" fmla="*/ 212 w 568"/>
              <a:gd name="T11" fmla="*/ 386 h 2819"/>
              <a:gd name="T12" fmla="*/ 204 w 568"/>
              <a:gd name="T13" fmla="*/ 409 h 2819"/>
              <a:gd name="T14" fmla="*/ 181 w 568"/>
              <a:gd name="T15" fmla="*/ 432 h 2819"/>
              <a:gd name="T16" fmla="*/ 121 w 568"/>
              <a:gd name="T17" fmla="*/ 538 h 2819"/>
              <a:gd name="T18" fmla="*/ 68 w 568"/>
              <a:gd name="T19" fmla="*/ 644 h 2819"/>
              <a:gd name="T20" fmla="*/ 30 w 568"/>
              <a:gd name="T21" fmla="*/ 932 h 2819"/>
              <a:gd name="T22" fmla="*/ 45 w 568"/>
              <a:gd name="T23" fmla="*/ 1682 h 2819"/>
              <a:gd name="T24" fmla="*/ 75 w 568"/>
              <a:gd name="T25" fmla="*/ 2122 h 2819"/>
              <a:gd name="T26" fmla="*/ 136 w 568"/>
              <a:gd name="T27" fmla="*/ 2440 h 2819"/>
              <a:gd name="T28" fmla="*/ 159 w 568"/>
              <a:gd name="T29" fmla="*/ 2531 h 2819"/>
              <a:gd name="T30" fmla="*/ 250 w 568"/>
              <a:gd name="T31" fmla="*/ 2629 h 2819"/>
              <a:gd name="T32" fmla="*/ 280 w 568"/>
              <a:gd name="T33" fmla="*/ 2667 h 2819"/>
              <a:gd name="T34" fmla="*/ 341 w 568"/>
              <a:gd name="T35" fmla="*/ 2751 h 2819"/>
              <a:gd name="T36" fmla="*/ 401 w 568"/>
              <a:gd name="T37" fmla="*/ 2819 h 2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8" h="2819">
                <a:moveTo>
                  <a:pt x="568" y="0"/>
                </a:moveTo>
                <a:cubicBezTo>
                  <a:pt x="537" y="16"/>
                  <a:pt x="528" y="35"/>
                  <a:pt x="500" y="53"/>
                </a:cubicBezTo>
                <a:cubicBezTo>
                  <a:pt x="481" y="65"/>
                  <a:pt x="439" y="83"/>
                  <a:pt x="439" y="83"/>
                </a:cubicBezTo>
                <a:cubicBezTo>
                  <a:pt x="409" y="143"/>
                  <a:pt x="351" y="183"/>
                  <a:pt x="310" y="235"/>
                </a:cubicBezTo>
                <a:cubicBezTo>
                  <a:pt x="282" y="270"/>
                  <a:pt x="275" y="308"/>
                  <a:pt x="242" y="341"/>
                </a:cubicBezTo>
                <a:cubicBezTo>
                  <a:pt x="223" y="411"/>
                  <a:pt x="250" y="338"/>
                  <a:pt x="212" y="386"/>
                </a:cubicBezTo>
                <a:cubicBezTo>
                  <a:pt x="207" y="392"/>
                  <a:pt x="209" y="402"/>
                  <a:pt x="204" y="409"/>
                </a:cubicBezTo>
                <a:cubicBezTo>
                  <a:pt x="198" y="418"/>
                  <a:pt x="189" y="424"/>
                  <a:pt x="181" y="432"/>
                </a:cubicBezTo>
                <a:cubicBezTo>
                  <a:pt x="168" y="474"/>
                  <a:pt x="142" y="501"/>
                  <a:pt x="121" y="538"/>
                </a:cubicBezTo>
                <a:cubicBezTo>
                  <a:pt x="99" y="576"/>
                  <a:pt x="99" y="612"/>
                  <a:pt x="68" y="644"/>
                </a:cubicBezTo>
                <a:cubicBezTo>
                  <a:pt x="43" y="739"/>
                  <a:pt x="45" y="836"/>
                  <a:pt x="30" y="932"/>
                </a:cubicBezTo>
                <a:cubicBezTo>
                  <a:pt x="22" y="1184"/>
                  <a:pt x="34" y="1431"/>
                  <a:pt x="45" y="1682"/>
                </a:cubicBezTo>
                <a:cubicBezTo>
                  <a:pt x="63" y="2108"/>
                  <a:pt x="0" y="1968"/>
                  <a:pt x="75" y="2122"/>
                </a:cubicBezTo>
                <a:cubicBezTo>
                  <a:pt x="83" y="2230"/>
                  <a:pt x="102" y="2337"/>
                  <a:pt x="136" y="2440"/>
                </a:cubicBezTo>
                <a:cubicBezTo>
                  <a:pt x="145" y="2467"/>
                  <a:pt x="145" y="2506"/>
                  <a:pt x="159" y="2531"/>
                </a:cubicBezTo>
                <a:cubicBezTo>
                  <a:pt x="174" y="2558"/>
                  <a:pt x="225" y="2612"/>
                  <a:pt x="250" y="2629"/>
                </a:cubicBezTo>
                <a:cubicBezTo>
                  <a:pt x="266" y="2681"/>
                  <a:pt x="243" y="2625"/>
                  <a:pt x="280" y="2667"/>
                </a:cubicBezTo>
                <a:cubicBezTo>
                  <a:pt x="304" y="2695"/>
                  <a:pt x="314" y="2726"/>
                  <a:pt x="341" y="2751"/>
                </a:cubicBezTo>
                <a:cubicBezTo>
                  <a:pt x="351" y="2782"/>
                  <a:pt x="372" y="2804"/>
                  <a:pt x="401" y="2819"/>
                </a:cubicBezTo>
              </a:path>
            </a:pathLst>
          </a:custGeom>
          <a:noFill/>
          <a:ln w="38100" cmpd="sng">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63" name="Freeform 11"/>
          <p:cNvSpPr>
            <a:spLocks/>
          </p:cNvSpPr>
          <p:nvPr/>
        </p:nvSpPr>
        <p:spPr bwMode="auto">
          <a:xfrm>
            <a:off x="1708150" y="5743575"/>
            <a:ext cx="1460500" cy="336550"/>
          </a:xfrm>
          <a:custGeom>
            <a:avLst/>
            <a:gdLst>
              <a:gd name="T0" fmla="*/ 0 w 920"/>
              <a:gd name="T1" fmla="*/ 0 h 212"/>
              <a:gd name="T2" fmla="*/ 121 w 920"/>
              <a:gd name="T3" fmla="*/ 83 h 212"/>
              <a:gd name="T4" fmla="*/ 258 w 920"/>
              <a:gd name="T5" fmla="*/ 129 h 212"/>
              <a:gd name="T6" fmla="*/ 561 w 920"/>
              <a:gd name="T7" fmla="*/ 197 h 212"/>
              <a:gd name="T8" fmla="*/ 917 w 920"/>
              <a:gd name="T9" fmla="*/ 204 h 212"/>
              <a:gd name="T10" fmla="*/ 917 w 920"/>
              <a:gd name="T11" fmla="*/ 212 h 212"/>
            </a:gdLst>
            <a:ahLst/>
            <a:cxnLst>
              <a:cxn ang="0">
                <a:pos x="T0" y="T1"/>
              </a:cxn>
              <a:cxn ang="0">
                <a:pos x="T2" y="T3"/>
              </a:cxn>
              <a:cxn ang="0">
                <a:pos x="T4" y="T5"/>
              </a:cxn>
              <a:cxn ang="0">
                <a:pos x="T6" y="T7"/>
              </a:cxn>
              <a:cxn ang="0">
                <a:pos x="T8" y="T9"/>
              </a:cxn>
              <a:cxn ang="0">
                <a:pos x="T10" y="T11"/>
              </a:cxn>
            </a:cxnLst>
            <a:rect l="0" t="0" r="r" b="b"/>
            <a:pathLst>
              <a:path w="920" h="212">
                <a:moveTo>
                  <a:pt x="0" y="0"/>
                </a:moveTo>
                <a:cubicBezTo>
                  <a:pt x="30" y="44"/>
                  <a:pt x="70" y="70"/>
                  <a:pt x="121" y="83"/>
                </a:cubicBezTo>
                <a:cubicBezTo>
                  <a:pt x="164" y="111"/>
                  <a:pt x="210" y="112"/>
                  <a:pt x="258" y="129"/>
                </a:cubicBezTo>
                <a:cubicBezTo>
                  <a:pt x="359" y="165"/>
                  <a:pt x="452" y="193"/>
                  <a:pt x="561" y="197"/>
                </a:cubicBezTo>
                <a:cubicBezTo>
                  <a:pt x="680" y="202"/>
                  <a:pt x="798" y="199"/>
                  <a:pt x="917" y="204"/>
                </a:cubicBezTo>
                <a:cubicBezTo>
                  <a:pt x="920" y="204"/>
                  <a:pt x="917" y="209"/>
                  <a:pt x="917" y="212"/>
                </a:cubicBezTo>
              </a:path>
            </a:pathLst>
          </a:custGeom>
          <a:noFill/>
          <a:ln w="38100" cmpd="sng">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64" name="Rectangle 12"/>
          <p:cNvSpPr>
            <a:spLocks noChangeArrowheads="1"/>
          </p:cNvSpPr>
          <p:nvPr/>
        </p:nvSpPr>
        <p:spPr bwMode="auto">
          <a:xfrm>
            <a:off x="5029200" y="990600"/>
            <a:ext cx="2590800" cy="6096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565" name="Rectangle 13"/>
          <p:cNvSpPr>
            <a:spLocks noChangeArrowheads="1"/>
          </p:cNvSpPr>
          <p:nvPr/>
        </p:nvSpPr>
        <p:spPr bwMode="auto">
          <a:xfrm>
            <a:off x="3429000" y="0"/>
            <a:ext cx="1524000" cy="38100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566" name="Freeform 14"/>
          <p:cNvSpPr>
            <a:spLocks/>
          </p:cNvSpPr>
          <p:nvPr/>
        </p:nvSpPr>
        <p:spPr bwMode="auto">
          <a:xfrm>
            <a:off x="3403600" y="1600200"/>
            <a:ext cx="1600200" cy="177800"/>
          </a:xfrm>
          <a:custGeom>
            <a:avLst/>
            <a:gdLst>
              <a:gd name="T0" fmla="*/ 0 w 1008"/>
              <a:gd name="T1" fmla="*/ 0 h 112"/>
              <a:gd name="T2" fmla="*/ 272 w 1008"/>
              <a:gd name="T3" fmla="*/ 16 h 112"/>
              <a:gd name="T4" fmla="*/ 440 w 1008"/>
              <a:gd name="T5" fmla="*/ 56 h 112"/>
              <a:gd name="T6" fmla="*/ 784 w 1008"/>
              <a:gd name="T7" fmla="*/ 80 h 112"/>
              <a:gd name="T8" fmla="*/ 984 w 1008"/>
              <a:gd name="T9" fmla="*/ 104 h 112"/>
              <a:gd name="T10" fmla="*/ 1008 w 1008"/>
              <a:gd name="T11" fmla="*/ 112 h 112"/>
            </a:gdLst>
            <a:ahLst/>
            <a:cxnLst>
              <a:cxn ang="0">
                <a:pos x="T0" y="T1"/>
              </a:cxn>
              <a:cxn ang="0">
                <a:pos x="T2" y="T3"/>
              </a:cxn>
              <a:cxn ang="0">
                <a:pos x="T4" y="T5"/>
              </a:cxn>
              <a:cxn ang="0">
                <a:pos x="T6" y="T7"/>
              </a:cxn>
              <a:cxn ang="0">
                <a:pos x="T8" y="T9"/>
              </a:cxn>
              <a:cxn ang="0">
                <a:pos x="T10" y="T11"/>
              </a:cxn>
            </a:cxnLst>
            <a:rect l="0" t="0" r="r" b="b"/>
            <a:pathLst>
              <a:path w="1008" h="112">
                <a:moveTo>
                  <a:pt x="0" y="0"/>
                </a:moveTo>
                <a:cubicBezTo>
                  <a:pt x="12" y="0"/>
                  <a:pt x="207" y="2"/>
                  <a:pt x="272" y="16"/>
                </a:cubicBezTo>
                <a:cubicBezTo>
                  <a:pt x="333" y="29"/>
                  <a:pt x="377" y="48"/>
                  <a:pt x="440" y="56"/>
                </a:cubicBezTo>
                <a:cubicBezTo>
                  <a:pt x="543" y="90"/>
                  <a:pt x="696" y="77"/>
                  <a:pt x="784" y="80"/>
                </a:cubicBezTo>
                <a:cubicBezTo>
                  <a:pt x="854" y="90"/>
                  <a:pt x="911" y="99"/>
                  <a:pt x="984" y="104"/>
                </a:cubicBezTo>
                <a:cubicBezTo>
                  <a:pt x="992" y="107"/>
                  <a:pt x="1008" y="112"/>
                  <a:pt x="1008" y="112"/>
                </a:cubicBezTo>
              </a:path>
            </a:pathLst>
          </a:custGeom>
          <a:noFill/>
          <a:ln w="38100" cmpd="sng">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67" name="Text Box 15"/>
          <p:cNvSpPr txBox="1">
            <a:spLocks noChangeArrowheads="1"/>
          </p:cNvSpPr>
          <p:nvPr/>
        </p:nvSpPr>
        <p:spPr bwMode="auto">
          <a:xfrm>
            <a:off x="6858000" y="304800"/>
            <a:ext cx="1905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b="1">
                <a:solidFill>
                  <a:srgbClr val="FF0000"/>
                </a:solidFill>
              </a:rPr>
              <a:t>R</a:t>
            </a:r>
            <a:r>
              <a:rPr lang="en-US" altLang="zh-CN" sz="3600" b="1" baseline="-25000">
                <a:solidFill>
                  <a:srgbClr val="FF0000"/>
                </a:solidFill>
              </a:rPr>
              <a:t>A</a:t>
            </a:r>
            <a:r>
              <a:rPr lang="en-US" altLang="zh-CN" sz="3600" b="1">
                <a:solidFill>
                  <a:srgbClr val="FF0000"/>
                </a:solidFill>
              </a:rPr>
              <a:t>&gt;R</a:t>
            </a:r>
            <a:r>
              <a:rPr lang="en-US" altLang="zh-CN" sz="3600" b="1" baseline="-25000">
                <a:solidFill>
                  <a:srgbClr val="FF0000"/>
                </a:solidFill>
              </a:rPr>
              <a:t>B</a:t>
            </a:r>
          </a:p>
        </p:txBody>
      </p:sp>
      <p:sp>
        <p:nvSpPr>
          <p:cNvPr id="23568" name="Rectangle 16"/>
          <p:cNvSpPr>
            <a:spLocks noChangeArrowheads="1"/>
          </p:cNvSpPr>
          <p:nvPr/>
        </p:nvSpPr>
        <p:spPr bwMode="auto">
          <a:xfrm>
            <a:off x="6477000" y="0"/>
            <a:ext cx="2362200" cy="12954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569" name="Text Box 17"/>
          <p:cNvSpPr txBox="1">
            <a:spLocks noChangeArrowheads="1"/>
          </p:cNvSpPr>
          <p:nvPr/>
        </p:nvSpPr>
        <p:spPr bwMode="auto">
          <a:xfrm>
            <a:off x="2438400" y="4114800"/>
            <a:ext cx="3276600" cy="155257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b="1"/>
              <a:t>当滑片</a:t>
            </a:r>
            <a:r>
              <a:rPr lang="en-US" altLang="zh-CN" sz="2400" b="1"/>
              <a:t>P</a:t>
            </a:r>
            <a:r>
              <a:rPr lang="zh-CN" altLang="en-US" sz="2400" b="1"/>
              <a:t>向左滑动时，发现温度计示数增大，由此可以得到的结论是？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65"/>
                                        </p:tgtEl>
                                        <p:attrNameLst>
                                          <p:attrName>style.visibility</p:attrName>
                                        </p:attrNameLst>
                                      </p:cBhvr>
                                      <p:to>
                                        <p:strVal val="visible"/>
                                      </p:to>
                                    </p:set>
                                    <p:animEffect transition="in" filter="blinds(horizontal)">
                                      <p:cBhvr>
                                        <p:cTn id="7" dur="500"/>
                                        <p:tgtEl>
                                          <p:spTgt spid="2356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66"/>
                                        </p:tgtEl>
                                        <p:attrNameLst>
                                          <p:attrName>style.visibility</p:attrName>
                                        </p:attrNameLst>
                                      </p:cBhvr>
                                      <p:to>
                                        <p:strVal val="visible"/>
                                      </p:to>
                                    </p:set>
                                    <p:animEffect transition="in" filter="blinds(horizontal)">
                                      <p:cBhvr>
                                        <p:cTn id="12" dur="500"/>
                                        <p:tgtEl>
                                          <p:spTgt spid="2356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68"/>
                                        </p:tgtEl>
                                        <p:attrNameLst>
                                          <p:attrName>style.visibility</p:attrName>
                                        </p:attrNameLst>
                                      </p:cBhvr>
                                      <p:to>
                                        <p:strVal val="visible"/>
                                      </p:to>
                                    </p:set>
                                    <p:animEffect transition="in" filter="blinds(horizontal)">
                                      <p:cBhvr>
                                        <p:cTn id="17" dur="500"/>
                                        <p:tgtEl>
                                          <p:spTgt spid="2356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569"/>
                                        </p:tgtEl>
                                        <p:attrNameLst>
                                          <p:attrName>style.visibility</p:attrName>
                                        </p:attrNameLst>
                                      </p:cBhvr>
                                      <p:to>
                                        <p:strVal val="visible"/>
                                      </p:to>
                                    </p:set>
                                    <p:animEffect transition="in" filter="blinds(horizontal)">
                                      <p:cBhvr>
                                        <p:cTn id="22" dur="500"/>
                                        <p:tgtEl>
                                          <p:spTgt spid="235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5" grpId="0" animBg="1"/>
      <p:bldP spid="23566" grpId="0" animBg="1"/>
      <p:bldP spid="23568" grpId="0" animBg="1"/>
      <p:bldP spid="2356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46" name="Group 2"/>
          <p:cNvGraphicFramePr>
            <a:graphicFrameLocks noGrp="1"/>
          </p:cNvGraphicFramePr>
          <p:nvPr/>
        </p:nvGraphicFramePr>
        <p:xfrm>
          <a:off x="1143000" y="1371600"/>
          <a:ext cx="7772400" cy="4954905"/>
        </p:xfrm>
        <a:graphic>
          <a:graphicData uri="http://schemas.openxmlformats.org/drawingml/2006/table">
            <a:tbl>
              <a:tblPr/>
              <a:tblGrid>
                <a:gridCol w="449263"/>
                <a:gridCol w="1303337"/>
                <a:gridCol w="381000"/>
                <a:gridCol w="2362200"/>
                <a:gridCol w="1828800"/>
                <a:gridCol w="1447800"/>
              </a:tblGrid>
              <a:tr h="1143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smtClean="0">
                        <a:ln>
                          <a:noFill/>
                        </a:ln>
                        <a:solidFill>
                          <a:schemeClr val="tx1"/>
                        </a:solidFill>
                        <a:effectLst/>
                        <a:latin typeface="华文中宋" pitchFamily="2" charset="-122"/>
                        <a:ea typeface="华文中宋" pitchFamily="2" charset="-122"/>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华文中宋" pitchFamily="2" charset="-122"/>
                          <a:ea typeface="华文中宋" pitchFamily="2" charset="-122"/>
                        </a:rPr>
                        <a:t>控制条件（ </a:t>
                      </a:r>
                      <a:r>
                        <a:rPr kumimoji="0" lang="en-US" altLang="zh-CN" sz="2800" b="1" i="0" u="none" strike="noStrike" cap="none" normalizeH="0" baseline="0" smtClean="0">
                          <a:ln>
                            <a:noFill/>
                          </a:ln>
                          <a:solidFill>
                            <a:schemeClr val="tx1"/>
                          </a:solidFill>
                          <a:effectLst/>
                          <a:latin typeface="华文中宋" pitchFamily="2" charset="-122"/>
                          <a:ea typeface="华文中宋" pitchFamily="2" charset="-122"/>
                        </a:rPr>
                        <a:t>R</a:t>
                      </a:r>
                      <a:r>
                        <a:rPr kumimoji="0" lang="en-US" altLang="zh-CN" sz="2800" b="1" i="0" u="none" strike="noStrike" cap="none" normalizeH="0" baseline="-25000" smtClean="0">
                          <a:ln>
                            <a:noFill/>
                          </a:ln>
                          <a:solidFill>
                            <a:schemeClr val="tx1"/>
                          </a:solidFill>
                          <a:effectLst/>
                          <a:latin typeface="华文中宋" pitchFamily="2" charset="-122"/>
                          <a:ea typeface="华文中宋" pitchFamily="2" charset="-122"/>
                        </a:rPr>
                        <a:t>1</a:t>
                      </a:r>
                      <a:r>
                        <a:rPr kumimoji="0" lang="en-US" altLang="zh-CN" sz="2800" b="1" i="0" u="none" strike="noStrike" cap="none" normalizeH="0" baseline="0" smtClean="0">
                          <a:ln>
                            <a:noFill/>
                          </a:ln>
                          <a:solidFill>
                            <a:schemeClr val="tx1"/>
                          </a:solidFill>
                          <a:effectLst/>
                          <a:latin typeface="华文中宋" pitchFamily="2" charset="-122"/>
                          <a:ea typeface="华文中宋" pitchFamily="2" charset="-122"/>
                        </a:rPr>
                        <a:t> </a:t>
                      </a:r>
                      <a:r>
                        <a:rPr kumimoji="0" lang="zh-CN" altLang="en-US" sz="2800" b="1" i="0" u="none" strike="noStrike" cap="none" normalizeH="0" baseline="0" smtClean="0">
                          <a:ln>
                            <a:noFill/>
                          </a:ln>
                          <a:solidFill>
                            <a:schemeClr val="tx1"/>
                          </a:solidFill>
                          <a:effectLst/>
                          <a:latin typeface="华文中宋" pitchFamily="2" charset="-122"/>
                          <a:ea typeface="华文中宋" pitchFamily="2" charset="-122"/>
                        </a:rPr>
                        <a:t>＞</a:t>
                      </a:r>
                      <a:r>
                        <a:rPr kumimoji="0" lang="zh-CN" altLang="en-US" sz="2800" b="1" i="0" u="none" strike="noStrike" cap="none" normalizeH="0" baseline="-25000" smtClean="0">
                          <a:ln>
                            <a:noFill/>
                          </a:ln>
                          <a:solidFill>
                            <a:schemeClr val="tx1"/>
                          </a:solidFill>
                          <a:effectLst/>
                          <a:latin typeface="华文中宋" pitchFamily="2" charset="-122"/>
                          <a:ea typeface="华文中宋" pitchFamily="2" charset="-122"/>
                        </a:rPr>
                        <a:t> </a:t>
                      </a:r>
                      <a:r>
                        <a:rPr kumimoji="0" lang="en-US" altLang="zh-CN" sz="2800" b="1" i="0" u="none" strike="noStrike" cap="none" normalizeH="0" baseline="0" smtClean="0">
                          <a:ln>
                            <a:noFill/>
                          </a:ln>
                          <a:solidFill>
                            <a:schemeClr val="tx1"/>
                          </a:solidFill>
                          <a:effectLst/>
                          <a:latin typeface="华文中宋" pitchFamily="2" charset="-122"/>
                          <a:ea typeface="华文中宋" pitchFamily="2" charset="-122"/>
                        </a:rPr>
                        <a:t>R</a:t>
                      </a:r>
                      <a:r>
                        <a:rPr kumimoji="0" lang="en-US" altLang="zh-CN" sz="2800" b="1" i="0" u="none" strike="noStrike" cap="none" normalizeH="0" baseline="-25000" smtClean="0">
                          <a:ln>
                            <a:noFill/>
                          </a:ln>
                          <a:solidFill>
                            <a:schemeClr val="tx1"/>
                          </a:solidFill>
                          <a:effectLst/>
                          <a:latin typeface="华文中宋" pitchFamily="2" charset="-122"/>
                          <a:ea typeface="华文中宋" pitchFamily="2" charset="-122"/>
                        </a:rPr>
                        <a:t>2</a:t>
                      </a:r>
                      <a:r>
                        <a:rPr kumimoji="0" lang="en-US" altLang="zh-CN" sz="2800" b="1" i="0" u="none" strike="noStrike" cap="none" normalizeH="0" baseline="0" smtClean="0">
                          <a:ln>
                            <a:noFill/>
                          </a:ln>
                          <a:solidFill>
                            <a:schemeClr val="tx1"/>
                          </a:solidFill>
                          <a:effectLst/>
                          <a:latin typeface="华文中宋" pitchFamily="2" charset="-122"/>
                          <a:ea typeface="华文中宋" pitchFamily="2" charset="-122"/>
                        </a:rPr>
                        <a:t> </a:t>
                      </a:r>
                      <a:r>
                        <a:rPr kumimoji="0" lang="zh-CN" altLang="en-US" sz="2800" b="1" i="0" u="none" strike="noStrike" cap="none" normalizeH="0" baseline="0" smtClean="0">
                          <a:ln>
                            <a:noFill/>
                          </a:ln>
                          <a:solidFill>
                            <a:schemeClr val="tx1"/>
                          </a:solidFill>
                          <a:effectLst/>
                          <a:latin typeface="华文中宋" pitchFamily="2" charset="-122"/>
                          <a:ea typeface="华文中宋" pitchFamily="2"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华文中宋" pitchFamily="2" charset="-122"/>
                          <a:ea typeface="华文中宋" pitchFamily="2" charset="-122"/>
                        </a:rPr>
                        <a:t>电阻</a:t>
                      </a:r>
                      <a:r>
                        <a:rPr kumimoji="0" lang="en-US" altLang="zh-CN" sz="2800" b="1" i="0" u="none" strike="noStrike" cap="none" normalizeH="0" baseline="0" smtClean="0">
                          <a:ln>
                            <a:noFill/>
                          </a:ln>
                          <a:solidFill>
                            <a:schemeClr val="tx1"/>
                          </a:solidFill>
                          <a:effectLst/>
                          <a:latin typeface="华文中宋" pitchFamily="2" charset="-122"/>
                          <a:ea typeface="华文中宋" pitchFamily="2" charset="-122"/>
                        </a:rPr>
                        <a:t>R</a:t>
                      </a:r>
                      <a:r>
                        <a:rPr kumimoji="0" lang="en-US" altLang="zh-CN" sz="2800" b="1" i="0" u="none" strike="noStrike" cap="none" normalizeH="0" baseline="-25000" smtClean="0">
                          <a:ln>
                            <a:noFill/>
                          </a:ln>
                          <a:solidFill>
                            <a:schemeClr val="tx1"/>
                          </a:solidFill>
                          <a:effectLst/>
                          <a:latin typeface="华文中宋" pitchFamily="2" charset="-122"/>
                          <a:ea typeface="华文中宋" pitchFamily="2" charset="-122"/>
                        </a:rPr>
                        <a:t>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华文中宋" pitchFamily="2" charset="-122"/>
                          <a:ea typeface="华文中宋" pitchFamily="2" charset="-122"/>
                        </a:rPr>
                        <a:t>发   热</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华文中宋" pitchFamily="2" charset="-122"/>
                          <a:ea typeface="华文中宋" pitchFamily="2" charset="-122"/>
                        </a:rPr>
                        <a:t>电阻</a:t>
                      </a:r>
                      <a:r>
                        <a:rPr kumimoji="0" lang="en-US" altLang="zh-CN" sz="2800" b="1" i="0" u="none" strike="noStrike" cap="none" normalizeH="0" baseline="0" smtClean="0">
                          <a:ln>
                            <a:noFill/>
                          </a:ln>
                          <a:solidFill>
                            <a:schemeClr val="tx1"/>
                          </a:solidFill>
                          <a:effectLst/>
                          <a:latin typeface="华文中宋" pitchFamily="2" charset="-122"/>
                          <a:ea typeface="华文中宋" pitchFamily="2" charset="-122"/>
                        </a:rPr>
                        <a:t>R</a:t>
                      </a:r>
                      <a:r>
                        <a:rPr kumimoji="0" lang="en-US" altLang="zh-CN" sz="2800" b="1" i="0" u="none" strike="noStrike" cap="none" normalizeH="0" baseline="-25000" smtClean="0">
                          <a:ln>
                            <a:noFill/>
                          </a:ln>
                          <a:solidFill>
                            <a:schemeClr val="tx1"/>
                          </a:solidFill>
                          <a:effectLst/>
                          <a:latin typeface="华文中宋" pitchFamily="2" charset="-122"/>
                          <a:ea typeface="华文中宋" pitchFamily="2" charset="-122"/>
                        </a:rPr>
                        <a:t>2</a:t>
                      </a:r>
                      <a:r>
                        <a:rPr kumimoji="0" lang="zh-CN" altLang="en-US" sz="2800" b="1" i="0" u="none" strike="noStrike" cap="none" normalizeH="0" baseline="0" smtClean="0">
                          <a:ln>
                            <a:noFill/>
                          </a:ln>
                          <a:solidFill>
                            <a:schemeClr val="tx1"/>
                          </a:solidFill>
                          <a:effectLst/>
                          <a:latin typeface="华文中宋" pitchFamily="2" charset="-122"/>
                          <a:ea typeface="华文中宋" pitchFamily="2" charset="-122"/>
                        </a:rPr>
                        <a:t>发   热</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54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华文中宋" pitchFamily="2" charset="-122"/>
                          <a:ea typeface="华文中宋" pitchFamily="2" charset="-122"/>
                        </a:rPr>
                        <a:t>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华文中宋" pitchFamily="2" charset="-122"/>
                          <a:ea typeface="华文中宋" pitchFamily="2" charset="-122"/>
                        </a:rPr>
                        <a:t>电流相同</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华文中宋" pitchFamily="2" charset="-122"/>
                          <a:ea typeface="华文中宋" pitchFamily="2" charset="-122"/>
                        </a:rPr>
                        <a:t>通电时间相同</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smtClean="0">
                        <a:ln>
                          <a:noFill/>
                        </a:ln>
                        <a:solidFill>
                          <a:schemeClr val="tx1"/>
                        </a:solidFill>
                        <a:effectLst/>
                        <a:latin typeface="华文中宋" pitchFamily="2" charset="-122"/>
                        <a:ea typeface="华文中宋"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smtClean="0">
                        <a:ln>
                          <a:noFill/>
                        </a:ln>
                        <a:solidFill>
                          <a:schemeClr val="tx1"/>
                        </a:solidFill>
                        <a:effectLst/>
                        <a:latin typeface="华文中宋" pitchFamily="2" charset="-122"/>
                        <a:ea typeface="华文中宋"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54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华文中宋" pitchFamily="2" charset="-122"/>
                          <a:ea typeface="华文中宋" pitchFamily="2" charset="-122"/>
                        </a:rPr>
                        <a:t>2</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华文中宋" pitchFamily="2" charset="-122"/>
                          <a:ea typeface="华文中宋" pitchFamily="2" charset="-122"/>
                        </a:rPr>
                        <a:t>电阻相同</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华文中宋" pitchFamily="2" charset="-122"/>
                          <a:ea typeface="华文中宋" pitchFamily="2" charset="-122"/>
                        </a:rPr>
                        <a:t>通电时间相同</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smtClean="0">
                        <a:ln>
                          <a:noFill/>
                        </a:ln>
                        <a:solidFill>
                          <a:schemeClr val="tx1"/>
                        </a:solidFill>
                        <a:effectLst/>
                        <a:latin typeface="华文中宋" pitchFamily="2" charset="-122"/>
                        <a:ea typeface="华文中宋"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smtClean="0">
                        <a:ln>
                          <a:noFill/>
                        </a:ln>
                        <a:solidFill>
                          <a:schemeClr val="tx1"/>
                        </a:solidFill>
                        <a:effectLst/>
                        <a:latin typeface="华文中宋" pitchFamily="2" charset="-122"/>
                        <a:ea typeface="华文中宋"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solidFill>
                  </a:tcPr>
                </a:tc>
              </a:tr>
              <a:tr h="2254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华文中宋" pitchFamily="2" charset="-122"/>
                          <a:ea typeface="华文中宋" pitchFamily="2" charset="-122"/>
                        </a:rPr>
                        <a:t>3</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华文中宋" pitchFamily="2" charset="-122"/>
                          <a:ea typeface="华文中宋" pitchFamily="2" charset="-122"/>
                        </a:rPr>
                        <a:t>电流相同</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华文中宋" pitchFamily="2" charset="-122"/>
                          <a:ea typeface="华文中宋" pitchFamily="2" charset="-122"/>
                        </a:rPr>
                        <a:t>电 阻 相 同</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smtClean="0">
                        <a:ln>
                          <a:noFill/>
                        </a:ln>
                        <a:solidFill>
                          <a:schemeClr val="tx1"/>
                        </a:solidFill>
                        <a:effectLst/>
                        <a:latin typeface="华文中宋" pitchFamily="2" charset="-122"/>
                        <a:ea typeface="华文中宋"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r>
              <a:tr h="2257425">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800" b="1" i="0" u="none" strike="noStrike" cap="none" normalizeH="0" baseline="0" smtClean="0">
                          <a:ln>
                            <a:noFill/>
                          </a:ln>
                          <a:solidFill>
                            <a:schemeClr val="tx1"/>
                          </a:solidFill>
                          <a:effectLst/>
                          <a:latin typeface="华文中宋" pitchFamily="2" charset="-122"/>
                          <a:ea typeface="华文中宋" pitchFamily="2" charset="-122"/>
                        </a:rPr>
                        <a:t>实验结论</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1" i="0" u="none" strike="noStrike" cap="none" normalizeH="0" baseline="0" smtClean="0">
                        <a:ln>
                          <a:noFill/>
                        </a:ln>
                        <a:solidFill>
                          <a:schemeClr val="tx1"/>
                        </a:solidFill>
                        <a:effectLst/>
                        <a:latin typeface="华文中宋" pitchFamily="2" charset="-122"/>
                        <a:ea typeface="华文中宋"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bl>
          </a:graphicData>
        </a:graphic>
      </p:graphicFrame>
      <p:sp>
        <p:nvSpPr>
          <p:cNvPr id="31780" name="Text Box 36"/>
          <p:cNvSpPr txBox="1">
            <a:spLocks noChangeArrowheads="1"/>
          </p:cNvSpPr>
          <p:nvPr/>
        </p:nvSpPr>
        <p:spPr bwMode="auto">
          <a:xfrm>
            <a:off x="3276600" y="304800"/>
            <a:ext cx="37338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3200" b="1">
                <a:solidFill>
                  <a:schemeClr val="accent2"/>
                </a:solidFill>
                <a:latin typeface="Times New Roman" pitchFamily="18" charset="0"/>
                <a:ea typeface="华文中宋" pitchFamily="2" charset="-122"/>
              </a:rPr>
              <a:t>实 验 现 象 记 录 表</a:t>
            </a:r>
          </a:p>
        </p:txBody>
      </p:sp>
      <p:sp>
        <p:nvSpPr>
          <p:cNvPr id="31781" name="Text Box 37"/>
          <p:cNvSpPr txBox="1">
            <a:spLocks noChangeArrowheads="1"/>
          </p:cNvSpPr>
          <p:nvPr/>
        </p:nvSpPr>
        <p:spPr bwMode="auto">
          <a:xfrm>
            <a:off x="5943600" y="2590800"/>
            <a:ext cx="1219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b="1">
                <a:solidFill>
                  <a:srgbClr val="FF3300"/>
                </a:solidFill>
                <a:latin typeface="Times New Roman" pitchFamily="18" charset="0"/>
                <a:ea typeface="华文中宋" pitchFamily="2" charset="-122"/>
              </a:rPr>
              <a:t>较          多</a:t>
            </a:r>
          </a:p>
        </p:txBody>
      </p:sp>
      <p:sp>
        <p:nvSpPr>
          <p:cNvPr id="31782" name="Text Box 38"/>
          <p:cNvSpPr txBox="1">
            <a:spLocks noChangeArrowheads="1"/>
          </p:cNvSpPr>
          <p:nvPr/>
        </p:nvSpPr>
        <p:spPr bwMode="auto">
          <a:xfrm>
            <a:off x="7620000" y="2590800"/>
            <a:ext cx="1066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b="1">
                <a:solidFill>
                  <a:srgbClr val="FF3300"/>
                </a:solidFill>
                <a:latin typeface="Times New Roman" pitchFamily="18" charset="0"/>
                <a:ea typeface="华文中宋" pitchFamily="2" charset="-122"/>
              </a:rPr>
              <a:t>较       少</a:t>
            </a:r>
          </a:p>
        </p:txBody>
      </p:sp>
      <p:sp>
        <p:nvSpPr>
          <p:cNvPr id="31783" name="Text Box 39"/>
          <p:cNvSpPr txBox="1">
            <a:spLocks noChangeArrowheads="1"/>
          </p:cNvSpPr>
          <p:nvPr/>
        </p:nvSpPr>
        <p:spPr bwMode="auto">
          <a:xfrm>
            <a:off x="5638800" y="3124200"/>
            <a:ext cx="1828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b="1">
                <a:solidFill>
                  <a:srgbClr val="FF3300"/>
                </a:solidFill>
                <a:latin typeface="Times New Roman" pitchFamily="18" charset="0"/>
                <a:ea typeface="华文中宋" pitchFamily="2" charset="-122"/>
              </a:rPr>
              <a:t>电流大的发热多</a:t>
            </a:r>
          </a:p>
        </p:txBody>
      </p:sp>
      <p:sp>
        <p:nvSpPr>
          <p:cNvPr id="31784" name="Text Box 40"/>
          <p:cNvSpPr txBox="1">
            <a:spLocks noChangeArrowheads="1"/>
          </p:cNvSpPr>
          <p:nvPr/>
        </p:nvSpPr>
        <p:spPr bwMode="auto">
          <a:xfrm>
            <a:off x="5638800" y="3581400"/>
            <a:ext cx="1828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b="1">
                <a:solidFill>
                  <a:srgbClr val="FF3300"/>
                </a:solidFill>
                <a:latin typeface="Times New Roman" pitchFamily="18" charset="0"/>
                <a:ea typeface="华文中宋" pitchFamily="2" charset="-122"/>
              </a:rPr>
              <a:t>时间长的发热多</a:t>
            </a:r>
          </a:p>
        </p:txBody>
      </p:sp>
      <p:sp>
        <p:nvSpPr>
          <p:cNvPr id="31785" name="Text Box 41"/>
          <p:cNvSpPr txBox="1">
            <a:spLocks noChangeArrowheads="1"/>
          </p:cNvSpPr>
          <p:nvPr/>
        </p:nvSpPr>
        <p:spPr bwMode="auto">
          <a:xfrm>
            <a:off x="3124200" y="4267200"/>
            <a:ext cx="58674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2800" b="1">
                <a:solidFill>
                  <a:srgbClr val="FF3300"/>
                </a:solidFill>
                <a:latin typeface="Times New Roman" pitchFamily="18" charset="0"/>
                <a:ea typeface="华文中宋" pitchFamily="2" charset="-122"/>
              </a:rPr>
              <a:t>电流通过导体产生的热量随导体中的电流的增大而增大，随导体的电阻的增大而增大，随通电时间的增加而增加。</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1781"/>
                                        </p:tgtEl>
                                        <p:attrNameLst>
                                          <p:attrName>style.visibility</p:attrName>
                                        </p:attrNameLst>
                                      </p:cBhvr>
                                      <p:to>
                                        <p:strVal val="visible"/>
                                      </p:to>
                                    </p:set>
                                    <p:animEffect transition="in" filter="dissolve">
                                      <p:cBhvr>
                                        <p:cTn id="7" dur="500"/>
                                        <p:tgtEl>
                                          <p:spTgt spid="317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1782"/>
                                        </p:tgtEl>
                                        <p:attrNameLst>
                                          <p:attrName>style.visibility</p:attrName>
                                        </p:attrNameLst>
                                      </p:cBhvr>
                                      <p:to>
                                        <p:strVal val="visible"/>
                                      </p:to>
                                    </p:set>
                                    <p:animEffect transition="in" filter="dissolve">
                                      <p:cBhvr>
                                        <p:cTn id="12" dur="500"/>
                                        <p:tgtEl>
                                          <p:spTgt spid="3178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1783"/>
                                        </p:tgtEl>
                                        <p:attrNameLst>
                                          <p:attrName>style.visibility</p:attrName>
                                        </p:attrNameLst>
                                      </p:cBhvr>
                                      <p:to>
                                        <p:strVal val="visible"/>
                                      </p:to>
                                    </p:set>
                                    <p:animEffect transition="in" filter="dissolve">
                                      <p:cBhvr>
                                        <p:cTn id="17" dur="500"/>
                                        <p:tgtEl>
                                          <p:spTgt spid="3178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1784"/>
                                        </p:tgtEl>
                                        <p:attrNameLst>
                                          <p:attrName>style.visibility</p:attrName>
                                        </p:attrNameLst>
                                      </p:cBhvr>
                                      <p:to>
                                        <p:strVal val="visible"/>
                                      </p:to>
                                    </p:set>
                                    <p:animEffect transition="in" filter="dissolve">
                                      <p:cBhvr>
                                        <p:cTn id="22" dur="500"/>
                                        <p:tgtEl>
                                          <p:spTgt spid="3178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31785"/>
                                        </p:tgtEl>
                                        <p:attrNameLst>
                                          <p:attrName>style.visibility</p:attrName>
                                        </p:attrNameLst>
                                      </p:cBhvr>
                                      <p:to>
                                        <p:strVal val="visible"/>
                                      </p:to>
                                    </p:set>
                                    <p:anim calcmode="lin" valueType="num">
                                      <p:cBhvr additive="base">
                                        <p:cTn id="27" dur="500" fill="hold"/>
                                        <p:tgtEl>
                                          <p:spTgt spid="31785"/>
                                        </p:tgtEl>
                                        <p:attrNameLst>
                                          <p:attrName>ppt_x</p:attrName>
                                        </p:attrNameLst>
                                      </p:cBhvr>
                                      <p:tavLst>
                                        <p:tav tm="0">
                                          <p:val>
                                            <p:strVal val="0-#ppt_w/2"/>
                                          </p:val>
                                        </p:tav>
                                        <p:tav tm="100000">
                                          <p:val>
                                            <p:strVal val="#ppt_x"/>
                                          </p:val>
                                        </p:tav>
                                      </p:tavLst>
                                    </p:anim>
                                    <p:anim calcmode="lin" valueType="num">
                                      <p:cBhvr additive="base">
                                        <p:cTn id="28" dur="500" fill="hold"/>
                                        <p:tgtEl>
                                          <p:spTgt spid="317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81" grpId="0" autoUpdateAnimBg="0"/>
      <p:bldP spid="31782" grpId="0" autoUpdateAnimBg="0"/>
      <p:bldP spid="31783" grpId="0" autoUpdateAnimBg="0"/>
      <p:bldP spid="31784" grpId="0" autoUpdateAnimBg="0"/>
      <p:bldP spid="31785"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152400" y="152400"/>
            <a:ext cx="3556000" cy="684213"/>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marL="342900" indent="-342900">
              <a:lnSpc>
                <a:spcPct val="90000"/>
              </a:lnSpc>
              <a:spcBef>
                <a:spcPct val="20000"/>
              </a:spcBef>
              <a:buClr>
                <a:schemeClr val="accent2"/>
              </a:buClr>
              <a:buSzPct val="80000"/>
              <a:buFont typeface="Wingdings" pitchFamily="2" charset="2"/>
              <a:buNone/>
            </a:pPr>
            <a:r>
              <a:rPr kumimoji="1" lang="zh-CN" altLang="en-US" sz="4800" b="1" dirty="0">
                <a:latin typeface="黑体" pitchFamily="49" charset="-122"/>
                <a:ea typeface="黑体" pitchFamily="49" charset="-122"/>
              </a:rPr>
              <a:t>归纳总结</a:t>
            </a:r>
          </a:p>
          <a:p>
            <a:pPr marL="342900" indent="-342900">
              <a:lnSpc>
                <a:spcPct val="90000"/>
              </a:lnSpc>
              <a:spcBef>
                <a:spcPct val="20000"/>
              </a:spcBef>
              <a:buClr>
                <a:schemeClr val="accent2"/>
              </a:buClr>
              <a:buSzPct val="80000"/>
              <a:buFont typeface="Wingdings" pitchFamily="2" charset="2"/>
              <a:buChar char="l"/>
            </a:pPr>
            <a:endParaRPr kumimoji="1" lang="zh-CN" altLang="en-US" sz="4800" b="1" dirty="0">
              <a:latin typeface="隶书" pitchFamily="49" charset="-122"/>
              <a:ea typeface="隶书" pitchFamily="49" charset="-122"/>
            </a:endParaRPr>
          </a:p>
          <a:p>
            <a:pPr marL="342900" indent="-342900">
              <a:lnSpc>
                <a:spcPct val="90000"/>
              </a:lnSpc>
              <a:spcBef>
                <a:spcPct val="20000"/>
              </a:spcBef>
              <a:buClr>
                <a:schemeClr val="accent2"/>
              </a:buClr>
              <a:buSzPct val="80000"/>
              <a:buFont typeface="Wingdings" pitchFamily="2" charset="2"/>
              <a:buNone/>
            </a:pPr>
            <a:endParaRPr kumimoji="1" lang="zh-CN" altLang="en-US" sz="5400" b="1" dirty="0">
              <a:latin typeface="隶书" pitchFamily="49" charset="-122"/>
              <a:ea typeface="隶书" pitchFamily="49" charset="-122"/>
            </a:endParaRPr>
          </a:p>
          <a:p>
            <a:pPr marL="342900" indent="-342900">
              <a:lnSpc>
                <a:spcPct val="90000"/>
              </a:lnSpc>
              <a:spcBef>
                <a:spcPct val="20000"/>
              </a:spcBef>
              <a:buClr>
                <a:schemeClr val="accent2"/>
              </a:buClr>
              <a:buSzPct val="80000"/>
              <a:buFont typeface="Wingdings" pitchFamily="2" charset="2"/>
              <a:buNone/>
            </a:pPr>
            <a:r>
              <a:rPr kumimoji="1" lang="zh-CN" altLang="en-US" sz="5400" dirty="0">
                <a:latin typeface="隶书" pitchFamily="49" charset="-122"/>
                <a:ea typeface="隶书" pitchFamily="49" charset="-122"/>
              </a:rPr>
              <a:t>                               </a:t>
            </a:r>
          </a:p>
        </p:txBody>
      </p:sp>
      <p:sp>
        <p:nvSpPr>
          <p:cNvPr id="20483" name="Text Box 3"/>
          <p:cNvSpPr txBox="1">
            <a:spLocks noChangeArrowheads="1"/>
          </p:cNvSpPr>
          <p:nvPr/>
        </p:nvSpPr>
        <p:spPr bwMode="auto">
          <a:xfrm>
            <a:off x="0" y="908050"/>
            <a:ext cx="8964613"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3200" b="1" dirty="0">
                <a:latin typeface="黑体" pitchFamily="49" charset="-122"/>
                <a:ea typeface="黑体" pitchFamily="49" charset="-122"/>
              </a:rPr>
              <a:t>    </a:t>
            </a:r>
            <a:r>
              <a:rPr kumimoji="1" lang="zh-CN" altLang="en-US" sz="3200" b="1" dirty="0">
                <a:latin typeface="黑体" pitchFamily="49" charset="-122"/>
                <a:ea typeface="黑体" pitchFamily="49" charset="-122"/>
              </a:rPr>
              <a:t>结论</a:t>
            </a:r>
            <a:r>
              <a:rPr kumimoji="1" lang="en-US" altLang="zh-CN" sz="3200" b="1" dirty="0">
                <a:latin typeface="黑体" pitchFamily="49" charset="-122"/>
                <a:ea typeface="黑体" pitchFamily="49" charset="-122"/>
              </a:rPr>
              <a:t>1:</a:t>
            </a:r>
            <a:r>
              <a:rPr kumimoji="1" lang="zh-CN" altLang="en-US" sz="3200" b="1" dirty="0">
                <a:latin typeface="黑体" pitchFamily="49" charset="-122"/>
                <a:ea typeface="黑体" pitchFamily="49" charset="-122"/>
              </a:rPr>
              <a:t>电流和通电时间相同时，</a:t>
            </a:r>
            <a:r>
              <a:rPr kumimoji="1" lang="zh-CN" altLang="en-US" sz="3200" b="1" dirty="0">
                <a:solidFill>
                  <a:srgbClr val="FF0000"/>
                </a:solidFill>
                <a:latin typeface="黑体" pitchFamily="49" charset="-122"/>
                <a:ea typeface="黑体" pitchFamily="49" charset="-122"/>
              </a:rPr>
              <a:t>电阻</a:t>
            </a:r>
            <a:r>
              <a:rPr kumimoji="1" lang="zh-CN" altLang="en-US" sz="3200" b="1" dirty="0">
                <a:latin typeface="黑体" pitchFamily="49" charset="-122"/>
                <a:ea typeface="黑体" pitchFamily="49" charset="-122"/>
              </a:rPr>
              <a:t>越大，电流产生的热量越多。</a:t>
            </a:r>
          </a:p>
        </p:txBody>
      </p:sp>
      <p:sp>
        <p:nvSpPr>
          <p:cNvPr id="20484" name="Text Box 4"/>
          <p:cNvSpPr txBox="1">
            <a:spLocks noChangeArrowheads="1"/>
          </p:cNvSpPr>
          <p:nvPr/>
        </p:nvSpPr>
        <p:spPr bwMode="auto">
          <a:xfrm>
            <a:off x="0" y="1989138"/>
            <a:ext cx="8748713"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3200" b="1" dirty="0">
                <a:latin typeface="黑体" pitchFamily="49" charset="-122"/>
                <a:ea typeface="黑体" pitchFamily="49" charset="-122"/>
              </a:rPr>
              <a:t>    </a:t>
            </a:r>
            <a:r>
              <a:rPr kumimoji="1" lang="zh-CN" altLang="en-US" sz="3200" b="1" dirty="0">
                <a:latin typeface="黑体" pitchFamily="49" charset="-122"/>
                <a:ea typeface="黑体" pitchFamily="49" charset="-122"/>
              </a:rPr>
              <a:t>结论</a:t>
            </a:r>
            <a:r>
              <a:rPr kumimoji="1" lang="en-US" altLang="zh-CN" sz="3200" b="1" dirty="0">
                <a:latin typeface="黑体" pitchFamily="49" charset="-122"/>
                <a:ea typeface="黑体" pitchFamily="49" charset="-122"/>
              </a:rPr>
              <a:t>2:</a:t>
            </a:r>
            <a:r>
              <a:rPr kumimoji="1" lang="zh-CN" altLang="en-US" sz="3200" b="1" dirty="0">
                <a:latin typeface="黑体" pitchFamily="49" charset="-122"/>
                <a:ea typeface="黑体" pitchFamily="49" charset="-122"/>
              </a:rPr>
              <a:t>电阻和通电时间相同时，</a:t>
            </a:r>
            <a:r>
              <a:rPr kumimoji="1" lang="zh-CN" altLang="en-US" sz="3200" b="1" dirty="0">
                <a:solidFill>
                  <a:srgbClr val="FF0000"/>
                </a:solidFill>
                <a:latin typeface="黑体" pitchFamily="49" charset="-122"/>
                <a:ea typeface="黑体" pitchFamily="49" charset="-122"/>
              </a:rPr>
              <a:t>电流</a:t>
            </a:r>
            <a:r>
              <a:rPr kumimoji="1" lang="zh-CN" altLang="en-US" sz="3200" b="1" dirty="0">
                <a:latin typeface="黑体" pitchFamily="49" charset="-122"/>
                <a:ea typeface="黑体" pitchFamily="49" charset="-122"/>
              </a:rPr>
              <a:t>越大，电流产生的热量越多。</a:t>
            </a:r>
          </a:p>
        </p:txBody>
      </p:sp>
      <p:sp>
        <p:nvSpPr>
          <p:cNvPr id="20485" name="Text Box 5"/>
          <p:cNvSpPr txBox="1">
            <a:spLocks noChangeArrowheads="1"/>
          </p:cNvSpPr>
          <p:nvPr/>
        </p:nvSpPr>
        <p:spPr bwMode="auto">
          <a:xfrm>
            <a:off x="0" y="3141663"/>
            <a:ext cx="8915400" cy="2773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3200" b="1" dirty="0">
                <a:latin typeface="黑体" pitchFamily="49" charset="-122"/>
                <a:ea typeface="黑体" pitchFamily="49" charset="-122"/>
              </a:rPr>
              <a:t>    </a:t>
            </a:r>
            <a:r>
              <a:rPr kumimoji="1" lang="zh-CN" altLang="en-US" sz="3200" b="1" dirty="0">
                <a:latin typeface="黑体" pitchFamily="49" charset="-122"/>
                <a:ea typeface="黑体" pitchFamily="49" charset="-122"/>
              </a:rPr>
              <a:t>结论</a:t>
            </a:r>
            <a:r>
              <a:rPr kumimoji="1" lang="en-US" altLang="zh-CN" sz="3200" b="1" dirty="0">
                <a:latin typeface="黑体" pitchFamily="49" charset="-122"/>
                <a:ea typeface="黑体" pitchFamily="49" charset="-122"/>
              </a:rPr>
              <a:t>3:</a:t>
            </a:r>
            <a:r>
              <a:rPr kumimoji="1" lang="zh-CN" altLang="en-US" sz="3200" b="1" dirty="0">
                <a:latin typeface="黑体" pitchFamily="49" charset="-122"/>
                <a:ea typeface="黑体" pitchFamily="49" charset="-122"/>
              </a:rPr>
              <a:t>电阻和电流相同时，</a:t>
            </a:r>
            <a:r>
              <a:rPr kumimoji="1" lang="zh-CN" altLang="en-US" sz="3200" b="1" dirty="0">
                <a:solidFill>
                  <a:srgbClr val="FF0000"/>
                </a:solidFill>
                <a:latin typeface="黑体" pitchFamily="49" charset="-122"/>
                <a:ea typeface="黑体" pitchFamily="49" charset="-122"/>
              </a:rPr>
              <a:t>通电时间</a:t>
            </a:r>
            <a:r>
              <a:rPr kumimoji="1" lang="zh-CN" altLang="en-US" sz="3200" b="1" dirty="0">
                <a:latin typeface="黑体" pitchFamily="49" charset="-122"/>
                <a:ea typeface="黑体" pitchFamily="49" charset="-122"/>
              </a:rPr>
              <a:t>越长，电流产生的热量越多。</a:t>
            </a:r>
          </a:p>
          <a:p>
            <a:pPr>
              <a:spcBef>
                <a:spcPct val="50000"/>
              </a:spcBef>
            </a:pPr>
            <a:r>
              <a:rPr lang="zh-CN" altLang="en-US" sz="3200" b="1" dirty="0"/>
              <a:t>        通过以上结论可知：通电导体产生的热量与导体的电阻、通过导体的电流，当然还与通电时间有关。</a:t>
            </a:r>
          </a:p>
        </p:txBody>
      </p:sp>
    </p:spTree>
  </p:cSld>
  <p:clrMapOvr>
    <a:masterClrMapping/>
  </p:clrMapOvr>
  <p:transition>
    <p:cover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827088" y="260350"/>
            <a:ext cx="5724525" cy="706438"/>
          </a:xfrm>
        </p:spPr>
        <p:txBody>
          <a:bodyPr/>
          <a:lstStyle/>
          <a:p>
            <a:r>
              <a:rPr lang="zh-CN" altLang="en-US" sz="3600" b="1" dirty="0"/>
              <a:t>反馈</a:t>
            </a:r>
            <a:r>
              <a:rPr lang="en-US" altLang="zh-CN" sz="3600" b="1" dirty="0"/>
              <a:t>2</a:t>
            </a:r>
            <a:r>
              <a:rPr lang="zh-CN" altLang="en-US" sz="3600" b="1" dirty="0"/>
              <a:t>：</a:t>
            </a:r>
            <a:r>
              <a:rPr lang="zh-CN" altLang="en-US" sz="3600" dirty="0"/>
              <a:t>探究过程回顾题：</a:t>
            </a:r>
          </a:p>
        </p:txBody>
      </p:sp>
      <p:sp>
        <p:nvSpPr>
          <p:cNvPr id="34819" name="Rectangle 3"/>
          <p:cNvSpPr>
            <a:spLocks noGrp="1" noChangeArrowheads="1"/>
          </p:cNvSpPr>
          <p:nvPr>
            <p:ph type="body" idx="1"/>
          </p:nvPr>
        </p:nvSpPr>
        <p:spPr>
          <a:xfrm>
            <a:off x="457200" y="1052513"/>
            <a:ext cx="8229600" cy="5472112"/>
          </a:xfrm>
        </p:spPr>
        <p:txBody>
          <a:bodyPr/>
          <a:lstStyle/>
          <a:p>
            <a:pPr>
              <a:lnSpc>
                <a:spcPct val="80000"/>
              </a:lnSpc>
            </a:pPr>
            <a:endParaRPr lang="en-US" altLang="zh-CN" sz="1600" dirty="0"/>
          </a:p>
          <a:p>
            <a:pPr>
              <a:lnSpc>
                <a:spcPct val="80000"/>
              </a:lnSpc>
              <a:buFontTx/>
              <a:buNone/>
            </a:pPr>
            <a:r>
              <a:rPr lang="en-US" altLang="zh-CN" sz="1600" dirty="0"/>
              <a:t>                 </a:t>
            </a:r>
            <a:r>
              <a:rPr lang="zh-CN" altLang="en-US" sz="2400" dirty="0"/>
              <a:t>例：下面是小雨同学在实验室中研究过的电流产生的热量和电阻关系的实验过程记录，有不完整的地方，请你帮他填写完整。</a:t>
            </a:r>
            <a:endParaRPr lang="zh-CN" altLang="en-US" sz="2400" b="1" dirty="0"/>
          </a:p>
          <a:p>
            <a:pPr>
              <a:lnSpc>
                <a:spcPct val="80000"/>
              </a:lnSpc>
              <a:buFontTx/>
              <a:buNone/>
            </a:pPr>
            <a:r>
              <a:rPr lang="zh-CN" altLang="en-US" sz="2400" b="1" dirty="0"/>
              <a:t>            课题：</a:t>
            </a:r>
            <a:r>
              <a:rPr lang="zh-CN" altLang="en-US" sz="2400" dirty="0"/>
              <a:t>研究电流产生的热量与电阻的关系</a:t>
            </a:r>
          </a:p>
          <a:p>
            <a:pPr>
              <a:lnSpc>
                <a:spcPct val="80000"/>
              </a:lnSpc>
              <a:buFontTx/>
              <a:buNone/>
            </a:pPr>
            <a:r>
              <a:rPr lang="zh-CN" altLang="en-US" sz="2400" b="1" dirty="0"/>
              <a:t>            装置及原理：</a:t>
            </a:r>
            <a:r>
              <a:rPr lang="zh-CN" altLang="en-US" sz="2400" dirty="0"/>
              <a:t>我们组的同学组装了如图所示的实验装置，在两个相同的烧瓶中装满煤油，瓶中各放一根电阻丝，甲瓶中电阻丝的电阻比乙瓶中的大。通电后电流通过电阻丝产生热量，使煤油的温度</a:t>
            </a:r>
            <a:r>
              <a:rPr lang="zh-CN" altLang="en-US" sz="2400" u="sng" dirty="0"/>
              <a:t>      </a:t>
            </a:r>
            <a:r>
              <a:rPr lang="zh-CN" altLang="en-US" sz="2400" dirty="0"/>
              <a:t>，体积膨胀，煤油在玻璃管里</a:t>
            </a:r>
            <a:r>
              <a:rPr lang="zh-CN" altLang="en-US" sz="2400" u="sng" dirty="0"/>
              <a:t>     </a:t>
            </a:r>
            <a:r>
              <a:rPr lang="zh-CN" altLang="en-US" sz="2400" dirty="0"/>
              <a:t>（填“上升”或“下降”）。电流产生的热量越多，煤油上升的高度越</a:t>
            </a:r>
            <a:r>
              <a:rPr lang="zh-CN" altLang="en-US" sz="2400" u="sng" dirty="0"/>
              <a:t>          </a:t>
            </a:r>
            <a:r>
              <a:rPr lang="zh-CN" altLang="en-US" sz="2400" dirty="0"/>
              <a:t>。</a:t>
            </a:r>
          </a:p>
          <a:p>
            <a:pPr>
              <a:lnSpc>
                <a:spcPct val="80000"/>
              </a:lnSpc>
              <a:buFontTx/>
              <a:buNone/>
            </a:pPr>
            <a:r>
              <a:rPr lang="zh-CN" altLang="en-US" sz="2400" b="1" dirty="0"/>
              <a:t>            实验过程：</a:t>
            </a:r>
            <a:r>
              <a:rPr lang="zh-CN" altLang="en-US" sz="2400" dirty="0"/>
              <a:t>接通电路一段时间，比较两瓶中的煤油哪个上升得高。实验结果是：</a:t>
            </a:r>
            <a:r>
              <a:rPr lang="zh-CN" altLang="en-US" sz="2400" u="sng" dirty="0"/>
              <a:t>     </a:t>
            </a:r>
            <a:r>
              <a:rPr lang="zh-CN" altLang="en-US" sz="2400" dirty="0"/>
              <a:t>瓶中的煤油上升得高。这表明，电阻越大，产生的热量越多。</a:t>
            </a:r>
          </a:p>
          <a:p>
            <a:pPr>
              <a:lnSpc>
                <a:spcPct val="80000"/>
              </a:lnSpc>
              <a:buFontTx/>
              <a:buNone/>
            </a:pPr>
            <a:r>
              <a:rPr lang="zh-CN" altLang="en-US" sz="2400" dirty="0"/>
              <a:t>           我们一起对实验现象进行归纳分析，找到了电流产生热量的多少和</a:t>
            </a:r>
            <a:r>
              <a:rPr lang="zh-CN" altLang="en-US" sz="2400" u="sng" dirty="0"/>
              <a:t>     </a:t>
            </a:r>
            <a:r>
              <a:rPr lang="zh-CN" altLang="en-US" sz="2400" dirty="0"/>
              <a:t>的关系。</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3"/>
          <p:cNvSpPr txBox="1">
            <a:spLocks noChangeArrowheads="1"/>
          </p:cNvSpPr>
          <p:nvPr/>
        </p:nvSpPr>
        <p:spPr bwMode="auto">
          <a:xfrm>
            <a:off x="611188" y="3068638"/>
            <a:ext cx="8229600" cy="28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kumimoji="1" lang="zh-CN" altLang="en-US" sz="4000" b="1" dirty="0">
                <a:latin typeface="黑体" pitchFamily="49" charset="-122"/>
                <a:ea typeface="黑体" pitchFamily="49" charset="-122"/>
              </a:rPr>
              <a:t>内容：电流通过导体产生的热量跟</a:t>
            </a:r>
            <a:r>
              <a:rPr kumimoji="1" lang="zh-CN" altLang="en-US" sz="4000" b="1" dirty="0">
                <a:solidFill>
                  <a:srgbClr val="FF0000"/>
                </a:solidFill>
                <a:latin typeface="黑体" pitchFamily="49" charset="-122"/>
                <a:ea typeface="黑体" pitchFamily="49" charset="-122"/>
              </a:rPr>
              <a:t>电流的二次方</a:t>
            </a:r>
            <a:r>
              <a:rPr kumimoji="1" lang="zh-CN" altLang="en-US" sz="4000" b="1" dirty="0">
                <a:latin typeface="黑体" pitchFamily="49" charset="-122"/>
                <a:ea typeface="黑体" pitchFamily="49" charset="-122"/>
              </a:rPr>
              <a:t>成正比，跟</a:t>
            </a:r>
            <a:r>
              <a:rPr kumimoji="1" lang="zh-CN" altLang="en-US" sz="4000" b="1" dirty="0">
                <a:solidFill>
                  <a:srgbClr val="FF0000"/>
                </a:solidFill>
                <a:latin typeface="黑体" pitchFamily="49" charset="-122"/>
                <a:ea typeface="黑体" pitchFamily="49" charset="-122"/>
              </a:rPr>
              <a:t>导体的电阻</a:t>
            </a:r>
            <a:r>
              <a:rPr kumimoji="1" lang="zh-CN" altLang="en-US" sz="4000" b="1" dirty="0">
                <a:latin typeface="黑体" pitchFamily="49" charset="-122"/>
                <a:ea typeface="黑体" pitchFamily="49" charset="-122"/>
              </a:rPr>
              <a:t>成正比，跟</a:t>
            </a:r>
            <a:r>
              <a:rPr kumimoji="1" lang="zh-CN" altLang="en-US" sz="4000" b="1" dirty="0">
                <a:solidFill>
                  <a:srgbClr val="FF0000"/>
                </a:solidFill>
                <a:latin typeface="黑体" pitchFamily="49" charset="-122"/>
                <a:ea typeface="黑体" pitchFamily="49" charset="-122"/>
              </a:rPr>
              <a:t>通电时间</a:t>
            </a:r>
            <a:r>
              <a:rPr kumimoji="1" lang="zh-CN" altLang="en-US" sz="4000" b="1" dirty="0">
                <a:latin typeface="黑体" pitchFamily="49" charset="-122"/>
                <a:ea typeface="黑体" pitchFamily="49" charset="-122"/>
              </a:rPr>
              <a:t>成正比。</a:t>
            </a:r>
          </a:p>
          <a:p>
            <a:pPr>
              <a:spcBef>
                <a:spcPct val="50000"/>
              </a:spcBef>
            </a:pPr>
            <a:endParaRPr kumimoji="1" lang="en-US" altLang="zh-CN" sz="4000" b="1" dirty="0">
              <a:latin typeface="华文楷体" pitchFamily="2" charset="-122"/>
              <a:ea typeface="华文楷体" pitchFamily="2" charset="-122"/>
            </a:endParaRPr>
          </a:p>
        </p:txBody>
      </p:sp>
      <p:sp>
        <p:nvSpPr>
          <p:cNvPr id="21508" name="Text Box 4"/>
          <p:cNvSpPr txBox="1">
            <a:spLocks noChangeArrowheads="1"/>
          </p:cNvSpPr>
          <p:nvPr/>
        </p:nvSpPr>
        <p:spPr bwMode="auto">
          <a:xfrm>
            <a:off x="755650" y="5157788"/>
            <a:ext cx="7391400" cy="1098550"/>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pPr>
            <a:r>
              <a:rPr kumimoji="1" lang="zh-CN" altLang="en-US" sz="4000" b="1">
                <a:latin typeface="华文楷体" pitchFamily="2" charset="-122"/>
                <a:ea typeface="华文楷体" pitchFamily="2" charset="-122"/>
              </a:rPr>
              <a:t>公式</a:t>
            </a:r>
            <a:r>
              <a:rPr kumimoji="1" lang="en-US" altLang="zh-CN" sz="4000" b="1">
                <a:latin typeface="华文楷体" pitchFamily="2" charset="-122"/>
                <a:ea typeface="华文楷体" pitchFamily="2" charset="-122"/>
              </a:rPr>
              <a:t>:   </a:t>
            </a:r>
            <a:r>
              <a:rPr kumimoji="1" lang="en-US" altLang="zh-CN" sz="6600" b="1">
                <a:solidFill>
                  <a:srgbClr val="FF0000"/>
                </a:solidFill>
                <a:latin typeface="隶书" pitchFamily="49" charset="-122"/>
                <a:ea typeface="隶书" pitchFamily="49" charset="-122"/>
              </a:rPr>
              <a:t>Q=I</a:t>
            </a:r>
            <a:r>
              <a:rPr kumimoji="1" lang="en-US" altLang="zh-CN" sz="4800" b="1" baseline="72000">
                <a:solidFill>
                  <a:srgbClr val="FF0000"/>
                </a:solidFill>
                <a:latin typeface="隶书" pitchFamily="49" charset="-122"/>
                <a:ea typeface="隶书" pitchFamily="49" charset="-122"/>
              </a:rPr>
              <a:t>2</a:t>
            </a:r>
            <a:r>
              <a:rPr kumimoji="1" lang="en-US" altLang="zh-CN" sz="6600" b="1">
                <a:solidFill>
                  <a:srgbClr val="FF0000"/>
                </a:solidFill>
                <a:latin typeface="隶书" pitchFamily="49" charset="-122"/>
                <a:ea typeface="隶书" pitchFamily="49" charset="-122"/>
              </a:rPr>
              <a:t>Rt</a:t>
            </a:r>
          </a:p>
        </p:txBody>
      </p:sp>
      <p:sp>
        <p:nvSpPr>
          <p:cNvPr id="21510" name="Rectangle 6"/>
          <p:cNvSpPr>
            <a:spLocks noChangeArrowheads="1"/>
          </p:cNvSpPr>
          <p:nvPr/>
        </p:nvSpPr>
        <p:spPr bwMode="auto">
          <a:xfrm>
            <a:off x="395288" y="476250"/>
            <a:ext cx="8353425" cy="2449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just">
              <a:spcBef>
                <a:spcPct val="20000"/>
              </a:spcBef>
            </a:pPr>
            <a:r>
              <a:rPr lang="en-US" altLang="zh-CN" sz="3200" dirty="0">
                <a:latin typeface="Arial"/>
              </a:rPr>
              <a:t> </a:t>
            </a:r>
            <a:r>
              <a:rPr lang="en-US" altLang="zh-CN" sz="3200" dirty="0">
                <a:latin typeface="Times New Roman" pitchFamily="18" charset="0"/>
              </a:rPr>
              <a:t>     </a:t>
            </a:r>
            <a:r>
              <a:rPr lang="zh-CN" altLang="en-US" sz="4000" dirty="0">
                <a:latin typeface="华文行楷" pitchFamily="2" charset="-122"/>
                <a:ea typeface="华文行楷" pitchFamily="2" charset="-122"/>
              </a:rPr>
              <a:t>英国物理学家焦耳通过大量的实验，于</a:t>
            </a:r>
            <a:r>
              <a:rPr lang="en-US" altLang="zh-CN" sz="4000" dirty="0">
                <a:latin typeface="华文行楷" pitchFamily="2" charset="-122"/>
                <a:ea typeface="华文行楷" pitchFamily="2" charset="-122"/>
              </a:rPr>
              <a:t>1840</a:t>
            </a:r>
            <a:r>
              <a:rPr lang="zh-CN" altLang="en-US" sz="4000" dirty="0">
                <a:latin typeface="华文行楷" pitchFamily="2" charset="-122"/>
                <a:ea typeface="华文行楷" pitchFamily="2" charset="-122"/>
              </a:rPr>
              <a:t>年精确地确定了电流产生的热量跟电流、电阻和通电时间的关系，即焦耳定律</a:t>
            </a:r>
            <a:r>
              <a:rPr lang="zh-CN" altLang="en-US" sz="4000" dirty="0">
                <a:latin typeface="Times New Roman" pitchFamily="18" charset="0"/>
              </a:rPr>
              <a:t>。</a:t>
            </a:r>
            <a:endParaRPr lang="zh-CN" altLang="en-US" sz="4000" dirty="0"/>
          </a:p>
          <a:p>
            <a:pPr marL="342900" indent="-342900">
              <a:spcBef>
                <a:spcPct val="20000"/>
              </a:spcBef>
            </a:pPr>
            <a:r>
              <a:rPr lang="zh-CN" altLang="en-US" sz="3200" dirty="0">
                <a:solidFill>
                  <a:schemeClr val="hlink"/>
                </a:solidFill>
                <a:latin typeface="Times New Roman" pitchFamily="18" charset="0"/>
              </a:rPr>
              <a:t>             </a:t>
            </a:r>
            <a:endParaRPr lang="zh-CN" altLang="en-US" sz="4000" dirty="0">
              <a:solidFill>
                <a:srgbClr val="EF2547"/>
              </a:solidFill>
              <a:latin typeface="黑体" pitchFamily="49" charset="-122"/>
              <a:ea typeface="黑体"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1508"/>
                                        </p:tgtEl>
                                        <p:attrNameLst>
                                          <p:attrName>style.visibility</p:attrName>
                                        </p:attrNameLst>
                                      </p:cBhvr>
                                      <p:to>
                                        <p:strVal val="visible"/>
                                      </p:to>
                                    </p:set>
                                    <p:animEffect transition="in" filter="barn(inHorizontal)">
                                      <p:cBhvr>
                                        <p:cTn id="7" dur="500"/>
                                        <p:tgtEl>
                                          <p:spTgt spid="2150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1510">
                                            <p:txEl>
                                              <p:pRg st="0" end="0"/>
                                            </p:txEl>
                                          </p:spTgt>
                                        </p:tgtEl>
                                        <p:attrNameLst>
                                          <p:attrName>style.visibility</p:attrName>
                                        </p:attrNameLst>
                                      </p:cBhvr>
                                      <p:to>
                                        <p:strVal val="visible"/>
                                      </p:to>
                                    </p:set>
                                    <p:anim calcmode="lin" valueType="num">
                                      <p:cBhvr additive="base">
                                        <p:cTn id="12" dur="500" fill="hold"/>
                                        <p:tgtEl>
                                          <p:spTgt spid="21510">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151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21510">
                                            <p:txEl>
                                              <p:pRg st="1" end="1"/>
                                            </p:txEl>
                                          </p:spTgt>
                                        </p:tgtEl>
                                        <p:attrNameLst>
                                          <p:attrName>style.visibility</p:attrName>
                                        </p:attrNameLst>
                                      </p:cBhvr>
                                      <p:to>
                                        <p:strVal val="visible"/>
                                      </p:to>
                                    </p:set>
                                    <p:anim calcmode="lin" valueType="num">
                                      <p:cBhvr additive="base">
                                        <p:cTn id="18" dur="500" fill="hold"/>
                                        <p:tgtEl>
                                          <p:spTgt spid="21510">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2151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1" nodeType="clickEffect">
                                  <p:stCondLst>
                                    <p:cond delay="0"/>
                                  </p:stCondLst>
                                  <p:childTnLst>
                                    <p:set>
                                      <p:cBhvr>
                                        <p:cTn id="23" dur="1" fill="hold">
                                          <p:stCondLst>
                                            <p:cond delay="0"/>
                                          </p:stCondLst>
                                        </p:cTn>
                                        <p:tgtEl>
                                          <p:spTgt spid="21510">
                                            <p:txEl>
                                              <p:pRg st="0" end="0"/>
                                            </p:txEl>
                                          </p:spTgt>
                                        </p:tgtEl>
                                        <p:attrNameLst>
                                          <p:attrName>style.visibility</p:attrName>
                                        </p:attrNameLst>
                                      </p:cBhvr>
                                      <p:to>
                                        <p:strVal val="visible"/>
                                      </p:to>
                                    </p:set>
                                    <p:animEffect transition="in" filter="blinds(horizontal)">
                                      <p:cBhvr>
                                        <p:cTn id="24" dur="500"/>
                                        <p:tgtEl>
                                          <p:spTgt spid="21510">
                                            <p:txEl>
                                              <p:pRg st="0" end="0"/>
                                            </p:txEl>
                                          </p:spTgt>
                                        </p:tgtEl>
                                      </p:cBhvr>
                                    </p:animEffect>
                                  </p:childTnLst>
                                </p:cTn>
                              </p:par>
                              <p:par>
                                <p:cTn id="25" presetID="3" presetClass="entr" presetSubtype="10" fill="hold" grpId="1" nodeType="withEffect">
                                  <p:stCondLst>
                                    <p:cond delay="0"/>
                                  </p:stCondLst>
                                  <p:childTnLst>
                                    <p:set>
                                      <p:cBhvr>
                                        <p:cTn id="26" dur="1" fill="hold">
                                          <p:stCondLst>
                                            <p:cond delay="0"/>
                                          </p:stCondLst>
                                        </p:cTn>
                                        <p:tgtEl>
                                          <p:spTgt spid="21510">
                                            <p:txEl>
                                              <p:pRg st="1" end="1"/>
                                            </p:txEl>
                                          </p:spTgt>
                                        </p:tgtEl>
                                        <p:attrNameLst>
                                          <p:attrName>style.visibility</p:attrName>
                                        </p:attrNameLst>
                                      </p:cBhvr>
                                      <p:to>
                                        <p:strVal val="visible"/>
                                      </p:to>
                                    </p:set>
                                    <p:animEffect transition="in" filter="blinds(horizontal)">
                                      <p:cBhvr>
                                        <p:cTn id="27" dur="500"/>
                                        <p:tgtEl>
                                          <p:spTgt spid="215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autoUpdateAnimBg="0"/>
      <p:bldP spid="21510" grpId="0" build="p" autoUpdateAnimBg="0"/>
      <p:bldP spid="21510" grpId="1"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539750" y="1628775"/>
            <a:ext cx="7920038"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dirty="0">
                <a:ea typeface="黑体" pitchFamily="49" charset="-122"/>
              </a:rPr>
              <a:t>电炉通电时，消耗的电能都转化为内能，</a:t>
            </a:r>
          </a:p>
        </p:txBody>
      </p:sp>
      <p:sp>
        <p:nvSpPr>
          <p:cNvPr id="12291" name="Text Box 3"/>
          <p:cNvSpPr txBox="1">
            <a:spLocks noChangeArrowheads="1"/>
          </p:cNvSpPr>
          <p:nvPr/>
        </p:nvSpPr>
        <p:spPr bwMode="auto">
          <a:xfrm>
            <a:off x="2195513" y="2921000"/>
            <a:ext cx="46799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000" dirty="0">
                <a:latin typeface="宋体" pitchFamily="2" charset="-122"/>
              </a:rPr>
              <a:t>Q=W=</a:t>
            </a:r>
            <a:r>
              <a:rPr lang="en-US" altLang="zh-CN" sz="4000" dirty="0" err="1">
                <a:latin typeface="宋体" pitchFamily="2" charset="-122"/>
              </a:rPr>
              <a:t>IUt</a:t>
            </a:r>
            <a:r>
              <a:rPr lang="en-US" altLang="zh-CN" sz="4000" dirty="0">
                <a:latin typeface="宋体" pitchFamily="2" charset="-122"/>
              </a:rPr>
              <a:t>=I</a:t>
            </a:r>
            <a:r>
              <a:rPr lang="en-US" altLang="zh-CN" sz="4000" baseline="30000" dirty="0">
                <a:latin typeface="宋体" pitchFamily="2" charset="-122"/>
              </a:rPr>
              <a:t>2</a:t>
            </a:r>
            <a:r>
              <a:rPr lang="en-US" altLang="zh-CN" sz="4000" dirty="0">
                <a:latin typeface="宋体" pitchFamily="2" charset="-122"/>
              </a:rPr>
              <a:t>Rt</a:t>
            </a:r>
          </a:p>
        </p:txBody>
      </p:sp>
      <p:sp>
        <p:nvSpPr>
          <p:cNvPr id="12292" name="Text Box 4"/>
          <p:cNvSpPr txBox="1">
            <a:spLocks noChangeArrowheads="1"/>
          </p:cNvSpPr>
          <p:nvPr/>
        </p:nvSpPr>
        <p:spPr bwMode="auto">
          <a:xfrm>
            <a:off x="539750" y="3786188"/>
            <a:ext cx="74168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dirty="0"/>
              <a:t>单位：</a:t>
            </a:r>
            <a:r>
              <a:rPr lang="en-US" altLang="zh-CN" sz="3200" dirty="0"/>
              <a:t>Q—— J</a:t>
            </a:r>
            <a:r>
              <a:rPr lang="zh-CN" altLang="en-US" sz="3200" dirty="0"/>
              <a:t>，</a:t>
            </a:r>
            <a:r>
              <a:rPr lang="en-US" altLang="zh-CN" sz="3200" b="1" dirty="0">
                <a:latin typeface="宋体" pitchFamily="2" charset="-122"/>
              </a:rPr>
              <a:t>I</a:t>
            </a:r>
            <a:r>
              <a:rPr lang="en-US" altLang="zh-CN" sz="3200" dirty="0"/>
              <a:t>—— A</a:t>
            </a:r>
            <a:r>
              <a:rPr lang="zh-CN" altLang="en-US" sz="3200" dirty="0"/>
              <a:t>，</a:t>
            </a:r>
            <a:r>
              <a:rPr lang="en-US" altLang="zh-CN" sz="3200" dirty="0"/>
              <a:t>R —— Ω </a:t>
            </a:r>
          </a:p>
          <a:p>
            <a:pPr>
              <a:spcBef>
                <a:spcPct val="50000"/>
              </a:spcBef>
            </a:pPr>
            <a:r>
              <a:rPr lang="en-US" altLang="zh-CN" sz="3200" dirty="0"/>
              <a:t>           t —— 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blinds(horizontal)">
                                      <p:cBhvr>
                                        <p:cTn id="7" dur="500"/>
                                        <p:tgtEl>
                                          <p:spTgt spid="122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291"/>
                                        </p:tgtEl>
                                        <p:attrNameLst>
                                          <p:attrName>style.visibility</p:attrName>
                                        </p:attrNameLst>
                                      </p:cBhvr>
                                      <p:to>
                                        <p:strVal val="visible"/>
                                      </p:to>
                                    </p:set>
                                    <p:animEffect transition="in" filter="blinds(horizontal)">
                                      <p:cBhvr>
                                        <p:cTn id="12" dur="500"/>
                                        <p:tgtEl>
                                          <p:spTgt spid="1229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292"/>
                                        </p:tgtEl>
                                        <p:attrNameLst>
                                          <p:attrName>style.visibility</p:attrName>
                                        </p:attrNameLst>
                                      </p:cBhvr>
                                      <p:to>
                                        <p:strVal val="visible"/>
                                      </p:to>
                                    </p:set>
                                    <p:animEffect transition="in" filter="blinds(horizontal)">
                                      <p:cBhvr>
                                        <p:cTn id="17" dur="500"/>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1" grpId="0"/>
      <p:bldP spid="1229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899592" y="1988840"/>
            <a:ext cx="7199312"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600" b="1" dirty="0">
                <a:latin typeface="宋体" pitchFamily="2" charset="-122"/>
              </a:rPr>
              <a:t>当然：对于电风扇一类的用电器，不是把所消耗的所有电能</a:t>
            </a:r>
            <a:r>
              <a:rPr lang="en-US" altLang="zh-CN" sz="3600" b="1" dirty="0">
                <a:solidFill>
                  <a:srgbClr val="EF2547"/>
                </a:solidFill>
                <a:latin typeface="宋体" pitchFamily="2" charset="-122"/>
              </a:rPr>
              <a:t>W=</a:t>
            </a:r>
            <a:r>
              <a:rPr lang="en-US" altLang="zh-CN" sz="3600" b="1" dirty="0" err="1">
                <a:solidFill>
                  <a:srgbClr val="EF2547"/>
                </a:solidFill>
                <a:latin typeface="宋体" pitchFamily="2" charset="-122"/>
              </a:rPr>
              <a:t>IUt</a:t>
            </a:r>
            <a:r>
              <a:rPr lang="zh-CN" altLang="en-US" sz="3600" b="1" dirty="0">
                <a:latin typeface="宋体" pitchFamily="2" charset="-122"/>
              </a:rPr>
              <a:t>都转化为内能</a:t>
            </a:r>
            <a:r>
              <a:rPr lang="en-US" altLang="zh-CN" sz="3600" b="1" dirty="0">
                <a:solidFill>
                  <a:srgbClr val="EF2547"/>
                </a:solidFill>
                <a:latin typeface="宋体" pitchFamily="2" charset="-122"/>
              </a:rPr>
              <a:t>Q</a:t>
            </a:r>
            <a:r>
              <a:rPr lang="zh-CN" altLang="en-US" sz="3600" b="1" dirty="0">
                <a:latin typeface="宋体" pitchFamily="2" charset="-122"/>
              </a:rPr>
              <a:t>，所以那时的</a:t>
            </a:r>
            <a:r>
              <a:rPr lang="en-US" altLang="zh-CN" sz="3600" b="1" dirty="0">
                <a:solidFill>
                  <a:srgbClr val="EF2547"/>
                </a:solidFill>
                <a:latin typeface="宋体" pitchFamily="2" charset="-122"/>
              </a:rPr>
              <a:t>W&gt;Q.</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blinds(horizontal)">
                                      <p:cBhvr>
                                        <p:cTn id="7" dur="5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使用这些电器时，热量是从那里来的？"/>
          <p:cNvPicPr>
            <a:picLocks noChangeAspect="1" noChangeArrowheads="1"/>
          </p:cNvPicPr>
          <p:nvPr/>
        </p:nvPicPr>
        <p:blipFill>
          <a:blip r:embed="rId2" cstate="email">
            <a:clrChange>
              <a:clrFrom>
                <a:srgbClr val="EEF6F9"/>
              </a:clrFrom>
              <a:clrTo>
                <a:srgbClr val="EEF6F9">
                  <a:alpha val="0"/>
                </a:srgbClr>
              </a:clrTo>
            </a:clrChange>
            <a:extLst>
              <a:ext uri="{28A0092B-C50C-407E-A947-70E740481C1C}">
                <a14:useLocalDpi xmlns:a14="http://schemas.microsoft.com/office/drawing/2010/main"/>
              </a:ext>
            </a:extLst>
          </a:blip>
          <a:srcRect/>
          <a:stretch>
            <a:fillRect/>
          </a:stretch>
        </p:blipFill>
        <p:spPr bwMode="auto">
          <a:xfrm>
            <a:off x="684213" y="1412875"/>
            <a:ext cx="4319587" cy="4941888"/>
          </a:xfrm>
          <a:prstGeom prst="rect">
            <a:avLst/>
          </a:prstGeom>
          <a:noFill/>
          <a:extLst>
            <a:ext uri="{909E8E84-426E-40DD-AFC4-6F175D3DCCD1}">
              <a14:hiddenFill xmlns:a14="http://schemas.microsoft.com/office/drawing/2010/main">
                <a:solidFill>
                  <a:srgbClr val="FFFFFF"/>
                </a:solidFill>
              </a14:hiddenFill>
            </a:ext>
          </a:extLst>
        </p:spPr>
      </p:pic>
      <p:sp>
        <p:nvSpPr>
          <p:cNvPr id="43011" name="Text Box 3"/>
          <p:cNvSpPr txBox="1">
            <a:spLocks noChangeArrowheads="1"/>
          </p:cNvSpPr>
          <p:nvPr/>
        </p:nvSpPr>
        <p:spPr bwMode="auto">
          <a:xfrm>
            <a:off x="5003800" y="1628775"/>
            <a:ext cx="3548063" cy="311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600">
                <a:latin typeface="黑体" pitchFamily="49" charset="-122"/>
                <a:ea typeface="黑体" pitchFamily="49" charset="-122"/>
              </a:rPr>
              <a:t>同样是有电流流过，为什么电炉丝那么热，而与之连结的导线却不怎么热呢？ </a:t>
            </a:r>
          </a:p>
          <a:p>
            <a:endParaRPr lang="en-US" altLang="zh-CN"/>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body" idx="1"/>
          </p:nvPr>
        </p:nvSpPr>
        <p:spPr>
          <a:xfrm>
            <a:off x="457200" y="765175"/>
            <a:ext cx="8075613" cy="5360988"/>
          </a:xfrm>
        </p:spPr>
        <p:txBody>
          <a:bodyPr/>
          <a:lstStyle/>
          <a:p>
            <a:pPr>
              <a:buFontTx/>
              <a:buNone/>
            </a:pPr>
            <a:r>
              <a:rPr lang="en-US" altLang="zh-CN" dirty="0"/>
              <a:t>           </a:t>
            </a:r>
            <a:r>
              <a:rPr lang="zh-CN" altLang="en-US" sz="3600" dirty="0"/>
              <a:t>电炉通过导线接到电路中，导线中的电流跟电炉丝中的电流</a:t>
            </a:r>
            <a:r>
              <a:rPr lang="zh-CN" altLang="en-US" sz="3600" u="sng" dirty="0"/>
              <a:t>       </a:t>
            </a:r>
            <a:r>
              <a:rPr lang="zh-CN" altLang="en-US" sz="3600" dirty="0"/>
              <a:t>。由前面的学习我们已经知道，导线的电阻很</a:t>
            </a:r>
            <a:r>
              <a:rPr lang="zh-CN" altLang="en-US" sz="3600" u="sng" dirty="0"/>
              <a:t>     </a:t>
            </a:r>
            <a:r>
              <a:rPr lang="zh-CN" altLang="en-US" sz="3600" dirty="0"/>
              <a:t>，</a:t>
            </a:r>
            <a:r>
              <a:rPr lang="en-US" altLang="zh-CN" sz="3600" dirty="0"/>
              <a:t>1 m</a:t>
            </a:r>
            <a:r>
              <a:rPr lang="zh-CN" altLang="en-US" sz="3600" dirty="0"/>
              <a:t>长的导线的电阻不过百分之几欧姆，而电炉丝的电阻要比导线</a:t>
            </a:r>
            <a:r>
              <a:rPr lang="zh-CN" altLang="en-US" sz="3600" u="sng" dirty="0"/>
              <a:t>       </a:t>
            </a:r>
            <a:r>
              <a:rPr lang="zh-CN" altLang="en-US" sz="3600" dirty="0"/>
              <a:t>得多，可达几十欧姆。 所以，相同时间内，当通过的电流相等时，电炉丝产生的热量多，而导线却不热。</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68313" y="188913"/>
            <a:ext cx="2484437" cy="1143000"/>
          </a:xfrm>
        </p:spPr>
        <p:txBody>
          <a:bodyPr/>
          <a:lstStyle/>
          <a:p>
            <a:r>
              <a:rPr lang="zh-CN" altLang="en-US" sz="3600" dirty="0"/>
              <a:t>回顾知识：</a:t>
            </a:r>
            <a:r>
              <a:rPr lang="zh-CN" altLang="en-US" dirty="0"/>
              <a:t> </a:t>
            </a:r>
          </a:p>
        </p:txBody>
      </p:sp>
      <p:sp>
        <p:nvSpPr>
          <p:cNvPr id="32771" name="Rectangle 3"/>
          <p:cNvSpPr>
            <a:spLocks noGrp="1" noChangeArrowheads="1"/>
          </p:cNvSpPr>
          <p:nvPr>
            <p:ph type="body" idx="1"/>
          </p:nvPr>
        </p:nvSpPr>
        <p:spPr>
          <a:xfrm>
            <a:off x="250825" y="1600200"/>
            <a:ext cx="8713788" cy="4852988"/>
          </a:xfrm>
        </p:spPr>
        <p:txBody>
          <a:bodyPr/>
          <a:lstStyle/>
          <a:p>
            <a:pPr>
              <a:buFontTx/>
              <a:buNone/>
            </a:pPr>
            <a:r>
              <a:rPr lang="en-US" altLang="zh-CN" u="sng" dirty="0" smtClean="0"/>
              <a:t>                   </a:t>
            </a:r>
            <a:r>
              <a:rPr lang="en-US" altLang="zh-CN" dirty="0" smtClean="0"/>
              <a:t> </a:t>
            </a:r>
            <a:r>
              <a:rPr lang="zh-CN" altLang="en-US" dirty="0" smtClean="0"/>
              <a:t>所</a:t>
            </a:r>
            <a:r>
              <a:rPr lang="zh-CN" altLang="en-US" dirty="0"/>
              <a:t>做的功叫电功，用字母</a:t>
            </a:r>
            <a:r>
              <a:rPr lang="zh-CN" altLang="en-US" u="sng" dirty="0"/>
              <a:t>   </a:t>
            </a:r>
            <a:r>
              <a:rPr lang="zh-CN" altLang="en-US" dirty="0"/>
              <a:t>表示，电流做功的过程，就是</a:t>
            </a:r>
            <a:r>
              <a:rPr lang="zh-CN" altLang="en-US" u="sng" dirty="0"/>
              <a:t>  </a:t>
            </a:r>
            <a:r>
              <a:rPr lang="zh-CN" altLang="en-US" dirty="0"/>
              <a:t>能转变为</a:t>
            </a:r>
            <a:r>
              <a:rPr lang="zh-CN" altLang="en-US" u="sng" dirty="0"/>
              <a:t>         </a:t>
            </a:r>
            <a:r>
              <a:rPr lang="zh-CN" altLang="en-US" dirty="0"/>
              <a:t>能（内能、光能、机械能）的过程。计算电功的公式：</a:t>
            </a:r>
            <a:r>
              <a:rPr lang="en-US" altLang="zh-CN" dirty="0"/>
              <a:t>W</a:t>
            </a:r>
            <a:r>
              <a:rPr lang="zh-CN" altLang="en-US" dirty="0"/>
              <a:t>＝</a:t>
            </a:r>
            <a:r>
              <a:rPr lang="zh-CN" altLang="en-US" u="sng" dirty="0"/>
              <a:t>        </a:t>
            </a:r>
            <a:r>
              <a:rPr lang="zh-CN" altLang="en-US" dirty="0"/>
              <a:t>＝</a:t>
            </a:r>
            <a:r>
              <a:rPr lang="zh-CN" altLang="en-US" u="sng" dirty="0"/>
              <a:t>       </a:t>
            </a:r>
            <a:r>
              <a:rPr lang="zh-CN" altLang="en-US" dirty="0"/>
              <a:t>＝</a:t>
            </a:r>
            <a:r>
              <a:rPr lang="zh-CN" altLang="en-US" u="sng" dirty="0"/>
              <a:t>        </a:t>
            </a:r>
            <a:r>
              <a:rPr lang="zh-CN" altLang="en-US" dirty="0"/>
              <a:t>＝</a:t>
            </a:r>
            <a:r>
              <a:rPr lang="zh-CN" altLang="en-US" u="sng" dirty="0"/>
              <a:t>       </a:t>
            </a:r>
            <a:r>
              <a:rPr lang="zh-CN" altLang="en-US" dirty="0"/>
              <a:t>＝</a:t>
            </a:r>
            <a:r>
              <a:rPr lang="zh-CN" altLang="en-US" u="sng" dirty="0"/>
              <a:t>     </a:t>
            </a:r>
            <a:r>
              <a:rPr lang="zh-CN" altLang="en-US" dirty="0"/>
              <a:t>，电功的国际单位：</a:t>
            </a:r>
            <a:r>
              <a:rPr lang="zh-CN" altLang="en-US" u="sng" dirty="0"/>
              <a:t>        </a:t>
            </a:r>
            <a:r>
              <a:rPr lang="zh-CN" altLang="en-US" dirty="0"/>
              <a:t>，</a:t>
            </a:r>
            <a:r>
              <a:rPr lang="en-US" altLang="zh-CN" dirty="0"/>
              <a:t>1</a:t>
            </a:r>
            <a:r>
              <a:rPr lang="zh-CN" altLang="en-US" dirty="0"/>
              <a:t>焦＝</a:t>
            </a:r>
            <a:r>
              <a:rPr lang="zh-CN" altLang="en-US" u="sng" dirty="0"/>
              <a:t>        </a:t>
            </a:r>
            <a:r>
              <a:rPr lang="zh-CN" altLang="en-US" dirty="0"/>
              <a:t>，生活中还常用“</a:t>
            </a:r>
            <a:r>
              <a:rPr lang="zh-CN" altLang="en-US" u="sng" dirty="0"/>
              <a:t>      </a:t>
            </a:r>
            <a:r>
              <a:rPr lang="zh-CN" altLang="en-US" dirty="0"/>
              <a:t>”（</a:t>
            </a:r>
            <a:r>
              <a:rPr lang="zh-CN" altLang="en-US" u="sng" dirty="0"/>
              <a:t>           </a:t>
            </a:r>
            <a:r>
              <a:rPr lang="zh-CN" altLang="en-US" dirty="0"/>
              <a:t>）做电功的单位，</a:t>
            </a:r>
            <a:r>
              <a:rPr lang="en-US" altLang="zh-CN" dirty="0"/>
              <a:t>1KW.h=</a:t>
            </a:r>
            <a:r>
              <a:rPr lang="en-US" altLang="zh-CN" u="sng" dirty="0"/>
              <a:t>        </a:t>
            </a:r>
            <a:r>
              <a:rPr lang="en-US" altLang="zh-CN" dirty="0"/>
              <a:t>J</a:t>
            </a:r>
            <a:r>
              <a:rPr lang="zh-CN" altLang="en-US" dirty="0"/>
              <a: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274638"/>
            <a:ext cx="2098675" cy="850900"/>
          </a:xfrm>
        </p:spPr>
        <p:txBody>
          <a:bodyPr/>
          <a:lstStyle/>
          <a:p>
            <a:r>
              <a:rPr lang="zh-CN" altLang="en-US" sz="3600" b="1" dirty="0"/>
              <a:t>反馈</a:t>
            </a:r>
            <a:r>
              <a:rPr lang="en-US" altLang="zh-CN" sz="3600" b="1" dirty="0"/>
              <a:t>3</a:t>
            </a:r>
            <a:r>
              <a:rPr lang="zh-CN" altLang="en-US" sz="3600" b="1" dirty="0"/>
              <a:t>：</a:t>
            </a:r>
          </a:p>
        </p:txBody>
      </p:sp>
      <p:sp>
        <p:nvSpPr>
          <p:cNvPr id="35843" name="Rectangle 3"/>
          <p:cNvSpPr>
            <a:spLocks noGrp="1" noChangeArrowheads="1"/>
          </p:cNvSpPr>
          <p:nvPr>
            <p:ph type="body" idx="1"/>
          </p:nvPr>
        </p:nvSpPr>
        <p:spPr/>
        <p:txBody>
          <a:bodyPr/>
          <a:lstStyle/>
          <a:p>
            <a:pPr>
              <a:buFontTx/>
              <a:buNone/>
            </a:pPr>
            <a:r>
              <a:rPr lang="en-US" altLang="zh-CN" dirty="0"/>
              <a:t>   </a:t>
            </a:r>
            <a:r>
              <a:rPr lang="zh-CN" altLang="en-US" dirty="0"/>
              <a:t>电流通过导体产生的热量，跟</a:t>
            </a:r>
            <a:r>
              <a:rPr lang="zh-CN" altLang="en-US" u="sng" dirty="0"/>
              <a:t>             </a:t>
            </a:r>
            <a:r>
              <a:rPr lang="zh-CN" altLang="en-US" dirty="0"/>
              <a:t>成正比，跟导体的</a:t>
            </a:r>
            <a:r>
              <a:rPr lang="zh-CN" altLang="en-US" u="sng" dirty="0"/>
              <a:t>        </a:t>
            </a:r>
            <a:r>
              <a:rPr lang="zh-CN" altLang="en-US" dirty="0"/>
              <a:t>成正比，跟通电</a:t>
            </a:r>
            <a:r>
              <a:rPr lang="zh-CN" altLang="en-US" u="sng" dirty="0"/>
              <a:t>        </a:t>
            </a:r>
            <a:r>
              <a:rPr lang="zh-CN" altLang="en-US" dirty="0"/>
              <a:t>成正比，这个规律叫做</a:t>
            </a:r>
            <a:r>
              <a:rPr lang="zh-CN" altLang="en-US" u="sng" dirty="0"/>
              <a:t>            </a:t>
            </a:r>
            <a:r>
              <a:rPr lang="zh-CN" altLang="en-US" dirty="0"/>
              <a:t>，数学表达式为：</a:t>
            </a:r>
            <a:r>
              <a:rPr lang="en-US" altLang="zh-CN" dirty="0"/>
              <a:t>Q</a:t>
            </a:r>
            <a:r>
              <a:rPr lang="zh-CN" altLang="en-US" dirty="0"/>
              <a:t>＝</a:t>
            </a:r>
            <a:r>
              <a:rPr lang="zh-CN" altLang="en-US" u="sng" dirty="0"/>
              <a:t>           </a:t>
            </a:r>
            <a:r>
              <a:rPr lang="zh-CN" altLang="en-US" dirty="0"/>
              <a:t>，电流通过导体做功，若电能全部转化为内能则：</a:t>
            </a:r>
            <a:r>
              <a:rPr lang="en-US" altLang="zh-CN" dirty="0"/>
              <a:t>Q</a:t>
            </a:r>
            <a:r>
              <a:rPr lang="en-US" altLang="zh-CN" u="sng" dirty="0"/>
              <a:t>    </a:t>
            </a:r>
            <a:r>
              <a:rPr lang="en-US" altLang="zh-CN" dirty="0"/>
              <a:t>W</a:t>
            </a:r>
            <a:r>
              <a:rPr lang="zh-CN" altLang="en-US" dirty="0"/>
              <a:t>＝</a:t>
            </a:r>
            <a:r>
              <a:rPr lang="zh-CN" altLang="en-US" u="sng" dirty="0"/>
              <a:t>      </a:t>
            </a:r>
            <a:r>
              <a:rPr lang="zh-CN" altLang="en-US" dirty="0"/>
              <a:t>＝</a:t>
            </a:r>
            <a:r>
              <a:rPr lang="zh-CN" altLang="en-US" u="sng" dirty="0"/>
              <a:t>      </a:t>
            </a:r>
            <a:r>
              <a:rPr lang="zh-CN" altLang="en-US" dirty="0"/>
              <a:t>＝</a:t>
            </a:r>
            <a:r>
              <a:rPr lang="zh-CN" altLang="en-US" u="sng" dirty="0"/>
              <a:t>      </a:t>
            </a:r>
            <a:r>
              <a:rPr lang="zh-CN" altLang="en-US" dirty="0"/>
              <a:t>＝</a:t>
            </a:r>
            <a:r>
              <a:rPr lang="zh-CN" altLang="en-US" u="sng" dirty="0"/>
              <a:t>      </a:t>
            </a:r>
            <a:r>
              <a:rPr lang="zh-CN" altLang="en-US" dirty="0"/>
              <a:t>。串联电路中</a:t>
            </a:r>
            <a:r>
              <a:rPr lang="en-US" altLang="zh-CN" dirty="0"/>
              <a:t>I</a:t>
            </a:r>
            <a:r>
              <a:rPr lang="zh-CN" altLang="en-US" dirty="0"/>
              <a:t>一定，</a:t>
            </a:r>
            <a:r>
              <a:rPr lang="en-US" altLang="zh-CN" dirty="0"/>
              <a:t>R</a:t>
            </a:r>
            <a:r>
              <a:rPr lang="zh-CN" altLang="en-US" dirty="0"/>
              <a:t>越大单位时间内产生的热量越</a:t>
            </a:r>
            <a:r>
              <a:rPr lang="zh-CN" altLang="en-US" u="sng" dirty="0"/>
              <a:t>     </a:t>
            </a:r>
            <a:r>
              <a:rPr lang="zh-CN" altLang="en-US" dirty="0"/>
              <a:t>。并联电路中，</a:t>
            </a:r>
            <a:r>
              <a:rPr lang="en-US" altLang="zh-CN" dirty="0"/>
              <a:t>U</a:t>
            </a:r>
            <a:r>
              <a:rPr lang="zh-CN" altLang="en-US" dirty="0"/>
              <a:t>一定，</a:t>
            </a:r>
            <a:r>
              <a:rPr lang="en-US" altLang="zh-CN" dirty="0"/>
              <a:t>R</a:t>
            </a:r>
            <a:r>
              <a:rPr lang="zh-CN" altLang="en-US" dirty="0"/>
              <a:t>越小，</a:t>
            </a:r>
            <a:r>
              <a:rPr lang="en-US" altLang="zh-CN" dirty="0"/>
              <a:t>I</a:t>
            </a:r>
            <a:r>
              <a:rPr lang="zh-CN" altLang="en-US" dirty="0"/>
              <a:t>越大（</a:t>
            </a:r>
            <a:r>
              <a:rPr lang="en-US" altLang="zh-CN" dirty="0"/>
              <a:t>I</a:t>
            </a:r>
            <a:r>
              <a:rPr lang="zh-CN" altLang="en-US" dirty="0"/>
              <a:t>是平方倍增大）单位时间内产生的热量越</a:t>
            </a:r>
            <a:r>
              <a:rPr lang="zh-CN" altLang="en-US" u="sng" dirty="0"/>
              <a:t>      </a:t>
            </a:r>
            <a:r>
              <a:rPr lang="zh-CN" altLang="en-US" dirty="0"/>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304800" y="1066800"/>
            <a:ext cx="83058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800" b="1" dirty="0"/>
              <a:t>1</a:t>
            </a:r>
            <a:r>
              <a:rPr lang="zh-CN" altLang="en-US" sz="2800" b="1" dirty="0"/>
              <a:t>、一个</a:t>
            </a:r>
            <a:r>
              <a:rPr lang="en-US" altLang="zh-CN" sz="2800" b="1" dirty="0"/>
              <a:t>10Ω</a:t>
            </a:r>
            <a:r>
              <a:rPr lang="zh-CN" altLang="en-US" sz="2800" b="1" dirty="0"/>
              <a:t>的电阻，通过它的电流为</a:t>
            </a:r>
            <a:r>
              <a:rPr lang="en-US" altLang="zh-CN" sz="2800" b="1" dirty="0"/>
              <a:t>1A</a:t>
            </a:r>
            <a:r>
              <a:rPr lang="zh-CN" altLang="en-US" sz="2800" b="1" dirty="0"/>
              <a:t>，通电</a:t>
            </a:r>
            <a:r>
              <a:rPr lang="en-US" altLang="zh-CN" sz="2800" b="1" dirty="0"/>
              <a:t>10s</a:t>
            </a:r>
            <a:r>
              <a:rPr lang="zh-CN" altLang="en-US" sz="2800" b="1" dirty="0"/>
              <a:t>产生的热量为多少？</a:t>
            </a:r>
          </a:p>
        </p:txBody>
      </p:sp>
      <p:sp>
        <p:nvSpPr>
          <p:cNvPr id="25603" name="Text Box 3"/>
          <p:cNvSpPr txBox="1">
            <a:spLocks noChangeArrowheads="1"/>
          </p:cNvSpPr>
          <p:nvPr/>
        </p:nvSpPr>
        <p:spPr bwMode="auto">
          <a:xfrm>
            <a:off x="228600" y="3886200"/>
            <a:ext cx="80772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dirty="0"/>
              <a:t>2</a:t>
            </a:r>
            <a:r>
              <a:rPr lang="zh-CN" altLang="en-US" sz="2800" b="1" dirty="0"/>
              <a:t>、一只“</a:t>
            </a:r>
            <a:r>
              <a:rPr lang="en-US" altLang="zh-CN" sz="2800" b="1" dirty="0"/>
              <a:t>220V 100W”</a:t>
            </a:r>
            <a:r>
              <a:rPr lang="zh-CN" altLang="en-US" sz="2800" b="1" dirty="0"/>
              <a:t>的电烙铁，在额定电压下使用，每分钟产生的热量是多少？</a:t>
            </a:r>
          </a:p>
        </p:txBody>
      </p:sp>
      <p:sp>
        <p:nvSpPr>
          <p:cNvPr id="25604" name="Text Box 4"/>
          <p:cNvSpPr txBox="1">
            <a:spLocks noChangeArrowheads="1"/>
          </p:cNvSpPr>
          <p:nvPr/>
        </p:nvSpPr>
        <p:spPr bwMode="auto">
          <a:xfrm>
            <a:off x="0" y="0"/>
            <a:ext cx="2286000" cy="579438"/>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dirty="0"/>
              <a:t>课堂练习：</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截图0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3163888"/>
            <a:ext cx="7696200" cy="3694112"/>
          </a:xfrm>
          <a:prstGeom prst="rect">
            <a:avLst/>
          </a:prstGeom>
          <a:noFill/>
          <a:extLst>
            <a:ext uri="{909E8E84-426E-40DD-AFC4-6F175D3DCCD1}">
              <a14:hiddenFill xmlns:a14="http://schemas.microsoft.com/office/drawing/2010/main">
                <a:solidFill>
                  <a:srgbClr val="FFFFFF"/>
                </a:solidFill>
              </a14:hiddenFill>
            </a:ext>
          </a:extLst>
        </p:spPr>
      </p:pic>
      <p:pic>
        <p:nvPicPr>
          <p:cNvPr id="24579" name="Picture 3" descr="200810112025527200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72200" y="304800"/>
            <a:ext cx="2332038" cy="2895600"/>
          </a:xfrm>
          <a:prstGeom prst="rect">
            <a:avLst/>
          </a:prstGeom>
          <a:noFill/>
          <a:extLst>
            <a:ext uri="{909E8E84-426E-40DD-AFC4-6F175D3DCCD1}">
              <a14:hiddenFill xmlns:a14="http://schemas.microsoft.com/office/drawing/2010/main">
                <a:solidFill>
                  <a:srgbClr val="FFFFFF"/>
                </a:solidFill>
              </a14:hiddenFill>
            </a:ext>
          </a:extLst>
        </p:spPr>
      </p:pic>
      <p:pic>
        <p:nvPicPr>
          <p:cNvPr id="24580" name="Picture 4" descr="1226051115290_4510_b"/>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85800" y="914400"/>
            <a:ext cx="3200400" cy="2514600"/>
          </a:xfrm>
          <a:prstGeom prst="rect">
            <a:avLst/>
          </a:prstGeom>
          <a:noFill/>
          <a:extLst>
            <a:ext uri="{909E8E84-426E-40DD-AFC4-6F175D3DCCD1}">
              <a14:hiddenFill xmlns:a14="http://schemas.microsoft.com/office/drawing/2010/main">
                <a:solidFill>
                  <a:srgbClr val="FFFFFF"/>
                </a:solidFill>
              </a14:hiddenFill>
            </a:ext>
          </a:extLst>
        </p:spPr>
      </p:pic>
      <p:sp>
        <p:nvSpPr>
          <p:cNvPr id="24581" name="Text Box 5"/>
          <p:cNvSpPr txBox="1">
            <a:spLocks noChangeArrowheads="1"/>
          </p:cNvSpPr>
          <p:nvPr/>
        </p:nvSpPr>
        <p:spPr bwMode="auto">
          <a:xfrm>
            <a:off x="0" y="0"/>
            <a:ext cx="5562600"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b="1"/>
              <a:t>思考：电热对我们是有利还是有弊？</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blinds(horizontal)">
                                      <p:cBhvr>
                                        <p:cTn id="7" dur="5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274638"/>
            <a:ext cx="4691063" cy="1143000"/>
          </a:xfrm>
        </p:spPr>
        <p:txBody>
          <a:bodyPr/>
          <a:lstStyle/>
          <a:p>
            <a:r>
              <a:rPr lang="zh-CN" altLang="en-US" sz="3600"/>
              <a:t>电热的利用和防止：</a:t>
            </a:r>
          </a:p>
        </p:txBody>
      </p:sp>
      <p:sp>
        <p:nvSpPr>
          <p:cNvPr id="36867" name="Rectangle 3"/>
          <p:cNvSpPr>
            <a:spLocks noGrp="1" noChangeArrowheads="1"/>
          </p:cNvSpPr>
          <p:nvPr>
            <p:ph type="body" idx="1"/>
          </p:nvPr>
        </p:nvSpPr>
        <p:spPr/>
        <p:txBody>
          <a:bodyPr/>
          <a:lstStyle/>
          <a:p>
            <a:endParaRPr lang="en-US" altLang="zh-CN"/>
          </a:p>
          <a:p>
            <a:pPr>
              <a:buFontTx/>
              <a:buNone/>
            </a:pPr>
            <a:r>
              <a:rPr lang="en-US" altLang="zh-CN"/>
              <a:t>          </a:t>
            </a:r>
            <a:r>
              <a:rPr lang="zh-CN" altLang="en-US"/>
              <a:t>在电热的利用和防止的学习中我们运用了</a:t>
            </a:r>
            <a:r>
              <a:rPr lang="zh-CN" altLang="en-US" u="sng"/>
              <a:t>           </a:t>
            </a:r>
            <a:r>
              <a:rPr lang="zh-CN" altLang="en-US"/>
              <a:t>法。由电热危害引出电热器我们运用了</a:t>
            </a:r>
            <a:r>
              <a:rPr lang="zh-CN" altLang="en-US" u="sng"/>
              <a:t>           </a:t>
            </a:r>
            <a:r>
              <a:rPr lang="zh-CN" altLang="en-US"/>
              <a:t>法</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274638"/>
            <a:ext cx="2098675" cy="1143000"/>
          </a:xfrm>
        </p:spPr>
        <p:txBody>
          <a:bodyPr/>
          <a:lstStyle/>
          <a:p>
            <a:r>
              <a:rPr lang="zh-CN" altLang="en-US" sz="4000" b="1"/>
              <a:t>反馈</a:t>
            </a:r>
            <a:r>
              <a:rPr lang="en-US" altLang="zh-CN" sz="4000" b="1"/>
              <a:t>4</a:t>
            </a:r>
            <a:r>
              <a:rPr lang="zh-CN" altLang="en-US" sz="4000" b="1"/>
              <a:t>：</a:t>
            </a:r>
          </a:p>
        </p:txBody>
      </p:sp>
      <p:sp>
        <p:nvSpPr>
          <p:cNvPr id="38915" name="Rectangle 3"/>
          <p:cNvSpPr>
            <a:spLocks noGrp="1" noChangeArrowheads="1"/>
          </p:cNvSpPr>
          <p:nvPr>
            <p:ph type="body" idx="1"/>
          </p:nvPr>
        </p:nvSpPr>
        <p:spPr/>
        <p:txBody>
          <a:bodyPr/>
          <a:lstStyle/>
          <a:p>
            <a:pPr>
              <a:buFontTx/>
              <a:buNone/>
            </a:pPr>
            <a:r>
              <a:rPr lang="en-US" altLang="zh-CN"/>
              <a:t>           </a:t>
            </a:r>
            <a:r>
              <a:rPr lang="zh-CN" altLang="en-US" sz="3600"/>
              <a:t>家里的</a:t>
            </a:r>
            <a:r>
              <a:rPr lang="zh-CN" altLang="en-US" sz="3600" u="sng"/>
              <a:t>        </a:t>
            </a:r>
            <a:r>
              <a:rPr lang="zh-CN" altLang="en-US" sz="3600"/>
              <a:t>、</a:t>
            </a:r>
            <a:r>
              <a:rPr lang="zh-CN" altLang="en-US" sz="3600" u="sng"/>
              <a:t>          </a:t>
            </a:r>
            <a:r>
              <a:rPr lang="zh-CN" altLang="en-US" sz="3600"/>
              <a:t>、</a:t>
            </a:r>
            <a:r>
              <a:rPr lang="zh-CN" altLang="en-US" sz="3600" u="sng"/>
              <a:t>          </a:t>
            </a:r>
            <a:r>
              <a:rPr lang="zh-CN" altLang="en-US" sz="3600"/>
              <a:t>，养鸡场的</a:t>
            </a:r>
            <a:r>
              <a:rPr lang="zh-CN" altLang="en-US" sz="3600" u="sng"/>
              <a:t>          </a:t>
            </a:r>
            <a:r>
              <a:rPr lang="zh-CN" altLang="en-US" sz="3600"/>
              <a:t>，都是利用电热的例子。</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274638"/>
            <a:ext cx="2098675" cy="633412"/>
          </a:xfrm>
        </p:spPr>
        <p:txBody>
          <a:bodyPr/>
          <a:lstStyle/>
          <a:p>
            <a:r>
              <a:rPr lang="zh-CN" altLang="en-US" sz="3200" dirty="0"/>
              <a:t>达标检测</a:t>
            </a:r>
            <a:r>
              <a:rPr lang="zh-CN" altLang="en-US" sz="4000" dirty="0"/>
              <a:t> </a:t>
            </a:r>
          </a:p>
        </p:txBody>
      </p:sp>
      <p:sp>
        <p:nvSpPr>
          <p:cNvPr id="40963" name="Rectangle 3"/>
          <p:cNvSpPr>
            <a:spLocks noGrp="1" noChangeArrowheads="1"/>
          </p:cNvSpPr>
          <p:nvPr>
            <p:ph type="body" idx="1"/>
          </p:nvPr>
        </p:nvSpPr>
        <p:spPr>
          <a:xfrm>
            <a:off x="250825" y="1196975"/>
            <a:ext cx="8435975" cy="4929188"/>
          </a:xfrm>
        </p:spPr>
        <p:txBody>
          <a:bodyPr/>
          <a:lstStyle/>
          <a:p>
            <a:pPr>
              <a:lnSpc>
                <a:spcPct val="90000"/>
              </a:lnSpc>
              <a:buFontTx/>
              <a:buNone/>
            </a:pPr>
            <a:r>
              <a:rPr lang="en-US" altLang="zh-CN" sz="2400" dirty="0"/>
              <a:t>    1.</a:t>
            </a:r>
            <a:r>
              <a:rPr lang="zh-CN" altLang="en-US" sz="2400" dirty="0"/>
              <a:t>回顾实验和探究：（</a:t>
            </a:r>
            <a:r>
              <a:rPr lang="zh-CN" altLang="en-US" sz="2400" b="1" dirty="0"/>
              <a:t>请将下列实验报告中的空缺部分填写完整</a:t>
            </a:r>
            <a:r>
              <a:rPr lang="zh-CN" altLang="en-US" sz="2400" dirty="0"/>
              <a:t>）</a:t>
            </a:r>
          </a:p>
          <a:p>
            <a:pPr>
              <a:lnSpc>
                <a:spcPct val="90000"/>
              </a:lnSpc>
              <a:buFontTx/>
              <a:buNone/>
            </a:pPr>
            <a:r>
              <a:rPr lang="zh-CN" altLang="en-US" sz="2400" dirty="0"/>
              <a:t>        探究电流的热效应：</a:t>
            </a:r>
          </a:p>
          <a:p>
            <a:pPr>
              <a:lnSpc>
                <a:spcPct val="90000"/>
              </a:lnSpc>
              <a:buFontTx/>
              <a:buNone/>
            </a:pPr>
            <a:r>
              <a:rPr lang="zh-CN" altLang="en-US" sz="2400" dirty="0"/>
              <a:t>过程</a:t>
            </a:r>
            <a:r>
              <a:rPr lang="en-US" altLang="zh-CN" sz="2400" dirty="0"/>
              <a:t>:</a:t>
            </a:r>
          </a:p>
          <a:p>
            <a:pPr>
              <a:lnSpc>
                <a:spcPct val="90000"/>
              </a:lnSpc>
              <a:buFontTx/>
              <a:buNone/>
            </a:pPr>
            <a:r>
              <a:rPr lang="en-US" altLang="zh-CN" sz="2400" dirty="0"/>
              <a:t>        </a:t>
            </a:r>
            <a:r>
              <a:rPr lang="zh-CN" altLang="en-US" sz="2400" dirty="0"/>
              <a:t>甲、乙电阻丝的电阻</a:t>
            </a:r>
            <a:r>
              <a:rPr lang="en-US" altLang="zh-CN" sz="2400" i="1" dirty="0"/>
              <a:t>R</a:t>
            </a:r>
            <a:r>
              <a:rPr lang="zh-CN" altLang="en-US" sz="2400" dirty="0"/>
              <a:t>甲＜</a:t>
            </a:r>
            <a:r>
              <a:rPr lang="en-US" altLang="zh-CN" sz="2400" i="1" dirty="0"/>
              <a:t>R</a:t>
            </a:r>
            <a:r>
              <a:rPr lang="zh-CN" altLang="en-US" sz="2400" dirty="0"/>
              <a:t>乙。将开关闭合一段时间，发现甲瓶温度计示数</a:t>
            </a:r>
            <a:r>
              <a:rPr lang="zh-CN" altLang="en-US" sz="2400" u="sng" dirty="0"/>
              <a:t>       </a:t>
            </a:r>
            <a:r>
              <a:rPr lang="zh-CN" altLang="en-US" sz="2400" dirty="0"/>
              <a:t>乙瓶温度计示数。</a:t>
            </a:r>
          </a:p>
          <a:p>
            <a:pPr>
              <a:lnSpc>
                <a:spcPct val="90000"/>
              </a:lnSpc>
              <a:buFontTx/>
              <a:buNone/>
            </a:pPr>
            <a:r>
              <a:rPr lang="zh-CN" altLang="en-US" sz="2400" dirty="0"/>
              <a:t>结论</a:t>
            </a:r>
            <a:r>
              <a:rPr lang="en-US" altLang="zh-CN" sz="2400" dirty="0"/>
              <a:t>:</a:t>
            </a:r>
          </a:p>
          <a:p>
            <a:pPr>
              <a:lnSpc>
                <a:spcPct val="90000"/>
              </a:lnSpc>
              <a:buFontTx/>
              <a:buNone/>
            </a:pPr>
            <a:r>
              <a:rPr lang="en-US" altLang="zh-CN" sz="2400" dirty="0"/>
              <a:t>       </a:t>
            </a:r>
            <a:r>
              <a:rPr lang="zh-CN" altLang="en-US" sz="2400" dirty="0"/>
              <a:t>实验得出：在</a:t>
            </a:r>
            <a:r>
              <a:rPr lang="zh-CN" altLang="en-US" sz="2400" u="sng" dirty="0"/>
              <a:t>         </a:t>
            </a:r>
            <a:r>
              <a:rPr lang="zh-CN" altLang="en-US" sz="2400" dirty="0"/>
              <a:t>、通电时间相同时，导体的电阻越大，电流产生的热量越</a:t>
            </a:r>
            <a:r>
              <a:rPr lang="zh-CN" altLang="en-US" sz="2400" u="sng" dirty="0"/>
              <a:t>       </a:t>
            </a:r>
            <a:r>
              <a:rPr lang="zh-CN" altLang="en-US" sz="2400" dirty="0"/>
              <a:t>。</a:t>
            </a:r>
          </a:p>
          <a:p>
            <a:pPr>
              <a:lnSpc>
                <a:spcPct val="90000"/>
              </a:lnSpc>
              <a:buFontTx/>
              <a:buNone/>
            </a:pPr>
            <a:r>
              <a:rPr lang="zh-CN" altLang="en-US" sz="2400" dirty="0"/>
              <a:t>应用方法</a:t>
            </a:r>
            <a:r>
              <a:rPr lang="en-US" altLang="zh-CN" sz="2400" dirty="0"/>
              <a:t>:</a:t>
            </a:r>
          </a:p>
          <a:p>
            <a:pPr>
              <a:lnSpc>
                <a:spcPct val="90000"/>
              </a:lnSpc>
              <a:buFontTx/>
              <a:buNone/>
            </a:pPr>
            <a:r>
              <a:rPr lang="en-US" altLang="zh-CN" sz="2400" dirty="0"/>
              <a:t>       </a:t>
            </a:r>
            <a:r>
              <a:rPr lang="zh-CN" altLang="en-US" sz="2400" dirty="0"/>
              <a:t>实验中，电能转化为</a:t>
            </a:r>
            <a:r>
              <a:rPr lang="zh-CN" altLang="en-US" sz="2400" u="sng" dirty="0"/>
              <a:t>      </a:t>
            </a:r>
            <a:r>
              <a:rPr lang="zh-CN" altLang="en-US" sz="2400" dirty="0"/>
              <a:t>能。电热过多易引起火灾，但加以控制并利用可制成电热器，这里运用的科学方法是</a:t>
            </a:r>
            <a:r>
              <a:rPr lang="zh-CN" altLang="en-US" sz="2400" u="sng" dirty="0"/>
              <a:t>                </a:t>
            </a:r>
            <a:r>
              <a:rPr lang="zh-CN" altLang="en-US" sz="2400" dirty="0"/>
              <a:t>法。</a:t>
            </a:r>
          </a:p>
        </p:txBody>
      </p:sp>
      <p:grpSp>
        <p:nvGrpSpPr>
          <p:cNvPr id="40964" name="Group 4"/>
          <p:cNvGrpSpPr>
            <a:grpSpLocks/>
          </p:cNvGrpSpPr>
          <p:nvPr/>
        </p:nvGrpSpPr>
        <p:grpSpPr bwMode="auto">
          <a:xfrm>
            <a:off x="5580063" y="1628775"/>
            <a:ext cx="2087562" cy="1152525"/>
            <a:chOff x="6805" y="6289"/>
            <a:chExt cx="2710" cy="1184"/>
          </a:xfrm>
        </p:grpSpPr>
        <p:grpSp>
          <p:nvGrpSpPr>
            <p:cNvPr id="40965" name="Group 5"/>
            <p:cNvGrpSpPr>
              <a:grpSpLocks/>
            </p:cNvGrpSpPr>
            <p:nvPr/>
          </p:nvGrpSpPr>
          <p:grpSpPr bwMode="auto">
            <a:xfrm>
              <a:off x="8868" y="6289"/>
              <a:ext cx="601" cy="664"/>
              <a:chOff x="8857" y="8840"/>
              <a:chExt cx="601" cy="683"/>
            </a:xfrm>
          </p:grpSpPr>
          <p:sp>
            <p:nvSpPr>
              <p:cNvPr id="40966" name="Rectangle 6"/>
              <p:cNvSpPr>
                <a:spLocks noChangeAspect="1" noChangeArrowheads="1"/>
              </p:cNvSpPr>
              <p:nvPr/>
            </p:nvSpPr>
            <p:spPr bwMode="auto">
              <a:xfrm>
                <a:off x="8857" y="8844"/>
                <a:ext cx="513" cy="679"/>
              </a:xfrm>
              <a:prstGeom prst="rect">
                <a:avLst/>
              </a:prstGeom>
              <a:solidFill>
                <a:srgbClr val="FFFFFF"/>
              </a:solidFill>
              <a:ln w="9525">
                <a:solidFill>
                  <a:srgbClr val="000000"/>
                </a:solidFill>
                <a:miter lim="800000"/>
                <a:headEnd/>
                <a:tailEnd/>
              </a:ln>
            </p:spPr>
            <p:txBody>
              <a:bodyPr/>
              <a:lstStyle/>
              <a:p>
                <a:endParaRPr lang="zh-CN" altLang="en-US"/>
              </a:p>
            </p:txBody>
          </p:sp>
          <p:sp>
            <p:nvSpPr>
              <p:cNvPr id="40967" name="Line 7"/>
              <p:cNvSpPr>
                <a:spLocks noChangeAspect="1" noChangeShapeType="1"/>
              </p:cNvSpPr>
              <p:nvPr/>
            </p:nvSpPr>
            <p:spPr bwMode="auto">
              <a:xfrm>
                <a:off x="8857" y="9232"/>
                <a:ext cx="51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68" name="Rectangle 8"/>
              <p:cNvSpPr>
                <a:spLocks noChangeAspect="1" noChangeArrowheads="1"/>
              </p:cNvSpPr>
              <p:nvPr/>
            </p:nvSpPr>
            <p:spPr bwMode="auto">
              <a:xfrm>
                <a:off x="8956" y="9398"/>
                <a:ext cx="56" cy="71"/>
              </a:xfrm>
              <a:prstGeom prst="rect">
                <a:avLst/>
              </a:prstGeom>
              <a:solidFill>
                <a:srgbClr val="C0C0C0"/>
              </a:solidFill>
              <a:ln w="9525">
                <a:solidFill>
                  <a:srgbClr val="000000"/>
                </a:solidFill>
                <a:miter lim="800000"/>
                <a:headEnd/>
                <a:tailEnd/>
              </a:ln>
            </p:spPr>
            <p:txBody>
              <a:bodyPr/>
              <a:lstStyle/>
              <a:p>
                <a:endParaRPr lang="zh-CN" altLang="en-US"/>
              </a:p>
            </p:txBody>
          </p:sp>
          <p:sp>
            <p:nvSpPr>
              <p:cNvPr id="40969" name="Rectangle 9"/>
              <p:cNvSpPr>
                <a:spLocks noChangeAspect="1" noChangeArrowheads="1"/>
              </p:cNvSpPr>
              <p:nvPr/>
            </p:nvSpPr>
            <p:spPr bwMode="auto">
              <a:xfrm>
                <a:off x="9220" y="9398"/>
                <a:ext cx="55" cy="71"/>
              </a:xfrm>
              <a:prstGeom prst="rect">
                <a:avLst/>
              </a:prstGeom>
              <a:solidFill>
                <a:srgbClr val="C0C0C0"/>
              </a:solidFill>
              <a:ln w="9525">
                <a:solidFill>
                  <a:srgbClr val="000000"/>
                </a:solidFill>
                <a:miter lim="800000"/>
                <a:headEnd/>
                <a:tailEnd/>
              </a:ln>
            </p:spPr>
            <p:txBody>
              <a:bodyPr/>
              <a:lstStyle/>
              <a:p>
                <a:endParaRPr lang="zh-CN" altLang="en-US"/>
              </a:p>
            </p:txBody>
          </p:sp>
          <p:sp>
            <p:nvSpPr>
              <p:cNvPr id="40970" name="Freeform 10"/>
              <p:cNvSpPr>
                <a:spLocks noChangeAspect="1"/>
              </p:cNvSpPr>
              <p:nvPr/>
            </p:nvSpPr>
            <p:spPr bwMode="auto">
              <a:xfrm>
                <a:off x="8948" y="8901"/>
                <a:ext cx="310" cy="56"/>
              </a:xfrm>
              <a:custGeom>
                <a:avLst/>
                <a:gdLst>
                  <a:gd name="T0" fmla="*/ 0 w 510"/>
                  <a:gd name="T1" fmla="*/ 90 h 90"/>
                  <a:gd name="T2" fmla="*/ 255 w 510"/>
                  <a:gd name="T3" fmla="*/ 0 h 90"/>
                  <a:gd name="T4" fmla="*/ 510 w 510"/>
                  <a:gd name="T5" fmla="*/ 90 h 90"/>
                </a:gdLst>
                <a:ahLst/>
                <a:cxnLst>
                  <a:cxn ang="0">
                    <a:pos x="T0" y="T1"/>
                  </a:cxn>
                  <a:cxn ang="0">
                    <a:pos x="T2" y="T3"/>
                  </a:cxn>
                  <a:cxn ang="0">
                    <a:pos x="T4" y="T5"/>
                  </a:cxn>
                </a:cxnLst>
                <a:rect l="0" t="0" r="r" b="b"/>
                <a:pathLst>
                  <a:path w="510" h="90">
                    <a:moveTo>
                      <a:pt x="0" y="90"/>
                    </a:moveTo>
                    <a:cubicBezTo>
                      <a:pt x="42" y="75"/>
                      <a:pt x="170" y="0"/>
                      <a:pt x="255" y="0"/>
                    </a:cubicBezTo>
                    <a:cubicBezTo>
                      <a:pt x="340" y="0"/>
                      <a:pt x="457" y="71"/>
                      <a:pt x="510" y="9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0971" name="Line 11"/>
              <p:cNvSpPr>
                <a:spLocks noChangeAspect="1" noChangeShapeType="1"/>
              </p:cNvSpPr>
              <p:nvPr/>
            </p:nvSpPr>
            <p:spPr bwMode="auto">
              <a:xfrm flipH="1" flipV="1">
                <a:off x="8961" y="8960"/>
                <a:ext cx="110" cy="194"/>
              </a:xfrm>
              <a:prstGeom prst="line">
                <a:avLst/>
              </a:prstGeom>
              <a:noFill/>
              <a:ln w="9525">
                <a:solidFill>
                  <a:srgbClr val="000000"/>
                </a:solidFill>
                <a:round/>
                <a:headEnd/>
                <a:tailEnd type="triangle" w="sm" len="med"/>
              </a:ln>
              <a:extLst>
                <a:ext uri="{909E8E84-426E-40DD-AFC4-6F175D3DCCD1}">
                  <a14:hiddenFill xmlns:a14="http://schemas.microsoft.com/office/drawing/2010/main">
                    <a:noFill/>
                  </a14:hiddenFill>
                </a:ext>
              </a:extLst>
            </p:spPr>
            <p:txBody>
              <a:bodyPr/>
              <a:lstStyle/>
              <a:p>
                <a:endParaRPr lang="zh-CN" altLang="en-US"/>
              </a:p>
            </p:txBody>
          </p:sp>
          <p:sp>
            <p:nvSpPr>
              <p:cNvPr id="40972" name="Text Box 12"/>
              <p:cNvSpPr txBox="1">
                <a:spLocks noChangeAspect="1" noChangeArrowheads="1"/>
              </p:cNvSpPr>
              <p:nvPr/>
            </p:nvSpPr>
            <p:spPr bwMode="auto">
              <a:xfrm>
                <a:off x="8924" y="8840"/>
                <a:ext cx="273" cy="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1500">
                    <a:latin typeface="宋体" pitchFamily="2" charset="-122"/>
                  </a:rPr>
                  <a:t>_</a:t>
                </a:r>
                <a:endParaRPr lang="en-US" altLang="zh-CN"/>
              </a:p>
            </p:txBody>
          </p:sp>
          <p:sp>
            <p:nvSpPr>
              <p:cNvPr id="40973" name="Text Box 13"/>
              <p:cNvSpPr txBox="1">
                <a:spLocks noChangeAspect="1" noChangeArrowheads="1"/>
              </p:cNvSpPr>
              <p:nvPr/>
            </p:nvSpPr>
            <p:spPr bwMode="auto">
              <a:xfrm>
                <a:off x="9184" y="9150"/>
                <a:ext cx="274" cy="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1200">
                    <a:latin typeface="Times New Roman" pitchFamily="18" charset="0"/>
                  </a:rPr>
                  <a:t>+</a:t>
                </a:r>
                <a:endParaRPr lang="en-US" altLang="zh-CN"/>
              </a:p>
            </p:txBody>
          </p:sp>
          <p:sp>
            <p:nvSpPr>
              <p:cNvPr id="40974" name="Text Box 14"/>
              <p:cNvSpPr txBox="1">
                <a:spLocks noChangeAspect="1" noChangeArrowheads="1"/>
              </p:cNvSpPr>
              <p:nvPr/>
            </p:nvSpPr>
            <p:spPr bwMode="auto">
              <a:xfrm>
                <a:off x="9074" y="8944"/>
                <a:ext cx="272" cy="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en-US" altLang="zh-CN" sz="900">
                    <a:latin typeface="Times New Roman" pitchFamily="18" charset="0"/>
                  </a:rPr>
                  <a:t>A</a:t>
                </a:r>
                <a:endParaRPr lang="en-US" altLang="zh-CN"/>
              </a:p>
            </p:txBody>
          </p:sp>
        </p:grpSp>
        <p:sp>
          <p:nvSpPr>
            <p:cNvPr id="40975" name="Text Box 15"/>
            <p:cNvSpPr txBox="1">
              <a:spLocks noChangeAspect="1" noChangeArrowheads="1"/>
            </p:cNvSpPr>
            <p:nvPr/>
          </p:nvSpPr>
          <p:spPr bwMode="auto">
            <a:xfrm>
              <a:off x="7485" y="6755"/>
              <a:ext cx="409" cy="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sz="900">
                  <a:latin typeface="Times New Roman" pitchFamily="18" charset="0"/>
                </a:rPr>
                <a:t>甲</a:t>
              </a:r>
              <a:endParaRPr lang="zh-CN" altLang="en-US"/>
            </a:p>
          </p:txBody>
        </p:sp>
        <p:sp>
          <p:nvSpPr>
            <p:cNvPr id="40976" name="Text Box 16"/>
            <p:cNvSpPr txBox="1">
              <a:spLocks noChangeAspect="1" noChangeArrowheads="1"/>
            </p:cNvSpPr>
            <p:nvPr/>
          </p:nvSpPr>
          <p:spPr bwMode="auto">
            <a:xfrm>
              <a:off x="8475" y="6775"/>
              <a:ext cx="273"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r>
                <a:rPr lang="zh-CN" altLang="en-US" sz="900">
                  <a:latin typeface="Times New Roman" pitchFamily="18" charset="0"/>
                </a:rPr>
                <a:t>乙</a:t>
              </a:r>
              <a:endParaRPr lang="zh-CN" altLang="en-US"/>
            </a:p>
          </p:txBody>
        </p:sp>
        <p:grpSp>
          <p:nvGrpSpPr>
            <p:cNvPr id="40977" name="Group 17"/>
            <p:cNvGrpSpPr>
              <a:grpSpLocks noChangeAspect="1"/>
            </p:cNvGrpSpPr>
            <p:nvPr/>
          </p:nvGrpSpPr>
          <p:grpSpPr bwMode="auto">
            <a:xfrm>
              <a:off x="8102" y="6312"/>
              <a:ext cx="438" cy="1054"/>
              <a:chOff x="4212" y="2192"/>
              <a:chExt cx="720" cy="1744"/>
            </a:xfrm>
          </p:grpSpPr>
          <p:sp>
            <p:nvSpPr>
              <p:cNvPr id="40978" name="Oval 18"/>
              <p:cNvSpPr>
                <a:spLocks noChangeAspect="1" noChangeArrowheads="1"/>
              </p:cNvSpPr>
              <p:nvPr/>
            </p:nvSpPr>
            <p:spPr bwMode="auto">
              <a:xfrm>
                <a:off x="4212" y="3312"/>
                <a:ext cx="720" cy="624"/>
              </a:xfrm>
              <a:prstGeom prst="ellipse">
                <a:avLst/>
              </a:prstGeom>
              <a:solidFill>
                <a:srgbClr val="C0C0C0"/>
              </a:solidFill>
              <a:ln w="9525">
                <a:solidFill>
                  <a:srgbClr val="000000"/>
                </a:solidFill>
                <a:round/>
                <a:headEnd/>
                <a:tailEnd/>
              </a:ln>
            </p:spPr>
            <p:txBody>
              <a:bodyPr/>
              <a:lstStyle/>
              <a:p>
                <a:endParaRPr lang="zh-CN" altLang="en-US"/>
              </a:p>
            </p:txBody>
          </p:sp>
          <p:sp>
            <p:nvSpPr>
              <p:cNvPr id="40979" name="Rectangle 19"/>
              <p:cNvSpPr>
                <a:spLocks noChangeAspect="1" noChangeArrowheads="1"/>
              </p:cNvSpPr>
              <p:nvPr/>
            </p:nvSpPr>
            <p:spPr bwMode="auto">
              <a:xfrm>
                <a:off x="4476" y="2704"/>
                <a:ext cx="204" cy="624"/>
              </a:xfrm>
              <a:prstGeom prst="rect">
                <a:avLst/>
              </a:prstGeom>
              <a:solidFill>
                <a:srgbClr val="FFFFFF"/>
              </a:solidFill>
              <a:ln w="9525">
                <a:solidFill>
                  <a:srgbClr val="000000"/>
                </a:solidFill>
                <a:miter lim="800000"/>
                <a:headEnd/>
                <a:tailEnd/>
              </a:ln>
            </p:spPr>
            <p:txBody>
              <a:bodyPr/>
              <a:lstStyle/>
              <a:p>
                <a:endParaRPr lang="zh-CN" altLang="en-US"/>
              </a:p>
            </p:txBody>
          </p:sp>
          <p:sp>
            <p:nvSpPr>
              <p:cNvPr id="40980" name="Rectangle 20"/>
              <p:cNvSpPr>
                <a:spLocks noChangeAspect="1" noChangeArrowheads="1"/>
              </p:cNvSpPr>
              <p:nvPr/>
            </p:nvSpPr>
            <p:spPr bwMode="auto">
              <a:xfrm>
                <a:off x="4486" y="3220"/>
                <a:ext cx="187" cy="156"/>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0981" name="AutoShape 21"/>
              <p:cNvSpPr>
                <a:spLocks noChangeAspect="1" noChangeArrowheads="1"/>
              </p:cNvSpPr>
              <p:nvPr/>
            </p:nvSpPr>
            <p:spPr bwMode="auto">
              <a:xfrm>
                <a:off x="4463" y="2632"/>
                <a:ext cx="227" cy="15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FFFFFF"/>
              </a:solidFill>
              <a:ln w="9525">
                <a:solidFill>
                  <a:srgbClr val="000000"/>
                </a:solidFill>
                <a:miter lim="800000"/>
                <a:headEnd/>
                <a:tailEnd/>
              </a:ln>
            </p:spPr>
            <p:txBody>
              <a:bodyPr/>
              <a:lstStyle/>
              <a:p>
                <a:endParaRPr lang="zh-CN" altLang="en-US"/>
              </a:p>
            </p:txBody>
          </p:sp>
          <p:sp>
            <p:nvSpPr>
              <p:cNvPr id="40982" name="Rectangle 22"/>
              <p:cNvSpPr>
                <a:spLocks noChangeAspect="1" noChangeArrowheads="1"/>
              </p:cNvSpPr>
              <p:nvPr/>
            </p:nvSpPr>
            <p:spPr bwMode="auto">
              <a:xfrm>
                <a:off x="4561" y="2192"/>
                <a:ext cx="34" cy="1361"/>
              </a:xfrm>
              <a:prstGeom prst="rect">
                <a:avLst/>
              </a:prstGeom>
              <a:solidFill>
                <a:srgbClr val="FFFFFF"/>
              </a:solidFill>
              <a:ln w="9525">
                <a:solidFill>
                  <a:srgbClr val="000000"/>
                </a:solidFill>
                <a:miter lim="800000"/>
                <a:headEnd/>
                <a:tailEnd/>
              </a:ln>
            </p:spPr>
            <p:txBody>
              <a:bodyPr/>
              <a:lstStyle/>
              <a:p>
                <a:endParaRPr lang="zh-CN" altLang="en-US"/>
              </a:p>
            </p:txBody>
          </p:sp>
          <p:sp>
            <p:nvSpPr>
              <p:cNvPr id="40983" name="Line 23"/>
              <p:cNvSpPr>
                <a:spLocks noChangeAspect="1" noChangeShapeType="1"/>
              </p:cNvSpPr>
              <p:nvPr/>
            </p:nvSpPr>
            <p:spPr bwMode="auto">
              <a:xfrm>
                <a:off x="4532" y="2796"/>
                <a:ext cx="0" cy="6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84" name="Line 24"/>
              <p:cNvSpPr>
                <a:spLocks noChangeAspect="1" noChangeShapeType="1"/>
              </p:cNvSpPr>
              <p:nvPr/>
            </p:nvSpPr>
            <p:spPr bwMode="auto">
              <a:xfrm>
                <a:off x="4628" y="2788"/>
                <a:ext cx="0" cy="6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85" name="Line 25"/>
              <p:cNvSpPr>
                <a:spLocks noChangeAspect="1" noChangeShapeType="1"/>
              </p:cNvSpPr>
              <p:nvPr/>
            </p:nvSpPr>
            <p:spPr bwMode="auto">
              <a:xfrm flipH="1">
                <a:off x="4352" y="3476"/>
                <a:ext cx="180" cy="15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86" name="Line 26"/>
              <p:cNvSpPr>
                <a:spLocks noChangeAspect="1" noChangeShapeType="1"/>
              </p:cNvSpPr>
              <p:nvPr/>
            </p:nvSpPr>
            <p:spPr bwMode="auto">
              <a:xfrm>
                <a:off x="4636" y="3468"/>
                <a:ext cx="180" cy="15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87" name="Oval 27"/>
              <p:cNvSpPr>
                <a:spLocks noChangeAspect="1" noChangeArrowheads="1"/>
              </p:cNvSpPr>
              <p:nvPr/>
            </p:nvSpPr>
            <p:spPr bwMode="auto">
              <a:xfrm>
                <a:off x="4548" y="3504"/>
                <a:ext cx="57" cy="57"/>
              </a:xfrm>
              <a:prstGeom prst="ellipse">
                <a:avLst/>
              </a:prstGeom>
              <a:solidFill>
                <a:srgbClr val="FFFFFF"/>
              </a:solidFill>
              <a:ln w="9525">
                <a:solidFill>
                  <a:srgbClr val="000000"/>
                </a:solidFill>
                <a:round/>
                <a:headEnd/>
                <a:tailEnd/>
              </a:ln>
            </p:spPr>
            <p:txBody>
              <a:bodyPr/>
              <a:lstStyle/>
              <a:p>
                <a:endParaRPr lang="zh-CN" altLang="en-US"/>
              </a:p>
            </p:txBody>
          </p:sp>
          <p:sp>
            <p:nvSpPr>
              <p:cNvPr id="40988" name="Oval 28"/>
              <p:cNvSpPr>
                <a:spLocks noChangeAspect="1" noChangeArrowheads="1"/>
              </p:cNvSpPr>
              <p:nvPr/>
            </p:nvSpPr>
            <p:spPr bwMode="auto">
              <a:xfrm>
                <a:off x="4328" y="3620"/>
                <a:ext cx="113" cy="5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89" name="Oval 29"/>
              <p:cNvSpPr>
                <a:spLocks noChangeAspect="1" noChangeArrowheads="1"/>
              </p:cNvSpPr>
              <p:nvPr/>
            </p:nvSpPr>
            <p:spPr bwMode="auto">
              <a:xfrm>
                <a:off x="4355" y="3620"/>
                <a:ext cx="113" cy="57"/>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0990" name="Oval 30"/>
              <p:cNvSpPr>
                <a:spLocks noChangeAspect="1" noChangeArrowheads="1"/>
              </p:cNvSpPr>
              <p:nvPr/>
            </p:nvSpPr>
            <p:spPr bwMode="auto">
              <a:xfrm>
                <a:off x="4388" y="3620"/>
                <a:ext cx="113" cy="57"/>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0991" name="Oval 31"/>
              <p:cNvSpPr>
                <a:spLocks noChangeAspect="1" noChangeArrowheads="1"/>
              </p:cNvSpPr>
              <p:nvPr/>
            </p:nvSpPr>
            <p:spPr bwMode="auto">
              <a:xfrm>
                <a:off x="4420" y="3620"/>
                <a:ext cx="113" cy="57"/>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0992" name="Oval 32"/>
              <p:cNvSpPr>
                <a:spLocks noChangeAspect="1" noChangeArrowheads="1"/>
              </p:cNvSpPr>
              <p:nvPr/>
            </p:nvSpPr>
            <p:spPr bwMode="auto">
              <a:xfrm>
                <a:off x="4427" y="3620"/>
                <a:ext cx="113" cy="5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93" name="Oval 33"/>
              <p:cNvSpPr>
                <a:spLocks noChangeAspect="1" noChangeArrowheads="1"/>
              </p:cNvSpPr>
              <p:nvPr/>
            </p:nvSpPr>
            <p:spPr bwMode="auto">
              <a:xfrm>
                <a:off x="4454" y="3620"/>
                <a:ext cx="113" cy="57"/>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0994" name="Oval 34"/>
              <p:cNvSpPr>
                <a:spLocks noChangeAspect="1" noChangeArrowheads="1"/>
              </p:cNvSpPr>
              <p:nvPr/>
            </p:nvSpPr>
            <p:spPr bwMode="auto">
              <a:xfrm>
                <a:off x="4487" y="3620"/>
                <a:ext cx="113" cy="57"/>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0995" name="Oval 35"/>
              <p:cNvSpPr>
                <a:spLocks noChangeAspect="1" noChangeArrowheads="1"/>
              </p:cNvSpPr>
              <p:nvPr/>
            </p:nvSpPr>
            <p:spPr bwMode="auto">
              <a:xfrm>
                <a:off x="4519" y="3620"/>
                <a:ext cx="113" cy="57"/>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0996" name="Oval 36"/>
              <p:cNvSpPr>
                <a:spLocks noChangeAspect="1" noChangeArrowheads="1"/>
              </p:cNvSpPr>
              <p:nvPr/>
            </p:nvSpPr>
            <p:spPr bwMode="auto">
              <a:xfrm>
                <a:off x="4536" y="3620"/>
                <a:ext cx="113" cy="5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97" name="Oval 37"/>
              <p:cNvSpPr>
                <a:spLocks noChangeAspect="1" noChangeArrowheads="1"/>
              </p:cNvSpPr>
              <p:nvPr/>
            </p:nvSpPr>
            <p:spPr bwMode="auto">
              <a:xfrm>
                <a:off x="4555" y="3620"/>
                <a:ext cx="113" cy="57"/>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0998" name="Oval 38"/>
              <p:cNvSpPr>
                <a:spLocks noChangeAspect="1" noChangeArrowheads="1"/>
              </p:cNvSpPr>
              <p:nvPr/>
            </p:nvSpPr>
            <p:spPr bwMode="auto">
              <a:xfrm>
                <a:off x="4588" y="3620"/>
                <a:ext cx="113" cy="57"/>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0999" name="Oval 39"/>
              <p:cNvSpPr>
                <a:spLocks noChangeAspect="1" noChangeArrowheads="1"/>
              </p:cNvSpPr>
              <p:nvPr/>
            </p:nvSpPr>
            <p:spPr bwMode="auto">
              <a:xfrm>
                <a:off x="4620" y="3620"/>
                <a:ext cx="113" cy="57"/>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00" name="Oval 40"/>
              <p:cNvSpPr>
                <a:spLocks noChangeAspect="1" noChangeArrowheads="1"/>
              </p:cNvSpPr>
              <p:nvPr/>
            </p:nvSpPr>
            <p:spPr bwMode="auto">
              <a:xfrm>
                <a:off x="4627" y="3620"/>
                <a:ext cx="113" cy="5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001" name="Oval 41"/>
              <p:cNvSpPr>
                <a:spLocks noChangeAspect="1" noChangeArrowheads="1"/>
              </p:cNvSpPr>
              <p:nvPr/>
            </p:nvSpPr>
            <p:spPr bwMode="auto">
              <a:xfrm>
                <a:off x="4654" y="3620"/>
                <a:ext cx="113" cy="57"/>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02" name="Oval 42"/>
              <p:cNvSpPr>
                <a:spLocks noChangeAspect="1" noChangeArrowheads="1"/>
              </p:cNvSpPr>
              <p:nvPr/>
            </p:nvSpPr>
            <p:spPr bwMode="auto">
              <a:xfrm>
                <a:off x="4687" y="3620"/>
                <a:ext cx="113" cy="57"/>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03" name="Oval 43"/>
              <p:cNvSpPr>
                <a:spLocks noChangeAspect="1" noChangeArrowheads="1"/>
              </p:cNvSpPr>
              <p:nvPr/>
            </p:nvSpPr>
            <p:spPr bwMode="auto">
              <a:xfrm>
                <a:off x="4719" y="3620"/>
                <a:ext cx="113" cy="57"/>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41004" name="Group 44"/>
            <p:cNvGrpSpPr>
              <a:grpSpLocks noChangeAspect="1"/>
            </p:cNvGrpSpPr>
            <p:nvPr/>
          </p:nvGrpSpPr>
          <p:grpSpPr bwMode="auto">
            <a:xfrm>
              <a:off x="7592" y="6317"/>
              <a:ext cx="437" cy="1054"/>
              <a:chOff x="5652" y="816"/>
              <a:chExt cx="720" cy="1744"/>
            </a:xfrm>
          </p:grpSpPr>
          <p:sp>
            <p:nvSpPr>
              <p:cNvPr id="41005" name="Oval 45"/>
              <p:cNvSpPr>
                <a:spLocks noChangeAspect="1" noChangeArrowheads="1"/>
              </p:cNvSpPr>
              <p:nvPr/>
            </p:nvSpPr>
            <p:spPr bwMode="auto">
              <a:xfrm>
                <a:off x="5652" y="1936"/>
                <a:ext cx="720" cy="624"/>
              </a:xfrm>
              <a:prstGeom prst="ellipse">
                <a:avLst/>
              </a:prstGeom>
              <a:solidFill>
                <a:srgbClr val="C0C0C0"/>
              </a:solidFill>
              <a:ln w="9525">
                <a:solidFill>
                  <a:srgbClr val="000000"/>
                </a:solidFill>
                <a:round/>
                <a:headEnd/>
                <a:tailEnd/>
              </a:ln>
            </p:spPr>
            <p:txBody>
              <a:bodyPr/>
              <a:lstStyle/>
              <a:p>
                <a:endParaRPr lang="zh-CN" altLang="en-US"/>
              </a:p>
            </p:txBody>
          </p:sp>
          <p:sp>
            <p:nvSpPr>
              <p:cNvPr id="41006" name="Rectangle 46"/>
              <p:cNvSpPr>
                <a:spLocks noChangeAspect="1" noChangeArrowheads="1"/>
              </p:cNvSpPr>
              <p:nvPr/>
            </p:nvSpPr>
            <p:spPr bwMode="auto">
              <a:xfrm>
                <a:off x="5916" y="1328"/>
                <a:ext cx="204" cy="624"/>
              </a:xfrm>
              <a:prstGeom prst="rect">
                <a:avLst/>
              </a:prstGeom>
              <a:solidFill>
                <a:srgbClr val="FFFFFF"/>
              </a:solidFill>
              <a:ln w="9525">
                <a:solidFill>
                  <a:srgbClr val="000000"/>
                </a:solidFill>
                <a:miter lim="800000"/>
                <a:headEnd/>
                <a:tailEnd/>
              </a:ln>
            </p:spPr>
            <p:txBody>
              <a:bodyPr/>
              <a:lstStyle/>
              <a:p>
                <a:endParaRPr lang="zh-CN" altLang="en-US"/>
              </a:p>
            </p:txBody>
          </p:sp>
          <p:sp>
            <p:nvSpPr>
              <p:cNvPr id="41007" name="Rectangle 47"/>
              <p:cNvSpPr>
                <a:spLocks noChangeAspect="1" noChangeArrowheads="1"/>
              </p:cNvSpPr>
              <p:nvPr/>
            </p:nvSpPr>
            <p:spPr bwMode="auto">
              <a:xfrm>
                <a:off x="5926" y="1844"/>
                <a:ext cx="187" cy="156"/>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1008" name="AutoShape 48"/>
              <p:cNvSpPr>
                <a:spLocks noChangeAspect="1" noChangeArrowheads="1"/>
              </p:cNvSpPr>
              <p:nvPr/>
            </p:nvSpPr>
            <p:spPr bwMode="auto">
              <a:xfrm>
                <a:off x="5903" y="1256"/>
                <a:ext cx="227" cy="15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FFFFFF"/>
              </a:solidFill>
              <a:ln w="9525">
                <a:solidFill>
                  <a:srgbClr val="000000"/>
                </a:solidFill>
                <a:miter lim="800000"/>
                <a:headEnd/>
                <a:tailEnd/>
              </a:ln>
            </p:spPr>
            <p:txBody>
              <a:bodyPr/>
              <a:lstStyle/>
              <a:p>
                <a:endParaRPr lang="zh-CN" altLang="en-US"/>
              </a:p>
            </p:txBody>
          </p:sp>
          <p:sp>
            <p:nvSpPr>
              <p:cNvPr id="41009" name="Rectangle 49"/>
              <p:cNvSpPr>
                <a:spLocks noChangeAspect="1" noChangeArrowheads="1"/>
              </p:cNvSpPr>
              <p:nvPr/>
            </p:nvSpPr>
            <p:spPr bwMode="auto">
              <a:xfrm>
                <a:off x="6001" y="816"/>
                <a:ext cx="34" cy="1361"/>
              </a:xfrm>
              <a:prstGeom prst="rect">
                <a:avLst/>
              </a:prstGeom>
              <a:solidFill>
                <a:srgbClr val="FFFFFF"/>
              </a:solidFill>
              <a:ln w="9525">
                <a:solidFill>
                  <a:srgbClr val="000000"/>
                </a:solidFill>
                <a:miter lim="800000"/>
                <a:headEnd/>
                <a:tailEnd/>
              </a:ln>
            </p:spPr>
            <p:txBody>
              <a:bodyPr/>
              <a:lstStyle/>
              <a:p>
                <a:endParaRPr lang="zh-CN" altLang="en-US"/>
              </a:p>
            </p:txBody>
          </p:sp>
          <p:sp>
            <p:nvSpPr>
              <p:cNvPr id="41010" name="Line 50"/>
              <p:cNvSpPr>
                <a:spLocks noChangeAspect="1" noChangeShapeType="1"/>
              </p:cNvSpPr>
              <p:nvPr/>
            </p:nvSpPr>
            <p:spPr bwMode="auto">
              <a:xfrm>
                <a:off x="5972" y="1420"/>
                <a:ext cx="0" cy="6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011" name="Line 51"/>
              <p:cNvSpPr>
                <a:spLocks noChangeAspect="1" noChangeShapeType="1"/>
              </p:cNvSpPr>
              <p:nvPr/>
            </p:nvSpPr>
            <p:spPr bwMode="auto">
              <a:xfrm>
                <a:off x="6068" y="1412"/>
                <a:ext cx="0" cy="6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012" name="Line 52"/>
              <p:cNvSpPr>
                <a:spLocks noChangeAspect="1" noChangeShapeType="1"/>
              </p:cNvSpPr>
              <p:nvPr/>
            </p:nvSpPr>
            <p:spPr bwMode="auto">
              <a:xfrm flipH="1">
                <a:off x="5792" y="2100"/>
                <a:ext cx="180" cy="15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013" name="Line 53"/>
              <p:cNvSpPr>
                <a:spLocks noChangeAspect="1" noChangeShapeType="1"/>
              </p:cNvSpPr>
              <p:nvPr/>
            </p:nvSpPr>
            <p:spPr bwMode="auto">
              <a:xfrm>
                <a:off x="6076" y="2092"/>
                <a:ext cx="180" cy="15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014" name="Oval 54"/>
              <p:cNvSpPr>
                <a:spLocks noChangeAspect="1" noChangeArrowheads="1"/>
              </p:cNvSpPr>
              <p:nvPr/>
            </p:nvSpPr>
            <p:spPr bwMode="auto">
              <a:xfrm>
                <a:off x="5988" y="2128"/>
                <a:ext cx="57" cy="57"/>
              </a:xfrm>
              <a:prstGeom prst="ellipse">
                <a:avLst/>
              </a:prstGeom>
              <a:solidFill>
                <a:srgbClr val="FFFFFF"/>
              </a:solidFill>
              <a:ln w="9525">
                <a:solidFill>
                  <a:srgbClr val="000000"/>
                </a:solidFill>
                <a:round/>
                <a:headEnd/>
                <a:tailEnd/>
              </a:ln>
            </p:spPr>
            <p:txBody>
              <a:bodyPr/>
              <a:lstStyle/>
              <a:p>
                <a:endParaRPr lang="zh-CN" altLang="en-US"/>
              </a:p>
            </p:txBody>
          </p:sp>
          <p:grpSp>
            <p:nvGrpSpPr>
              <p:cNvPr id="41015" name="Group 55"/>
              <p:cNvGrpSpPr>
                <a:grpSpLocks noChangeAspect="1"/>
              </p:cNvGrpSpPr>
              <p:nvPr/>
            </p:nvGrpSpPr>
            <p:grpSpPr bwMode="auto">
              <a:xfrm>
                <a:off x="5792" y="2240"/>
                <a:ext cx="473" cy="57"/>
                <a:chOff x="5908" y="3780"/>
                <a:chExt cx="473" cy="156"/>
              </a:xfrm>
            </p:grpSpPr>
            <p:sp>
              <p:nvSpPr>
                <p:cNvPr id="41016" name="Oval 56"/>
                <p:cNvSpPr>
                  <a:spLocks noChangeAspect="1" noChangeArrowheads="1"/>
                </p:cNvSpPr>
                <p:nvPr/>
              </p:nvSpPr>
              <p:spPr bwMode="auto">
                <a:xfrm>
                  <a:off x="6124" y="3780"/>
                  <a:ext cx="113" cy="156"/>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17" name="Oval 57"/>
                <p:cNvSpPr>
                  <a:spLocks noChangeAspect="1" noChangeArrowheads="1"/>
                </p:cNvSpPr>
                <p:nvPr/>
              </p:nvSpPr>
              <p:spPr bwMode="auto">
                <a:xfrm>
                  <a:off x="6052" y="3780"/>
                  <a:ext cx="113" cy="156"/>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18" name="Oval 58"/>
                <p:cNvSpPr>
                  <a:spLocks noChangeAspect="1" noChangeArrowheads="1"/>
                </p:cNvSpPr>
                <p:nvPr/>
              </p:nvSpPr>
              <p:spPr bwMode="auto">
                <a:xfrm>
                  <a:off x="6192" y="3780"/>
                  <a:ext cx="113" cy="156"/>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19" name="Oval 59"/>
                <p:cNvSpPr>
                  <a:spLocks noChangeAspect="1" noChangeArrowheads="1"/>
                </p:cNvSpPr>
                <p:nvPr/>
              </p:nvSpPr>
              <p:spPr bwMode="auto">
                <a:xfrm>
                  <a:off x="5980" y="3780"/>
                  <a:ext cx="113" cy="156"/>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20" name="Oval 60"/>
                <p:cNvSpPr>
                  <a:spLocks noChangeAspect="1" noChangeArrowheads="1"/>
                </p:cNvSpPr>
                <p:nvPr/>
              </p:nvSpPr>
              <p:spPr bwMode="auto">
                <a:xfrm>
                  <a:off x="6268" y="3780"/>
                  <a:ext cx="113" cy="156"/>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21" name="Oval 61"/>
                <p:cNvSpPr>
                  <a:spLocks noChangeAspect="1" noChangeArrowheads="1"/>
                </p:cNvSpPr>
                <p:nvPr/>
              </p:nvSpPr>
              <p:spPr bwMode="auto">
                <a:xfrm>
                  <a:off x="5908" y="3780"/>
                  <a:ext cx="113" cy="156"/>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nvGrpSpPr>
            <p:cNvPr id="41022" name="Group 62"/>
            <p:cNvGrpSpPr>
              <a:grpSpLocks noChangeAspect="1"/>
            </p:cNvGrpSpPr>
            <p:nvPr/>
          </p:nvGrpSpPr>
          <p:grpSpPr bwMode="auto">
            <a:xfrm rot="10800000">
              <a:off x="6899" y="6308"/>
              <a:ext cx="719" cy="103"/>
              <a:chOff x="7103" y="3459"/>
              <a:chExt cx="1182" cy="170"/>
            </a:xfrm>
          </p:grpSpPr>
          <p:sp>
            <p:nvSpPr>
              <p:cNvPr id="41023" name="Rectangle 63"/>
              <p:cNvSpPr>
                <a:spLocks noChangeAspect="1" noChangeArrowheads="1"/>
              </p:cNvSpPr>
              <p:nvPr/>
            </p:nvSpPr>
            <p:spPr bwMode="auto">
              <a:xfrm>
                <a:off x="7103" y="3459"/>
                <a:ext cx="360" cy="170"/>
              </a:xfrm>
              <a:prstGeom prst="rect">
                <a:avLst/>
              </a:prstGeom>
              <a:solidFill>
                <a:srgbClr val="FFFFFF"/>
              </a:solidFill>
              <a:ln w="9525">
                <a:solidFill>
                  <a:srgbClr val="000000"/>
                </a:solidFill>
                <a:miter lim="800000"/>
                <a:headEnd/>
                <a:tailEnd/>
              </a:ln>
            </p:spPr>
            <p:txBody>
              <a:bodyPr/>
              <a:lstStyle/>
              <a:p>
                <a:endParaRPr lang="zh-CN" altLang="en-US"/>
              </a:p>
            </p:txBody>
          </p:sp>
          <p:sp>
            <p:nvSpPr>
              <p:cNvPr id="41024" name="Rectangle 64"/>
              <p:cNvSpPr>
                <a:spLocks noChangeAspect="1" noChangeArrowheads="1"/>
              </p:cNvSpPr>
              <p:nvPr/>
            </p:nvSpPr>
            <p:spPr bwMode="auto">
              <a:xfrm>
                <a:off x="7468" y="3519"/>
                <a:ext cx="28" cy="57"/>
              </a:xfrm>
              <a:prstGeom prst="rect">
                <a:avLst/>
              </a:prstGeom>
              <a:solidFill>
                <a:srgbClr val="000000"/>
              </a:solidFill>
              <a:ln w="9525">
                <a:solidFill>
                  <a:srgbClr val="000000"/>
                </a:solidFill>
                <a:miter lim="800000"/>
                <a:headEnd/>
                <a:tailEnd/>
              </a:ln>
            </p:spPr>
            <p:txBody>
              <a:bodyPr/>
              <a:lstStyle/>
              <a:p>
                <a:endParaRPr lang="zh-CN" altLang="en-US"/>
              </a:p>
            </p:txBody>
          </p:sp>
          <p:sp>
            <p:nvSpPr>
              <p:cNvPr id="41025" name="Rectangle 65"/>
              <p:cNvSpPr>
                <a:spLocks noChangeAspect="1" noChangeArrowheads="1"/>
              </p:cNvSpPr>
              <p:nvPr/>
            </p:nvSpPr>
            <p:spPr bwMode="auto">
              <a:xfrm>
                <a:off x="7495" y="3459"/>
                <a:ext cx="360" cy="170"/>
              </a:xfrm>
              <a:prstGeom prst="rect">
                <a:avLst/>
              </a:prstGeom>
              <a:solidFill>
                <a:srgbClr val="FFFFFF"/>
              </a:solidFill>
              <a:ln w="9525">
                <a:solidFill>
                  <a:srgbClr val="000000"/>
                </a:solidFill>
                <a:miter lim="800000"/>
                <a:headEnd/>
                <a:tailEnd/>
              </a:ln>
            </p:spPr>
            <p:txBody>
              <a:bodyPr/>
              <a:lstStyle/>
              <a:p>
                <a:endParaRPr lang="zh-CN" altLang="en-US"/>
              </a:p>
            </p:txBody>
          </p:sp>
          <p:sp>
            <p:nvSpPr>
              <p:cNvPr id="41026" name="Rectangle 66"/>
              <p:cNvSpPr>
                <a:spLocks noChangeAspect="1" noChangeArrowheads="1"/>
              </p:cNvSpPr>
              <p:nvPr/>
            </p:nvSpPr>
            <p:spPr bwMode="auto">
              <a:xfrm>
                <a:off x="7870" y="3519"/>
                <a:ext cx="28" cy="57"/>
              </a:xfrm>
              <a:prstGeom prst="rect">
                <a:avLst/>
              </a:prstGeom>
              <a:solidFill>
                <a:srgbClr val="000000"/>
              </a:solidFill>
              <a:ln w="9525">
                <a:solidFill>
                  <a:srgbClr val="000000"/>
                </a:solidFill>
                <a:miter lim="800000"/>
                <a:headEnd/>
                <a:tailEnd/>
              </a:ln>
            </p:spPr>
            <p:txBody>
              <a:bodyPr/>
              <a:lstStyle/>
              <a:p>
                <a:endParaRPr lang="zh-CN" altLang="en-US"/>
              </a:p>
            </p:txBody>
          </p:sp>
          <p:sp>
            <p:nvSpPr>
              <p:cNvPr id="41027" name="Rectangle 67"/>
              <p:cNvSpPr>
                <a:spLocks noChangeAspect="1" noChangeArrowheads="1"/>
              </p:cNvSpPr>
              <p:nvPr/>
            </p:nvSpPr>
            <p:spPr bwMode="auto">
              <a:xfrm>
                <a:off x="7888" y="3459"/>
                <a:ext cx="360" cy="170"/>
              </a:xfrm>
              <a:prstGeom prst="rect">
                <a:avLst/>
              </a:prstGeom>
              <a:solidFill>
                <a:srgbClr val="FFFFFF"/>
              </a:solidFill>
              <a:ln w="9525">
                <a:solidFill>
                  <a:srgbClr val="000000"/>
                </a:solidFill>
                <a:miter lim="800000"/>
                <a:headEnd/>
                <a:tailEnd/>
              </a:ln>
            </p:spPr>
            <p:txBody>
              <a:bodyPr/>
              <a:lstStyle/>
              <a:p>
                <a:endParaRPr lang="zh-CN" altLang="en-US"/>
              </a:p>
            </p:txBody>
          </p:sp>
          <p:sp>
            <p:nvSpPr>
              <p:cNvPr id="41028" name="Rectangle 68"/>
              <p:cNvSpPr>
                <a:spLocks noChangeAspect="1" noChangeArrowheads="1"/>
              </p:cNvSpPr>
              <p:nvPr/>
            </p:nvSpPr>
            <p:spPr bwMode="auto">
              <a:xfrm>
                <a:off x="8257" y="3510"/>
                <a:ext cx="28" cy="57"/>
              </a:xfrm>
              <a:prstGeom prst="rect">
                <a:avLst/>
              </a:prstGeom>
              <a:solidFill>
                <a:srgbClr val="000000"/>
              </a:solidFill>
              <a:ln w="9525">
                <a:solidFill>
                  <a:srgbClr val="000000"/>
                </a:solidFill>
                <a:miter lim="800000"/>
                <a:headEnd/>
                <a:tailEnd/>
              </a:ln>
            </p:spPr>
            <p:txBody>
              <a:bodyPr/>
              <a:lstStyle/>
              <a:p>
                <a:endParaRPr lang="zh-CN" altLang="en-US"/>
              </a:p>
            </p:txBody>
          </p:sp>
        </p:grpSp>
        <p:grpSp>
          <p:nvGrpSpPr>
            <p:cNvPr id="41029" name="Group 69"/>
            <p:cNvGrpSpPr>
              <a:grpSpLocks noChangeAspect="1"/>
            </p:cNvGrpSpPr>
            <p:nvPr/>
          </p:nvGrpSpPr>
          <p:grpSpPr bwMode="auto">
            <a:xfrm>
              <a:off x="6899" y="6951"/>
              <a:ext cx="517" cy="364"/>
              <a:chOff x="8798" y="3108"/>
              <a:chExt cx="850" cy="603"/>
            </a:xfrm>
          </p:grpSpPr>
          <p:sp>
            <p:nvSpPr>
              <p:cNvPr id="41030" name="Rectangle 70"/>
              <p:cNvSpPr>
                <a:spLocks noChangeAspect="1" noChangeArrowheads="1"/>
              </p:cNvSpPr>
              <p:nvPr/>
            </p:nvSpPr>
            <p:spPr bwMode="auto">
              <a:xfrm>
                <a:off x="8798" y="3626"/>
                <a:ext cx="850" cy="85"/>
              </a:xfrm>
              <a:prstGeom prst="rect">
                <a:avLst/>
              </a:prstGeom>
              <a:solidFill>
                <a:srgbClr val="FFFFFF"/>
              </a:solidFill>
              <a:ln w="9525">
                <a:solidFill>
                  <a:srgbClr val="000000"/>
                </a:solidFill>
                <a:miter lim="800000"/>
                <a:headEnd/>
                <a:tailEnd/>
              </a:ln>
            </p:spPr>
            <p:txBody>
              <a:bodyPr/>
              <a:lstStyle/>
              <a:p>
                <a:endParaRPr lang="zh-CN" altLang="en-US"/>
              </a:p>
            </p:txBody>
          </p:sp>
          <p:sp>
            <p:nvSpPr>
              <p:cNvPr id="41031" name="Rectangle 71"/>
              <p:cNvSpPr>
                <a:spLocks noChangeAspect="1" noChangeArrowheads="1"/>
              </p:cNvSpPr>
              <p:nvPr/>
            </p:nvSpPr>
            <p:spPr bwMode="auto">
              <a:xfrm>
                <a:off x="8838" y="3509"/>
                <a:ext cx="91" cy="113"/>
              </a:xfrm>
              <a:prstGeom prst="rect">
                <a:avLst/>
              </a:prstGeom>
              <a:solidFill>
                <a:srgbClr val="C0C0C0"/>
              </a:solidFill>
              <a:ln w="9525">
                <a:solidFill>
                  <a:srgbClr val="000000"/>
                </a:solidFill>
                <a:miter lim="800000"/>
                <a:headEnd/>
                <a:tailEnd/>
              </a:ln>
            </p:spPr>
            <p:txBody>
              <a:bodyPr/>
              <a:lstStyle/>
              <a:p>
                <a:endParaRPr lang="zh-CN" altLang="en-US"/>
              </a:p>
            </p:txBody>
          </p:sp>
          <p:sp>
            <p:nvSpPr>
              <p:cNvPr id="41032" name="Rectangle 72"/>
              <p:cNvSpPr>
                <a:spLocks noChangeAspect="1" noChangeArrowheads="1"/>
              </p:cNvSpPr>
              <p:nvPr/>
            </p:nvSpPr>
            <p:spPr bwMode="auto">
              <a:xfrm>
                <a:off x="9502" y="3509"/>
                <a:ext cx="91" cy="113"/>
              </a:xfrm>
              <a:prstGeom prst="rect">
                <a:avLst/>
              </a:prstGeom>
              <a:solidFill>
                <a:srgbClr val="C0C0C0"/>
              </a:solidFill>
              <a:ln w="9525">
                <a:solidFill>
                  <a:srgbClr val="000000"/>
                </a:solidFill>
                <a:miter lim="800000"/>
                <a:headEnd/>
                <a:tailEnd/>
              </a:ln>
            </p:spPr>
            <p:txBody>
              <a:bodyPr/>
              <a:lstStyle/>
              <a:p>
                <a:endParaRPr lang="zh-CN" altLang="en-US"/>
              </a:p>
            </p:txBody>
          </p:sp>
          <p:sp>
            <p:nvSpPr>
              <p:cNvPr id="41033" name="Rectangle 73"/>
              <p:cNvSpPr>
                <a:spLocks noChangeAspect="1" noChangeArrowheads="1"/>
              </p:cNvSpPr>
              <p:nvPr/>
            </p:nvSpPr>
            <p:spPr bwMode="auto">
              <a:xfrm>
                <a:off x="8993" y="3457"/>
                <a:ext cx="113" cy="170"/>
              </a:xfrm>
              <a:prstGeom prst="rect">
                <a:avLst/>
              </a:prstGeom>
              <a:solidFill>
                <a:srgbClr val="C0C0C0"/>
              </a:solidFill>
              <a:ln w="9525">
                <a:solidFill>
                  <a:srgbClr val="000000"/>
                </a:solidFill>
                <a:miter lim="800000"/>
                <a:headEnd/>
                <a:tailEnd/>
              </a:ln>
            </p:spPr>
            <p:txBody>
              <a:bodyPr/>
              <a:lstStyle/>
              <a:p>
                <a:endParaRPr lang="zh-CN" altLang="en-US"/>
              </a:p>
            </p:txBody>
          </p:sp>
          <p:sp>
            <p:nvSpPr>
              <p:cNvPr id="41034" name="Rectangle 74"/>
              <p:cNvSpPr>
                <a:spLocks noChangeAspect="1" noChangeArrowheads="1"/>
              </p:cNvSpPr>
              <p:nvPr/>
            </p:nvSpPr>
            <p:spPr bwMode="auto">
              <a:xfrm rot="-1801080">
                <a:off x="9013" y="3274"/>
                <a:ext cx="482" cy="10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1035" name="Oval 75"/>
              <p:cNvSpPr>
                <a:spLocks noChangeAspect="1" noChangeArrowheads="1"/>
              </p:cNvSpPr>
              <p:nvPr/>
            </p:nvSpPr>
            <p:spPr bwMode="auto">
              <a:xfrm>
                <a:off x="8993" y="3400"/>
                <a:ext cx="113" cy="113"/>
              </a:xfrm>
              <a:prstGeom prst="ellipse">
                <a:avLst/>
              </a:prstGeom>
              <a:solidFill>
                <a:srgbClr val="C0C0C0"/>
              </a:solidFill>
              <a:ln w="9525">
                <a:solidFill>
                  <a:srgbClr val="000000"/>
                </a:solidFill>
                <a:round/>
                <a:headEnd/>
                <a:tailEnd/>
              </a:ln>
            </p:spPr>
            <p:txBody>
              <a:bodyPr/>
              <a:lstStyle/>
              <a:p>
                <a:endParaRPr lang="zh-CN" altLang="en-US"/>
              </a:p>
            </p:txBody>
          </p:sp>
          <p:sp>
            <p:nvSpPr>
              <p:cNvPr id="41036" name="Line 76"/>
              <p:cNvSpPr>
                <a:spLocks noChangeAspect="1" noChangeShapeType="1"/>
              </p:cNvSpPr>
              <p:nvPr/>
            </p:nvSpPr>
            <p:spPr bwMode="auto">
              <a:xfrm flipV="1">
                <a:off x="9003" y="3108"/>
                <a:ext cx="540" cy="3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037" name="Line 77"/>
              <p:cNvSpPr>
                <a:spLocks noChangeAspect="1" noChangeShapeType="1"/>
              </p:cNvSpPr>
              <p:nvPr/>
            </p:nvSpPr>
            <p:spPr bwMode="auto">
              <a:xfrm flipV="1">
                <a:off x="9040" y="3260"/>
                <a:ext cx="442" cy="25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038" name="Line 78"/>
              <p:cNvSpPr>
                <a:spLocks noChangeAspect="1" noChangeShapeType="1"/>
              </p:cNvSpPr>
              <p:nvPr/>
            </p:nvSpPr>
            <p:spPr bwMode="auto">
              <a:xfrm>
                <a:off x="9473" y="3158"/>
                <a:ext cx="0" cy="10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039" name="Oval 79"/>
              <p:cNvSpPr>
                <a:spLocks noChangeAspect="1" noChangeArrowheads="1"/>
              </p:cNvSpPr>
              <p:nvPr/>
            </p:nvSpPr>
            <p:spPr bwMode="auto">
              <a:xfrm>
                <a:off x="9033" y="3440"/>
                <a:ext cx="28" cy="28"/>
              </a:xfrm>
              <a:prstGeom prst="ellipse">
                <a:avLst/>
              </a:prstGeom>
              <a:solidFill>
                <a:srgbClr val="000000"/>
              </a:solidFill>
              <a:ln w="9525">
                <a:solidFill>
                  <a:srgbClr val="000000"/>
                </a:solidFill>
                <a:round/>
                <a:headEnd/>
                <a:tailEnd/>
              </a:ln>
            </p:spPr>
            <p:txBody>
              <a:bodyPr/>
              <a:lstStyle/>
              <a:p>
                <a:endParaRPr lang="zh-CN" altLang="en-US"/>
              </a:p>
            </p:txBody>
          </p:sp>
          <p:sp>
            <p:nvSpPr>
              <p:cNvPr id="41040" name="Rectangle 80"/>
              <p:cNvSpPr>
                <a:spLocks noChangeAspect="1" noChangeArrowheads="1"/>
              </p:cNvSpPr>
              <p:nvPr/>
            </p:nvSpPr>
            <p:spPr bwMode="auto">
              <a:xfrm rot="-2192406">
                <a:off x="9443" y="3128"/>
                <a:ext cx="113" cy="45"/>
              </a:xfrm>
              <a:prstGeom prst="rect">
                <a:avLst/>
              </a:prstGeom>
              <a:solidFill>
                <a:srgbClr val="C0C0C0"/>
              </a:solidFill>
              <a:ln w="9525">
                <a:solidFill>
                  <a:srgbClr val="000000"/>
                </a:solidFill>
                <a:miter lim="800000"/>
                <a:headEnd/>
                <a:tailEnd/>
              </a:ln>
            </p:spPr>
            <p:txBody>
              <a:bodyPr/>
              <a:lstStyle/>
              <a:p>
                <a:endParaRPr lang="zh-CN" altLang="en-US"/>
              </a:p>
            </p:txBody>
          </p:sp>
          <p:sp>
            <p:nvSpPr>
              <p:cNvPr id="41041" name="Rectangle 81"/>
              <p:cNvSpPr>
                <a:spLocks noChangeAspect="1" noChangeArrowheads="1"/>
              </p:cNvSpPr>
              <p:nvPr/>
            </p:nvSpPr>
            <p:spPr bwMode="auto">
              <a:xfrm>
                <a:off x="9328" y="3452"/>
                <a:ext cx="113" cy="170"/>
              </a:xfrm>
              <a:prstGeom prst="rect">
                <a:avLst/>
              </a:prstGeom>
              <a:solidFill>
                <a:srgbClr val="C0C0C0"/>
              </a:solidFill>
              <a:ln w="9525">
                <a:solidFill>
                  <a:srgbClr val="000000"/>
                </a:solidFill>
                <a:miter lim="800000"/>
                <a:headEnd/>
                <a:tailEnd/>
              </a:ln>
            </p:spPr>
            <p:txBody>
              <a:bodyPr/>
              <a:lstStyle/>
              <a:p>
                <a:endParaRPr lang="zh-CN" altLang="en-US"/>
              </a:p>
            </p:txBody>
          </p:sp>
        </p:grpSp>
        <p:grpSp>
          <p:nvGrpSpPr>
            <p:cNvPr id="41042" name="Group 82"/>
            <p:cNvGrpSpPr>
              <a:grpSpLocks noChangeAspect="1"/>
            </p:cNvGrpSpPr>
            <p:nvPr/>
          </p:nvGrpSpPr>
          <p:grpSpPr bwMode="auto">
            <a:xfrm>
              <a:off x="8650" y="7053"/>
              <a:ext cx="865" cy="270"/>
              <a:chOff x="6983" y="2274"/>
              <a:chExt cx="1425" cy="449"/>
            </a:xfrm>
          </p:grpSpPr>
          <p:sp>
            <p:nvSpPr>
              <p:cNvPr id="41043" name="Rectangle 83"/>
              <p:cNvSpPr>
                <a:spLocks noChangeAspect="1" noChangeArrowheads="1"/>
              </p:cNvSpPr>
              <p:nvPr/>
            </p:nvSpPr>
            <p:spPr bwMode="auto">
              <a:xfrm>
                <a:off x="6983" y="2310"/>
                <a:ext cx="1417" cy="28"/>
              </a:xfrm>
              <a:prstGeom prst="rect">
                <a:avLst/>
              </a:prstGeom>
              <a:solidFill>
                <a:srgbClr val="C0C0C0"/>
              </a:solidFill>
              <a:ln w="9525">
                <a:solidFill>
                  <a:srgbClr val="000000"/>
                </a:solidFill>
                <a:miter lim="800000"/>
                <a:headEnd/>
                <a:tailEnd/>
              </a:ln>
            </p:spPr>
            <p:txBody>
              <a:bodyPr/>
              <a:lstStyle/>
              <a:p>
                <a:endParaRPr lang="zh-CN" altLang="en-US"/>
              </a:p>
            </p:txBody>
          </p:sp>
          <p:sp>
            <p:nvSpPr>
              <p:cNvPr id="41044" name="Rectangle 84"/>
              <p:cNvSpPr>
                <a:spLocks noChangeAspect="1" noChangeArrowheads="1"/>
              </p:cNvSpPr>
              <p:nvPr/>
            </p:nvSpPr>
            <p:spPr bwMode="auto">
              <a:xfrm>
                <a:off x="6983" y="2663"/>
                <a:ext cx="167" cy="57"/>
              </a:xfrm>
              <a:prstGeom prst="rect">
                <a:avLst/>
              </a:prstGeom>
              <a:solidFill>
                <a:srgbClr val="FFFFFF"/>
              </a:solidFill>
              <a:ln w="9525">
                <a:solidFill>
                  <a:srgbClr val="000000"/>
                </a:solidFill>
                <a:miter lim="800000"/>
                <a:headEnd/>
                <a:tailEnd/>
              </a:ln>
            </p:spPr>
            <p:txBody>
              <a:bodyPr/>
              <a:lstStyle/>
              <a:p>
                <a:endParaRPr lang="zh-CN" altLang="en-US"/>
              </a:p>
            </p:txBody>
          </p:sp>
          <p:sp>
            <p:nvSpPr>
              <p:cNvPr id="41045" name="Line 85"/>
              <p:cNvSpPr>
                <a:spLocks noChangeAspect="1" noChangeShapeType="1"/>
              </p:cNvSpPr>
              <p:nvPr/>
            </p:nvSpPr>
            <p:spPr bwMode="auto">
              <a:xfrm>
                <a:off x="7150" y="2404"/>
                <a:ext cx="108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046" name="Line 86"/>
              <p:cNvSpPr>
                <a:spLocks noChangeAspect="1" noChangeShapeType="1"/>
              </p:cNvSpPr>
              <p:nvPr/>
            </p:nvSpPr>
            <p:spPr bwMode="auto">
              <a:xfrm>
                <a:off x="7150" y="2561"/>
                <a:ext cx="108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047" name="Rectangle 87"/>
              <p:cNvSpPr>
                <a:spLocks noChangeAspect="1" noChangeArrowheads="1"/>
              </p:cNvSpPr>
              <p:nvPr/>
            </p:nvSpPr>
            <p:spPr bwMode="auto">
              <a:xfrm>
                <a:off x="8233" y="2274"/>
                <a:ext cx="57" cy="389"/>
              </a:xfrm>
              <a:prstGeom prst="rect">
                <a:avLst/>
              </a:prstGeom>
              <a:solidFill>
                <a:srgbClr val="FFFFFF"/>
              </a:solidFill>
              <a:ln w="9525">
                <a:solidFill>
                  <a:srgbClr val="000000"/>
                </a:solidFill>
                <a:miter lim="800000"/>
                <a:headEnd/>
                <a:tailEnd/>
              </a:ln>
            </p:spPr>
            <p:txBody>
              <a:bodyPr/>
              <a:lstStyle/>
              <a:p>
                <a:endParaRPr lang="zh-CN" altLang="en-US"/>
              </a:p>
            </p:txBody>
          </p:sp>
          <p:sp>
            <p:nvSpPr>
              <p:cNvPr id="41048" name="Rectangle 88"/>
              <p:cNvSpPr>
                <a:spLocks noChangeAspect="1" noChangeArrowheads="1"/>
              </p:cNvSpPr>
              <p:nvPr/>
            </p:nvSpPr>
            <p:spPr bwMode="auto">
              <a:xfrm>
                <a:off x="7683" y="2284"/>
                <a:ext cx="167" cy="57"/>
              </a:xfrm>
              <a:prstGeom prst="rect">
                <a:avLst/>
              </a:prstGeom>
              <a:solidFill>
                <a:srgbClr val="808080"/>
              </a:solidFill>
              <a:ln w="9525">
                <a:solidFill>
                  <a:srgbClr val="000000"/>
                </a:solidFill>
                <a:miter lim="800000"/>
                <a:headEnd/>
                <a:tailEnd/>
              </a:ln>
            </p:spPr>
            <p:txBody>
              <a:bodyPr/>
              <a:lstStyle/>
              <a:p>
                <a:endParaRPr lang="zh-CN" altLang="en-US"/>
              </a:p>
            </p:txBody>
          </p:sp>
          <p:sp>
            <p:nvSpPr>
              <p:cNvPr id="41049" name="Rectangle 89"/>
              <p:cNvSpPr>
                <a:spLocks noChangeAspect="1" noChangeArrowheads="1"/>
              </p:cNvSpPr>
              <p:nvPr/>
            </p:nvSpPr>
            <p:spPr bwMode="auto">
              <a:xfrm>
                <a:off x="7093" y="2274"/>
                <a:ext cx="57" cy="389"/>
              </a:xfrm>
              <a:prstGeom prst="rect">
                <a:avLst/>
              </a:prstGeom>
              <a:solidFill>
                <a:srgbClr val="FFFFFF"/>
              </a:solidFill>
              <a:ln w="9525">
                <a:solidFill>
                  <a:srgbClr val="000000"/>
                </a:solidFill>
                <a:miter lim="800000"/>
                <a:headEnd/>
                <a:tailEnd/>
              </a:ln>
            </p:spPr>
            <p:txBody>
              <a:bodyPr/>
              <a:lstStyle/>
              <a:p>
                <a:endParaRPr lang="zh-CN" altLang="en-US"/>
              </a:p>
            </p:txBody>
          </p:sp>
          <p:sp>
            <p:nvSpPr>
              <p:cNvPr id="41050" name="Freeform 90"/>
              <p:cNvSpPr>
                <a:spLocks noChangeAspect="1"/>
              </p:cNvSpPr>
              <p:nvPr/>
            </p:nvSpPr>
            <p:spPr bwMode="auto">
              <a:xfrm>
                <a:off x="7662" y="2363"/>
                <a:ext cx="76" cy="247"/>
              </a:xfrm>
              <a:custGeom>
                <a:avLst/>
                <a:gdLst>
                  <a:gd name="T0" fmla="*/ 1 w 76"/>
                  <a:gd name="T1" fmla="*/ 199 h 247"/>
                  <a:gd name="T2" fmla="*/ 11 w 76"/>
                  <a:gd name="T3" fmla="*/ 239 h 247"/>
                  <a:gd name="T4" fmla="*/ 31 w 76"/>
                  <a:gd name="T5" fmla="*/ 179 h 247"/>
                  <a:gd name="T6" fmla="*/ 41 w 76"/>
                  <a:gd name="T7" fmla="*/ 19 h 247"/>
                  <a:gd name="T8" fmla="*/ 71 w 76"/>
                  <a:gd name="T9" fmla="*/ 9 h 247"/>
                  <a:gd name="T10" fmla="*/ 51 w 76"/>
                  <a:gd name="T11" fmla="*/ 39 h 247"/>
                </a:gdLst>
                <a:ahLst/>
                <a:cxnLst>
                  <a:cxn ang="0">
                    <a:pos x="T0" y="T1"/>
                  </a:cxn>
                  <a:cxn ang="0">
                    <a:pos x="T2" y="T3"/>
                  </a:cxn>
                  <a:cxn ang="0">
                    <a:pos x="T4" y="T5"/>
                  </a:cxn>
                  <a:cxn ang="0">
                    <a:pos x="T6" y="T7"/>
                  </a:cxn>
                  <a:cxn ang="0">
                    <a:pos x="T8" y="T9"/>
                  </a:cxn>
                  <a:cxn ang="0">
                    <a:pos x="T10" y="T11"/>
                  </a:cxn>
                </a:cxnLst>
                <a:rect l="0" t="0" r="r" b="b"/>
                <a:pathLst>
                  <a:path w="76" h="247">
                    <a:moveTo>
                      <a:pt x="1" y="199"/>
                    </a:moveTo>
                    <a:cubicBezTo>
                      <a:pt x="4" y="212"/>
                      <a:pt x="0" y="247"/>
                      <a:pt x="11" y="239"/>
                    </a:cubicBezTo>
                    <a:cubicBezTo>
                      <a:pt x="29" y="227"/>
                      <a:pt x="31" y="179"/>
                      <a:pt x="31" y="179"/>
                    </a:cubicBezTo>
                    <a:cubicBezTo>
                      <a:pt x="34" y="126"/>
                      <a:pt x="29" y="71"/>
                      <a:pt x="41" y="19"/>
                    </a:cubicBezTo>
                    <a:cubicBezTo>
                      <a:pt x="43" y="9"/>
                      <a:pt x="66" y="0"/>
                      <a:pt x="71" y="9"/>
                    </a:cubicBezTo>
                    <a:cubicBezTo>
                      <a:pt x="76" y="20"/>
                      <a:pt x="51" y="39"/>
                      <a:pt x="51" y="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51" name="Freeform 91"/>
              <p:cNvSpPr>
                <a:spLocks noChangeAspect="1"/>
              </p:cNvSpPr>
              <p:nvPr/>
            </p:nvSpPr>
            <p:spPr bwMode="auto">
              <a:xfrm>
                <a:off x="7722" y="2364"/>
                <a:ext cx="76" cy="247"/>
              </a:xfrm>
              <a:custGeom>
                <a:avLst/>
                <a:gdLst>
                  <a:gd name="T0" fmla="*/ 1 w 76"/>
                  <a:gd name="T1" fmla="*/ 199 h 247"/>
                  <a:gd name="T2" fmla="*/ 11 w 76"/>
                  <a:gd name="T3" fmla="*/ 239 h 247"/>
                  <a:gd name="T4" fmla="*/ 31 w 76"/>
                  <a:gd name="T5" fmla="*/ 179 h 247"/>
                  <a:gd name="T6" fmla="*/ 41 w 76"/>
                  <a:gd name="T7" fmla="*/ 19 h 247"/>
                  <a:gd name="T8" fmla="*/ 71 w 76"/>
                  <a:gd name="T9" fmla="*/ 9 h 247"/>
                  <a:gd name="T10" fmla="*/ 51 w 76"/>
                  <a:gd name="T11" fmla="*/ 39 h 247"/>
                </a:gdLst>
                <a:ahLst/>
                <a:cxnLst>
                  <a:cxn ang="0">
                    <a:pos x="T0" y="T1"/>
                  </a:cxn>
                  <a:cxn ang="0">
                    <a:pos x="T2" y="T3"/>
                  </a:cxn>
                  <a:cxn ang="0">
                    <a:pos x="T4" y="T5"/>
                  </a:cxn>
                  <a:cxn ang="0">
                    <a:pos x="T6" y="T7"/>
                  </a:cxn>
                  <a:cxn ang="0">
                    <a:pos x="T8" y="T9"/>
                  </a:cxn>
                  <a:cxn ang="0">
                    <a:pos x="T10" y="T11"/>
                  </a:cxn>
                </a:cxnLst>
                <a:rect l="0" t="0" r="r" b="b"/>
                <a:pathLst>
                  <a:path w="76" h="247">
                    <a:moveTo>
                      <a:pt x="1" y="199"/>
                    </a:moveTo>
                    <a:cubicBezTo>
                      <a:pt x="4" y="212"/>
                      <a:pt x="0" y="247"/>
                      <a:pt x="11" y="239"/>
                    </a:cubicBezTo>
                    <a:cubicBezTo>
                      <a:pt x="29" y="227"/>
                      <a:pt x="31" y="179"/>
                      <a:pt x="31" y="179"/>
                    </a:cubicBezTo>
                    <a:cubicBezTo>
                      <a:pt x="34" y="126"/>
                      <a:pt x="29" y="71"/>
                      <a:pt x="41" y="19"/>
                    </a:cubicBezTo>
                    <a:cubicBezTo>
                      <a:pt x="43" y="9"/>
                      <a:pt x="66" y="0"/>
                      <a:pt x="71" y="9"/>
                    </a:cubicBezTo>
                    <a:cubicBezTo>
                      <a:pt x="76" y="20"/>
                      <a:pt x="51" y="39"/>
                      <a:pt x="51" y="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52" name="Freeform 92"/>
              <p:cNvSpPr>
                <a:spLocks noChangeAspect="1"/>
              </p:cNvSpPr>
              <p:nvPr/>
            </p:nvSpPr>
            <p:spPr bwMode="auto">
              <a:xfrm>
                <a:off x="7773" y="2357"/>
                <a:ext cx="76" cy="247"/>
              </a:xfrm>
              <a:custGeom>
                <a:avLst/>
                <a:gdLst>
                  <a:gd name="T0" fmla="*/ 1 w 76"/>
                  <a:gd name="T1" fmla="*/ 199 h 247"/>
                  <a:gd name="T2" fmla="*/ 11 w 76"/>
                  <a:gd name="T3" fmla="*/ 239 h 247"/>
                  <a:gd name="T4" fmla="*/ 31 w 76"/>
                  <a:gd name="T5" fmla="*/ 179 h 247"/>
                  <a:gd name="T6" fmla="*/ 41 w 76"/>
                  <a:gd name="T7" fmla="*/ 19 h 247"/>
                  <a:gd name="T8" fmla="*/ 71 w 76"/>
                  <a:gd name="T9" fmla="*/ 9 h 247"/>
                  <a:gd name="T10" fmla="*/ 51 w 76"/>
                  <a:gd name="T11" fmla="*/ 39 h 247"/>
                </a:gdLst>
                <a:ahLst/>
                <a:cxnLst>
                  <a:cxn ang="0">
                    <a:pos x="T0" y="T1"/>
                  </a:cxn>
                  <a:cxn ang="0">
                    <a:pos x="T2" y="T3"/>
                  </a:cxn>
                  <a:cxn ang="0">
                    <a:pos x="T4" y="T5"/>
                  </a:cxn>
                  <a:cxn ang="0">
                    <a:pos x="T6" y="T7"/>
                  </a:cxn>
                  <a:cxn ang="0">
                    <a:pos x="T8" y="T9"/>
                  </a:cxn>
                  <a:cxn ang="0">
                    <a:pos x="T10" y="T11"/>
                  </a:cxn>
                </a:cxnLst>
                <a:rect l="0" t="0" r="r" b="b"/>
                <a:pathLst>
                  <a:path w="76" h="247">
                    <a:moveTo>
                      <a:pt x="1" y="199"/>
                    </a:moveTo>
                    <a:cubicBezTo>
                      <a:pt x="4" y="212"/>
                      <a:pt x="0" y="247"/>
                      <a:pt x="11" y="239"/>
                    </a:cubicBezTo>
                    <a:cubicBezTo>
                      <a:pt x="29" y="227"/>
                      <a:pt x="31" y="179"/>
                      <a:pt x="31" y="179"/>
                    </a:cubicBezTo>
                    <a:cubicBezTo>
                      <a:pt x="34" y="126"/>
                      <a:pt x="29" y="71"/>
                      <a:pt x="41" y="19"/>
                    </a:cubicBezTo>
                    <a:cubicBezTo>
                      <a:pt x="43" y="9"/>
                      <a:pt x="66" y="0"/>
                      <a:pt x="71" y="9"/>
                    </a:cubicBezTo>
                    <a:cubicBezTo>
                      <a:pt x="76" y="20"/>
                      <a:pt x="51" y="39"/>
                      <a:pt x="51" y="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53" name="Freeform 93"/>
              <p:cNvSpPr>
                <a:spLocks noChangeAspect="1"/>
              </p:cNvSpPr>
              <p:nvPr/>
            </p:nvSpPr>
            <p:spPr bwMode="auto">
              <a:xfrm>
                <a:off x="7827" y="2360"/>
                <a:ext cx="76" cy="247"/>
              </a:xfrm>
              <a:custGeom>
                <a:avLst/>
                <a:gdLst>
                  <a:gd name="T0" fmla="*/ 1 w 76"/>
                  <a:gd name="T1" fmla="*/ 199 h 247"/>
                  <a:gd name="T2" fmla="*/ 11 w 76"/>
                  <a:gd name="T3" fmla="*/ 239 h 247"/>
                  <a:gd name="T4" fmla="*/ 31 w 76"/>
                  <a:gd name="T5" fmla="*/ 179 h 247"/>
                  <a:gd name="T6" fmla="*/ 41 w 76"/>
                  <a:gd name="T7" fmla="*/ 19 h 247"/>
                  <a:gd name="T8" fmla="*/ 71 w 76"/>
                  <a:gd name="T9" fmla="*/ 9 h 247"/>
                  <a:gd name="T10" fmla="*/ 51 w 76"/>
                  <a:gd name="T11" fmla="*/ 39 h 247"/>
                </a:gdLst>
                <a:ahLst/>
                <a:cxnLst>
                  <a:cxn ang="0">
                    <a:pos x="T0" y="T1"/>
                  </a:cxn>
                  <a:cxn ang="0">
                    <a:pos x="T2" y="T3"/>
                  </a:cxn>
                  <a:cxn ang="0">
                    <a:pos x="T4" y="T5"/>
                  </a:cxn>
                  <a:cxn ang="0">
                    <a:pos x="T6" y="T7"/>
                  </a:cxn>
                  <a:cxn ang="0">
                    <a:pos x="T8" y="T9"/>
                  </a:cxn>
                  <a:cxn ang="0">
                    <a:pos x="T10" y="T11"/>
                  </a:cxn>
                </a:cxnLst>
                <a:rect l="0" t="0" r="r" b="b"/>
                <a:pathLst>
                  <a:path w="76" h="247">
                    <a:moveTo>
                      <a:pt x="1" y="199"/>
                    </a:moveTo>
                    <a:cubicBezTo>
                      <a:pt x="4" y="212"/>
                      <a:pt x="0" y="247"/>
                      <a:pt x="11" y="239"/>
                    </a:cubicBezTo>
                    <a:cubicBezTo>
                      <a:pt x="29" y="227"/>
                      <a:pt x="31" y="179"/>
                      <a:pt x="31" y="179"/>
                    </a:cubicBezTo>
                    <a:cubicBezTo>
                      <a:pt x="34" y="126"/>
                      <a:pt x="29" y="71"/>
                      <a:pt x="41" y="19"/>
                    </a:cubicBezTo>
                    <a:cubicBezTo>
                      <a:pt x="43" y="9"/>
                      <a:pt x="66" y="0"/>
                      <a:pt x="71" y="9"/>
                    </a:cubicBezTo>
                    <a:cubicBezTo>
                      <a:pt x="76" y="20"/>
                      <a:pt x="51" y="39"/>
                      <a:pt x="51" y="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54" name="Freeform 94"/>
              <p:cNvSpPr>
                <a:spLocks noChangeAspect="1"/>
              </p:cNvSpPr>
              <p:nvPr/>
            </p:nvSpPr>
            <p:spPr bwMode="auto">
              <a:xfrm>
                <a:off x="7882" y="2358"/>
                <a:ext cx="76" cy="247"/>
              </a:xfrm>
              <a:custGeom>
                <a:avLst/>
                <a:gdLst>
                  <a:gd name="T0" fmla="*/ 1 w 76"/>
                  <a:gd name="T1" fmla="*/ 199 h 247"/>
                  <a:gd name="T2" fmla="*/ 11 w 76"/>
                  <a:gd name="T3" fmla="*/ 239 h 247"/>
                  <a:gd name="T4" fmla="*/ 31 w 76"/>
                  <a:gd name="T5" fmla="*/ 179 h 247"/>
                  <a:gd name="T6" fmla="*/ 41 w 76"/>
                  <a:gd name="T7" fmla="*/ 19 h 247"/>
                  <a:gd name="T8" fmla="*/ 71 w 76"/>
                  <a:gd name="T9" fmla="*/ 9 h 247"/>
                  <a:gd name="T10" fmla="*/ 51 w 76"/>
                  <a:gd name="T11" fmla="*/ 39 h 247"/>
                </a:gdLst>
                <a:ahLst/>
                <a:cxnLst>
                  <a:cxn ang="0">
                    <a:pos x="T0" y="T1"/>
                  </a:cxn>
                  <a:cxn ang="0">
                    <a:pos x="T2" y="T3"/>
                  </a:cxn>
                  <a:cxn ang="0">
                    <a:pos x="T4" y="T5"/>
                  </a:cxn>
                  <a:cxn ang="0">
                    <a:pos x="T6" y="T7"/>
                  </a:cxn>
                  <a:cxn ang="0">
                    <a:pos x="T8" y="T9"/>
                  </a:cxn>
                  <a:cxn ang="0">
                    <a:pos x="T10" y="T11"/>
                  </a:cxn>
                </a:cxnLst>
                <a:rect l="0" t="0" r="r" b="b"/>
                <a:pathLst>
                  <a:path w="76" h="247">
                    <a:moveTo>
                      <a:pt x="1" y="199"/>
                    </a:moveTo>
                    <a:cubicBezTo>
                      <a:pt x="4" y="212"/>
                      <a:pt x="0" y="247"/>
                      <a:pt x="11" y="239"/>
                    </a:cubicBezTo>
                    <a:cubicBezTo>
                      <a:pt x="29" y="227"/>
                      <a:pt x="31" y="179"/>
                      <a:pt x="31" y="179"/>
                    </a:cubicBezTo>
                    <a:cubicBezTo>
                      <a:pt x="34" y="126"/>
                      <a:pt x="29" y="71"/>
                      <a:pt x="41" y="19"/>
                    </a:cubicBezTo>
                    <a:cubicBezTo>
                      <a:pt x="43" y="9"/>
                      <a:pt x="66" y="0"/>
                      <a:pt x="71" y="9"/>
                    </a:cubicBezTo>
                    <a:cubicBezTo>
                      <a:pt x="76" y="20"/>
                      <a:pt x="51" y="39"/>
                      <a:pt x="51" y="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55" name="Freeform 95"/>
              <p:cNvSpPr>
                <a:spLocks noChangeAspect="1"/>
              </p:cNvSpPr>
              <p:nvPr/>
            </p:nvSpPr>
            <p:spPr bwMode="auto">
              <a:xfrm>
                <a:off x="7942" y="2359"/>
                <a:ext cx="76" cy="247"/>
              </a:xfrm>
              <a:custGeom>
                <a:avLst/>
                <a:gdLst>
                  <a:gd name="T0" fmla="*/ 1 w 76"/>
                  <a:gd name="T1" fmla="*/ 199 h 247"/>
                  <a:gd name="T2" fmla="*/ 11 w 76"/>
                  <a:gd name="T3" fmla="*/ 239 h 247"/>
                  <a:gd name="T4" fmla="*/ 31 w 76"/>
                  <a:gd name="T5" fmla="*/ 179 h 247"/>
                  <a:gd name="T6" fmla="*/ 41 w 76"/>
                  <a:gd name="T7" fmla="*/ 19 h 247"/>
                  <a:gd name="T8" fmla="*/ 71 w 76"/>
                  <a:gd name="T9" fmla="*/ 9 h 247"/>
                  <a:gd name="T10" fmla="*/ 51 w 76"/>
                  <a:gd name="T11" fmla="*/ 39 h 247"/>
                </a:gdLst>
                <a:ahLst/>
                <a:cxnLst>
                  <a:cxn ang="0">
                    <a:pos x="T0" y="T1"/>
                  </a:cxn>
                  <a:cxn ang="0">
                    <a:pos x="T2" y="T3"/>
                  </a:cxn>
                  <a:cxn ang="0">
                    <a:pos x="T4" y="T5"/>
                  </a:cxn>
                  <a:cxn ang="0">
                    <a:pos x="T6" y="T7"/>
                  </a:cxn>
                  <a:cxn ang="0">
                    <a:pos x="T8" y="T9"/>
                  </a:cxn>
                  <a:cxn ang="0">
                    <a:pos x="T10" y="T11"/>
                  </a:cxn>
                </a:cxnLst>
                <a:rect l="0" t="0" r="r" b="b"/>
                <a:pathLst>
                  <a:path w="76" h="247">
                    <a:moveTo>
                      <a:pt x="1" y="199"/>
                    </a:moveTo>
                    <a:cubicBezTo>
                      <a:pt x="4" y="212"/>
                      <a:pt x="0" y="247"/>
                      <a:pt x="11" y="239"/>
                    </a:cubicBezTo>
                    <a:cubicBezTo>
                      <a:pt x="29" y="227"/>
                      <a:pt x="31" y="179"/>
                      <a:pt x="31" y="179"/>
                    </a:cubicBezTo>
                    <a:cubicBezTo>
                      <a:pt x="34" y="126"/>
                      <a:pt x="29" y="71"/>
                      <a:pt x="41" y="19"/>
                    </a:cubicBezTo>
                    <a:cubicBezTo>
                      <a:pt x="43" y="9"/>
                      <a:pt x="66" y="0"/>
                      <a:pt x="71" y="9"/>
                    </a:cubicBezTo>
                    <a:cubicBezTo>
                      <a:pt x="76" y="20"/>
                      <a:pt x="51" y="39"/>
                      <a:pt x="51" y="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56" name="Freeform 96"/>
              <p:cNvSpPr>
                <a:spLocks noChangeAspect="1"/>
              </p:cNvSpPr>
              <p:nvPr/>
            </p:nvSpPr>
            <p:spPr bwMode="auto">
              <a:xfrm>
                <a:off x="7993" y="2352"/>
                <a:ext cx="76" cy="247"/>
              </a:xfrm>
              <a:custGeom>
                <a:avLst/>
                <a:gdLst>
                  <a:gd name="T0" fmla="*/ 1 w 76"/>
                  <a:gd name="T1" fmla="*/ 199 h 247"/>
                  <a:gd name="T2" fmla="*/ 11 w 76"/>
                  <a:gd name="T3" fmla="*/ 239 h 247"/>
                  <a:gd name="T4" fmla="*/ 31 w 76"/>
                  <a:gd name="T5" fmla="*/ 179 h 247"/>
                  <a:gd name="T6" fmla="*/ 41 w 76"/>
                  <a:gd name="T7" fmla="*/ 19 h 247"/>
                  <a:gd name="T8" fmla="*/ 71 w 76"/>
                  <a:gd name="T9" fmla="*/ 9 h 247"/>
                  <a:gd name="T10" fmla="*/ 51 w 76"/>
                  <a:gd name="T11" fmla="*/ 39 h 247"/>
                </a:gdLst>
                <a:ahLst/>
                <a:cxnLst>
                  <a:cxn ang="0">
                    <a:pos x="T0" y="T1"/>
                  </a:cxn>
                  <a:cxn ang="0">
                    <a:pos x="T2" y="T3"/>
                  </a:cxn>
                  <a:cxn ang="0">
                    <a:pos x="T4" y="T5"/>
                  </a:cxn>
                  <a:cxn ang="0">
                    <a:pos x="T6" y="T7"/>
                  </a:cxn>
                  <a:cxn ang="0">
                    <a:pos x="T8" y="T9"/>
                  </a:cxn>
                  <a:cxn ang="0">
                    <a:pos x="T10" y="T11"/>
                  </a:cxn>
                </a:cxnLst>
                <a:rect l="0" t="0" r="r" b="b"/>
                <a:pathLst>
                  <a:path w="76" h="247">
                    <a:moveTo>
                      <a:pt x="1" y="199"/>
                    </a:moveTo>
                    <a:cubicBezTo>
                      <a:pt x="4" y="212"/>
                      <a:pt x="0" y="247"/>
                      <a:pt x="11" y="239"/>
                    </a:cubicBezTo>
                    <a:cubicBezTo>
                      <a:pt x="29" y="227"/>
                      <a:pt x="31" y="179"/>
                      <a:pt x="31" y="179"/>
                    </a:cubicBezTo>
                    <a:cubicBezTo>
                      <a:pt x="34" y="126"/>
                      <a:pt x="29" y="71"/>
                      <a:pt x="41" y="19"/>
                    </a:cubicBezTo>
                    <a:cubicBezTo>
                      <a:pt x="43" y="9"/>
                      <a:pt x="66" y="0"/>
                      <a:pt x="71" y="9"/>
                    </a:cubicBezTo>
                    <a:cubicBezTo>
                      <a:pt x="76" y="20"/>
                      <a:pt x="51" y="39"/>
                      <a:pt x="51" y="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57" name="Freeform 97"/>
              <p:cNvSpPr>
                <a:spLocks noChangeAspect="1"/>
              </p:cNvSpPr>
              <p:nvPr/>
            </p:nvSpPr>
            <p:spPr bwMode="auto">
              <a:xfrm>
                <a:off x="8047" y="2355"/>
                <a:ext cx="76" cy="247"/>
              </a:xfrm>
              <a:custGeom>
                <a:avLst/>
                <a:gdLst>
                  <a:gd name="T0" fmla="*/ 1 w 76"/>
                  <a:gd name="T1" fmla="*/ 199 h 247"/>
                  <a:gd name="T2" fmla="*/ 11 w 76"/>
                  <a:gd name="T3" fmla="*/ 239 h 247"/>
                  <a:gd name="T4" fmla="*/ 31 w 76"/>
                  <a:gd name="T5" fmla="*/ 179 h 247"/>
                  <a:gd name="T6" fmla="*/ 41 w 76"/>
                  <a:gd name="T7" fmla="*/ 19 h 247"/>
                  <a:gd name="T8" fmla="*/ 71 w 76"/>
                  <a:gd name="T9" fmla="*/ 9 h 247"/>
                  <a:gd name="T10" fmla="*/ 51 w 76"/>
                  <a:gd name="T11" fmla="*/ 39 h 247"/>
                </a:gdLst>
                <a:ahLst/>
                <a:cxnLst>
                  <a:cxn ang="0">
                    <a:pos x="T0" y="T1"/>
                  </a:cxn>
                  <a:cxn ang="0">
                    <a:pos x="T2" y="T3"/>
                  </a:cxn>
                  <a:cxn ang="0">
                    <a:pos x="T4" y="T5"/>
                  </a:cxn>
                  <a:cxn ang="0">
                    <a:pos x="T6" y="T7"/>
                  </a:cxn>
                  <a:cxn ang="0">
                    <a:pos x="T8" y="T9"/>
                  </a:cxn>
                  <a:cxn ang="0">
                    <a:pos x="T10" y="T11"/>
                  </a:cxn>
                </a:cxnLst>
                <a:rect l="0" t="0" r="r" b="b"/>
                <a:pathLst>
                  <a:path w="76" h="247">
                    <a:moveTo>
                      <a:pt x="1" y="199"/>
                    </a:moveTo>
                    <a:cubicBezTo>
                      <a:pt x="4" y="212"/>
                      <a:pt x="0" y="247"/>
                      <a:pt x="11" y="239"/>
                    </a:cubicBezTo>
                    <a:cubicBezTo>
                      <a:pt x="29" y="227"/>
                      <a:pt x="31" y="179"/>
                      <a:pt x="31" y="179"/>
                    </a:cubicBezTo>
                    <a:cubicBezTo>
                      <a:pt x="34" y="126"/>
                      <a:pt x="29" y="71"/>
                      <a:pt x="41" y="19"/>
                    </a:cubicBezTo>
                    <a:cubicBezTo>
                      <a:pt x="43" y="9"/>
                      <a:pt x="66" y="0"/>
                      <a:pt x="71" y="9"/>
                    </a:cubicBezTo>
                    <a:cubicBezTo>
                      <a:pt x="76" y="20"/>
                      <a:pt x="51" y="39"/>
                      <a:pt x="51" y="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58" name="Freeform 98"/>
              <p:cNvSpPr>
                <a:spLocks noChangeAspect="1"/>
              </p:cNvSpPr>
              <p:nvPr/>
            </p:nvSpPr>
            <p:spPr bwMode="auto">
              <a:xfrm>
                <a:off x="7442" y="2364"/>
                <a:ext cx="76" cy="247"/>
              </a:xfrm>
              <a:custGeom>
                <a:avLst/>
                <a:gdLst>
                  <a:gd name="T0" fmla="*/ 1 w 76"/>
                  <a:gd name="T1" fmla="*/ 199 h 247"/>
                  <a:gd name="T2" fmla="*/ 11 w 76"/>
                  <a:gd name="T3" fmla="*/ 239 h 247"/>
                  <a:gd name="T4" fmla="*/ 31 w 76"/>
                  <a:gd name="T5" fmla="*/ 179 h 247"/>
                  <a:gd name="T6" fmla="*/ 41 w 76"/>
                  <a:gd name="T7" fmla="*/ 19 h 247"/>
                  <a:gd name="T8" fmla="*/ 71 w 76"/>
                  <a:gd name="T9" fmla="*/ 9 h 247"/>
                  <a:gd name="T10" fmla="*/ 51 w 76"/>
                  <a:gd name="T11" fmla="*/ 39 h 247"/>
                </a:gdLst>
                <a:ahLst/>
                <a:cxnLst>
                  <a:cxn ang="0">
                    <a:pos x="T0" y="T1"/>
                  </a:cxn>
                  <a:cxn ang="0">
                    <a:pos x="T2" y="T3"/>
                  </a:cxn>
                  <a:cxn ang="0">
                    <a:pos x="T4" y="T5"/>
                  </a:cxn>
                  <a:cxn ang="0">
                    <a:pos x="T6" y="T7"/>
                  </a:cxn>
                  <a:cxn ang="0">
                    <a:pos x="T8" y="T9"/>
                  </a:cxn>
                  <a:cxn ang="0">
                    <a:pos x="T10" y="T11"/>
                  </a:cxn>
                </a:cxnLst>
                <a:rect l="0" t="0" r="r" b="b"/>
                <a:pathLst>
                  <a:path w="76" h="247">
                    <a:moveTo>
                      <a:pt x="1" y="199"/>
                    </a:moveTo>
                    <a:cubicBezTo>
                      <a:pt x="4" y="212"/>
                      <a:pt x="0" y="247"/>
                      <a:pt x="11" y="239"/>
                    </a:cubicBezTo>
                    <a:cubicBezTo>
                      <a:pt x="29" y="227"/>
                      <a:pt x="31" y="179"/>
                      <a:pt x="31" y="179"/>
                    </a:cubicBezTo>
                    <a:cubicBezTo>
                      <a:pt x="34" y="126"/>
                      <a:pt x="29" y="71"/>
                      <a:pt x="41" y="19"/>
                    </a:cubicBezTo>
                    <a:cubicBezTo>
                      <a:pt x="43" y="9"/>
                      <a:pt x="66" y="0"/>
                      <a:pt x="71" y="9"/>
                    </a:cubicBezTo>
                    <a:cubicBezTo>
                      <a:pt x="76" y="20"/>
                      <a:pt x="51" y="39"/>
                      <a:pt x="51" y="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59" name="Freeform 99"/>
              <p:cNvSpPr>
                <a:spLocks noChangeAspect="1"/>
              </p:cNvSpPr>
              <p:nvPr/>
            </p:nvSpPr>
            <p:spPr bwMode="auto">
              <a:xfrm>
                <a:off x="7502" y="2365"/>
                <a:ext cx="76" cy="247"/>
              </a:xfrm>
              <a:custGeom>
                <a:avLst/>
                <a:gdLst>
                  <a:gd name="T0" fmla="*/ 1 w 76"/>
                  <a:gd name="T1" fmla="*/ 199 h 247"/>
                  <a:gd name="T2" fmla="*/ 11 w 76"/>
                  <a:gd name="T3" fmla="*/ 239 h 247"/>
                  <a:gd name="T4" fmla="*/ 31 w 76"/>
                  <a:gd name="T5" fmla="*/ 179 h 247"/>
                  <a:gd name="T6" fmla="*/ 41 w 76"/>
                  <a:gd name="T7" fmla="*/ 19 h 247"/>
                  <a:gd name="T8" fmla="*/ 71 w 76"/>
                  <a:gd name="T9" fmla="*/ 9 h 247"/>
                  <a:gd name="T10" fmla="*/ 51 w 76"/>
                  <a:gd name="T11" fmla="*/ 39 h 247"/>
                </a:gdLst>
                <a:ahLst/>
                <a:cxnLst>
                  <a:cxn ang="0">
                    <a:pos x="T0" y="T1"/>
                  </a:cxn>
                  <a:cxn ang="0">
                    <a:pos x="T2" y="T3"/>
                  </a:cxn>
                  <a:cxn ang="0">
                    <a:pos x="T4" y="T5"/>
                  </a:cxn>
                  <a:cxn ang="0">
                    <a:pos x="T6" y="T7"/>
                  </a:cxn>
                  <a:cxn ang="0">
                    <a:pos x="T8" y="T9"/>
                  </a:cxn>
                  <a:cxn ang="0">
                    <a:pos x="T10" y="T11"/>
                  </a:cxn>
                </a:cxnLst>
                <a:rect l="0" t="0" r="r" b="b"/>
                <a:pathLst>
                  <a:path w="76" h="247">
                    <a:moveTo>
                      <a:pt x="1" y="199"/>
                    </a:moveTo>
                    <a:cubicBezTo>
                      <a:pt x="4" y="212"/>
                      <a:pt x="0" y="247"/>
                      <a:pt x="11" y="239"/>
                    </a:cubicBezTo>
                    <a:cubicBezTo>
                      <a:pt x="29" y="227"/>
                      <a:pt x="31" y="179"/>
                      <a:pt x="31" y="179"/>
                    </a:cubicBezTo>
                    <a:cubicBezTo>
                      <a:pt x="34" y="126"/>
                      <a:pt x="29" y="71"/>
                      <a:pt x="41" y="19"/>
                    </a:cubicBezTo>
                    <a:cubicBezTo>
                      <a:pt x="43" y="9"/>
                      <a:pt x="66" y="0"/>
                      <a:pt x="71" y="9"/>
                    </a:cubicBezTo>
                    <a:cubicBezTo>
                      <a:pt x="76" y="20"/>
                      <a:pt x="51" y="39"/>
                      <a:pt x="51" y="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60" name="Freeform 100"/>
              <p:cNvSpPr>
                <a:spLocks noChangeAspect="1"/>
              </p:cNvSpPr>
              <p:nvPr/>
            </p:nvSpPr>
            <p:spPr bwMode="auto">
              <a:xfrm>
                <a:off x="7553" y="2358"/>
                <a:ext cx="76" cy="247"/>
              </a:xfrm>
              <a:custGeom>
                <a:avLst/>
                <a:gdLst>
                  <a:gd name="T0" fmla="*/ 1 w 76"/>
                  <a:gd name="T1" fmla="*/ 199 h 247"/>
                  <a:gd name="T2" fmla="*/ 11 w 76"/>
                  <a:gd name="T3" fmla="*/ 239 h 247"/>
                  <a:gd name="T4" fmla="*/ 31 w 76"/>
                  <a:gd name="T5" fmla="*/ 179 h 247"/>
                  <a:gd name="T6" fmla="*/ 41 w 76"/>
                  <a:gd name="T7" fmla="*/ 19 h 247"/>
                  <a:gd name="T8" fmla="*/ 71 w 76"/>
                  <a:gd name="T9" fmla="*/ 9 h 247"/>
                  <a:gd name="T10" fmla="*/ 51 w 76"/>
                  <a:gd name="T11" fmla="*/ 39 h 247"/>
                </a:gdLst>
                <a:ahLst/>
                <a:cxnLst>
                  <a:cxn ang="0">
                    <a:pos x="T0" y="T1"/>
                  </a:cxn>
                  <a:cxn ang="0">
                    <a:pos x="T2" y="T3"/>
                  </a:cxn>
                  <a:cxn ang="0">
                    <a:pos x="T4" y="T5"/>
                  </a:cxn>
                  <a:cxn ang="0">
                    <a:pos x="T6" y="T7"/>
                  </a:cxn>
                  <a:cxn ang="0">
                    <a:pos x="T8" y="T9"/>
                  </a:cxn>
                  <a:cxn ang="0">
                    <a:pos x="T10" y="T11"/>
                  </a:cxn>
                </a:cxnLst>
                <a:rect l="0" t="0" r="r" b="b"/>
                <a:pathLst>
                  <a:path w="76" h="247">
                    <a:moveTo>
                      <a:pt x="1" y="199"/>
                    </a:moveTo>
                    <a:cubicBezTo>
                      <a:pt x="4" y="212"/>
                      <a:pt x="0" y="247"/>
                      <a:pt x="11" y="239"/>
                    </a:cubicBezTo>
                    <a:cubicBezTo>
                      <a:pt x="29" y="227"/>
                      <a:pt x="31" y="179"/>
                      <a:pt x="31" y="179"/>
                    </a:cubicBezTo>
                    <a:cubicBezTo>
                      <a:pt x="34" y="126"/>
                      <a:pt x="29" y="71"/>
                      <a:pt x="41" y="19"/>
                    </a:cubicBezTo>
                    <a:cubicBezTo>
                      <a:pt x="43" y="9"/>
                      <a:pt x="66" y="0"/>
                      <a:pt x="71" y="9"/>
                    </a:cubicBezTo>
                    <a:cubicBezTo>
                      <a:pt x="76" y="20"/>
                      <a:pt x="51" y="39"/>
                      <a:pt x="51" y="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61" name="Freeform 101"/>
              <p:cNvSpPr>
                <a:spLocks noChangeAspect="1"/>
              </p:cNvSpPr>
              <p:nvPr/>
            </p:nvSpPr>
            <p:spPr bwMode="auto">
              <a:xfrm>
                <a:off x="7607" y="2361"/>
                <a:ext cx="76" cy="247"/>
              </a:xfrm>
              <a:custGeom>
                <a:avLst/>
                <a:gdLst>
                  <a:gd name="T0" fmla="*/ 1 w 76"/>
                  <a:gd name="T1" fmla="*/ 199 h 247"/>
                  <a:gd name="T2" fmla="*/ 11 w 76"/>
                  <a:gd name="T3" fmla="*/ 239 h 247"/>
                  <a:gd name="T4" fmla="*/ 31 w 76"/>
                  <a:gd name="T5" fmla="*/ 179 h 247"/>
                  <a:gd name="T6" fmla="*/ 41 w 76"/>
                  <a:gd name="T7" fmla="*/ 19 h 247"/>
                  <a:gd name="T8" fmla="*/ 71 w 76"/>
                  <a:gd name="T9" fmla="*/ 9 h 247"/>
                  <a:gd name="T10" fmla="*/ 51 w 76"/>
                  <a:gd name="T11" fmla="*/ 39 h 247"/>
                </a:gdLst>
                <a:ahLst/>
                <a:cxnLst>
                  <a:cxn ang="0">
                    <a:pos x="T0" y="T1"/>
                  </a:cxn>
                  <a:cxn ang="0">
                    <a:pos x="T2" y="T3"/>
                  </a:cxn>
                  <a:cxn ang="0">
                    <a:pos x="T4" y="T5"/>
                  </a:cxn>
                  <a:cxn ang="0">
                    <a:pos x="T6" y="T7"/>
                  </a:cxn>
                  <a:cxn ang="0">
                    <a:pos x="T8" y="T9"/>
                  </a:cxn>
                  <a:cxn ang="0">
                    <a:pos x="T10" y="T11"/>
                  </a:cxn>
                </a:cxnLst>
                <a:rect l="0" t="0" r="r" b="b"/>
                <a:pathLst>
                  <a:path w="76" h="247">
                    <a:moveTo>
                      <a:pt x="1" y="199"/>
                    </a:moveTo>
                    <a:cubicBezTo>
                      <a:pt x="4" y="212"/>
                      <a:pt x="0" y="247"/>
                      <a:pt x="11" y="239"/>
                    </a:cubicBezTo>
                    <a:cubicBezTo>
                      <a:pt x="29" y="227"/>
                      <a:pt x="31" y="179"/>
                      <a:pt x="31" y="179"/>
                    </a:cubicBezTo>
                    <a:cubicBezTo>
                      <a:pt x="34" y="126"/>
                      <a:pt x="29" y="71"/>
                      <a:pt x="41" y="19"/>
                    </a:cubicBezTo>
                    <a:cubicBezTo>
                      <a:pt x="43" y="9"/>
                      <a:pt x="66" y="0"/>
                      <a:pt x="71" y="9"/>
                    </a:cubicBezTo>
                    <a:cubicBezTo>
                      <a:pt x="76" y="20"/>
                      <a:pt x="51" y="39"/>
                      <a:pt x="51" y="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62" name="Freeform 102"/>
              <p:cNvSpPr>
                <a:spLocks noChangeAspect="1"/>
              </p:cNvSpPr>
              <p:nvPr/>
            </p:nvSpPr>
            <p:spPr bwMode="auto">
              <a:xfrm>
                <a:off x="7273" y="2363"/>
                <a:ext cx="76" cy="247"/>
              </a:xfrm>
              <a:custGeom>
                <a:avLst/>
                <a:gdLst>
                  <a:gd name="T0" fmla="*/ 1 w 76"/>
                  <a:gd name="T1" fmla="*/ 199 h 247"/>
                  <a:gd name="T2" fmla="*/ 11 w 76"/>
                  <a:gd name="T3" fmla="*/ 239 h 247"/>
                  <a:gd name="T4" fmla="*/ 31 w 76"/>
                  <a:gd name="T5" fmla="*/ 179 h 247"/>
                  <a:gd name="T6" fmla="*/ 41 w 76"/>
                  <a:gd name="T7" fmla="*/ 19 h 247"/>
                  <a:gd name="T8" fmla="*/ 71 w 76"/>
                  <a:gd name="T9" fmla="*/ 9 h 247"/>
                  <a:gd name="T10" fmla="*/ 51 w 76"/>
                  <a:gd name="T11" fmla="*/ 39 h 247"/>
                </a:gdLst>
                <a:ahLst/>
                <a:cxnLst>
                  <a:cxn ang="0">
                    <a:pos x="T0" y="T1"/>
                  </a:cxn>
                  <a:cxn ang="0">
                    <a:pos x="T2" y="T3"/>
                  </a:cxn>
                  <a:cxn ang="0">
                    <a:pos x="T4" y="T5"/>
                  </a:cxn>
                  <a:cxn ang="0">
                    <a:pos x="T6" y="T7"/>
                  </a:cxn>
                  <a:cxn ang="0">
                    <a:pos x="T8" y="T9"/>
                  </a:cxn>
                  <a:cxn ang="0">
                    <a:pos x="T10" y="T11"/>
                  </a:cxn>
                </a:cxnLst>
                <a:rect l="0" t="0" r="r" b="b"/>
                <a:pathLst>
                  <a:path w="76" h="247">
                    <a:moveTo>
                      <a:pt x="1" y="199"/>
                    </a:moveTo>
                    <a:cubicBezTo>
                      <a:pt x="4" y="212"/>
                      <a:pt x="0" y="247"/>
                      <a:pt x="11" y="239"/>
                    </a:cubicBezTo>
                    <a:cubicBezTo>
                      <a:pt x="29" y="227"/>
                      <a:pt x="31" y="179"/>
                      <a:pt x="31" y="179"/>
                    </a:cubicBezTo>
                    <a:cubicBezTo>
                      <a:pt x="34" y="126"/>
                      <a:pt x="29" y="71"/>
                      <a:pt x="41" y="19"/>
                    </a:cubicBezTo>
                    <a:cubicBezTo>
                      <a:pt x="43" y="9"/>
                      <a:pt x="66" y="0"/>
                      <a:pt x="71" y="9"/>
                    </a:cubicBezTo>
                    <a:cubicBezTo>
                      <a:pt x="76" y="20"/>
                      <a:pt x="51" y="39"/>
                      <a:pt x="51" y="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63" name="Freeform 103"/>
              <p:cNvSpPr>
                <a:spLocks noChangeAspect="1"/>
              </p:cNvSpPr>
              <p:nvPr/>
            </p:nvSpPr>
            <p:spPr bwMode="auto">
              <a:xfrm>
                <a:off x="7333" y="2364"/>
                <a:ext cx="76" cy="247"/>
              </a:xfrm>
              <a:custGeom>
                <a:avLst/>
                <a:gdLst>
                  <a:gd name="T0" fmla="*/ 1 w 76"/>
                  <a:gd name="T1" fmla="*/ 199 h 247"/>
                  <a:gd name="T2" fmla="*/ 11 w 76"/>
                  <a:gd name="T3" fmla="*/ 239 h 247"/>
                  <a:gd name="T4" fmla="*/ 31 w 76"/>
                  <a:gd name="T5" fmla="*/ 179 h 247"/>
                  <a:gd name="T6" fmla="*/ 41 w 76"/>
                  <a:gd name="T7" fmla="*/ 19 h 247"/>
                  <a:gd name="T8" fmla="*/ 71 w 76"/>
                  <a:gd name="T9" fmla="*/ 9 h 247"/>
                  <a:gd name="T10" fmla="*/ 51 w 76"/>
                  <a:gd name="T11" fmla="*/ 39 h 247"/>
                </a:gdLst>
                <a:ahLst/>
                <a:cxnLst>
                  <a:cxn ang="0">
                    <a:pos x="T0" y="T1"/>
                  </a:cxn>
                  <a:cxn ang="0">
                    <a:pos x="T2" y="T3"/>
                  </a:cxn>
                  <a:cxn ang="0">
                    <a:pos x="T4" y="T5"/>
                  </a:cxn>
                  <a:cxn ang="0">
                    <a:pos x="T6" y="T7"/>
                  </a:cxn>
                  <a:cxn ang="0">
                    <a:pos x="T8" y="T9"/>
                  </a:cxn>
                  <a:cxn ang="0">
                    <a:pos x="T10" y="T11"/>
                  </a:cxn>
                </a:cxnLst>
                <a:rect l="0" t="0" r="r" b="b"/>
                <a:pathLst>
                  <a:path w="76" h="247">
                    <a:moveTo>
                      <a:pt x="1" y="199"/>
                    </a:moveTo>
                    <a:cubicBezTo>
                      <a:pt x="4" y="212"/>
                      <a:pt x="0" y="247"/>
                      <a:pt x="11" y="239"/>
                    </a:cubicBezTo>
                    <a:cubicBezTo>
                      <a:pt x="29" y="227"/>
                      <a:pt x="31" y="179"/>
                      <a:pt x="31" y="179"/>
                    </a:cubicBezTo>
                    <a:cubicBezTo>
                      <a:pt x="34" y="126"/>
                      <a:pt x="29" y="71"/>
                      <a:pt x="41" y="19"/>
                    </a:cubicBezTo>
                    <a:cubicBezTo>
                      <a:pt x="43" y="9"/>
                      <a:pt x="66" y="0"/>
                      <a:pt x="71" y="9"/>
                    </a:cubicBezTo>
                    <a:cubicBezTo>
                      <a:pt x="76" y="20"/>
                      <a:pt x="51" y="39"/>
                      <a:pt x="51" y="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64" name="Freeform 104"/>
              <p:cNvSpPr>
                <a:spLocks noChangeAspect="1"/>
              </p:cNvSpPr>
              <p:nvPr/>
            </p:nvSpPr>
            <p:spPr bwMode="auto">
              <a:xfrm>
                <a:off x="7384" y="2357"/>
                <a:ext cx="76" cy="247"/>
              </a:xfrm>
              <a:custGeom>
                <a:avLst/>
                <a:gdLst>
                  <a:gd name="T0" fmla="*/ 1 w 76"/>
                  <a:gd name="T1" fmla="*/ 199 h 247"/>
                  <a:gd name="T2" fmla="*/ 11 w 76"/>
                  <a:gd name="T3" fmla="*/ 239 h 247"/>
                  <a:gd name="T4" fmla="*/ 31 w 76"/>
                  <a:gd name="T5" fmla="*/ 179 h 247"/>
                  <a:gd name="T6" fmla="*/ 41 w 76"/>
                  <a:gd name="T7" fmla="*/ 19 h 247"/>
                  <a:gd name="T8" fmla="*/ 71 w 76"/>
                  <a:gd name="T9" fmla="*/ 9 h 247"/>
                  <a:gd name="T10" fmla="*/ 51 w 76"/>
                  <a:gd name="T11" fmla="*/ 39 h 247"/>
                </a:gdLst>
                <a:ahLst/>
                <a:cxnLst>
                  <a:cxn ang="0">
                    <a:pos x="T0" y="T1"/>
                  </a:cxn>
                  <a:cxn ang="0">
                    <a:pos x="T2" y="T3"/>
                  </a:cxn>
                  <a:cxn ang="0">
                    <a:pos x="T4" y="T5"/>
                  </a:cxn>
                  <a:cxn ang="0">
                    <a:pos x="T6" y="T7"/>
                  </a:cxn>
                  <a:cxn ang="0">
                    <a:pos x="T8" y="T9"/>
                  </a:cxn>
                  <a:cxn ang="0">
                    <a:pos x="T10" y="T11"/>
                  </a:cxn>
                </a:cxnLst>
                <a:rect l="0" t="0" r="r" b="b"/>
                <a:pathLst>
                  <a:path w="76" h="247">
                    <a:moveTo>
                      <a:pt x="1" y="199"/>
                    </a:moveTo>
                    <a:cubicBezTo>
                      <a:pt x="4" y="212"/>
                      <a:pt x="0" y="247"/>
                      <a:pt x="11" y="239"/>
                    </a:cubicBezTo>
                    <a:cubicBezTo>
                      <a:pt x="29" y="227"/>
                      <a:pt x="31" y="179"/>
                      <a:pt x="31" y="179"/>
                    </a:cubicBezTo>
                    <a:cubicBezTo>
                      <a:pt x="34" y="126"/>
                      <a:pt x="29" y="71"/>
                      <a:pt x="41" y="19"/>
                    </a:cubicBezTo>
                    <a:cubicBezTo>
                      <a:pt x="43" y="9"/>
                      <a:pt x="66" y="0"/>
                      <a:pt x="71" y="9"/>
                    </a:cubicBezTo>
                    <a:cubicBezTo>
                      <a:pt x="76" y="20"/>
                      <a:pt x="51" y="39"/>
                      <a:pt x="51" y="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65" name="Freeform 105"/>
              <p:cNvSpPr>
                <a:spLocks noChangeAspect="1"/>
              </p:cNvSpPr>
              <p:nvPr/>
            </p:nvSpPr>
            <p:spPr bwMode="auto">
              <a:xfrm>
                <a:off x="7438" y="2360"/>
                <a:ext cx="76" cy="247"/>
              </a:xfrm>
              <a:custGeom>
                <a:avLst/>
                <a:gdLst>
                  <a:gd name="T0" fmla="*/ 1 w 76"/>
                  <a:gd name="T1" fmla="*/ 199 h 247"/>
                  <a:gd name="T2" fmla="*/ 11 w 76"/>
                  <a:gd name="T3" fmla="*/ 239 h 247"/>
                  <a:gd name="T4" fmla="*/ 31 w 76"/>
                  <a:gd name="T5" fmla="*/ 179 h 247"/>
                  <a:gd name="T6" fmla="*/ 41 w 76"/>
                  <a:gd name="T7" fmla="*/ 19 h 247"/>
                  <a:gd name="T8" fmla="*/ 71 w 76"/>
                  <a:gd name="T9" fmla="*/ 9 h 247"/>
                  <a:gd name="T10" fmla="*/ 51 w 76"/>
                  <a:gd name="T11" fmla="*/ 39 h 247"/>
                </a:gdLst>
                <a:ahLst/>
                <a:cxnLst>
                  <a:cxn ang="0">
                    <a:pos x="T0" y="T1"/>
                  </a:cxn>
                  <a:cxn ang="0">
                    <a:pos x="T2" y="T3"/>
                  </a:cxn>
                  <a:cxn ang="0">
                    <a:pos x="T4" y="T5"/>
                  </a:cxn>
                  <a:cxn ang="0">
                    <a:pos x="T6" y="T7"/>
                  </a:cxn>
                  <a:cxn ang="0">
                    <a:pos x="T8" y="T9"/>
                  </a:cxn>
                  <a:cxn ang="0">
                    <a:pos x="T10" y="T11"/>
                  </a:cxn>
                </a:cxnLst>
                <a:rect l="0" t="0" r="r" b="b"/>
                <a:pathLst>
                  <a:path w="76" h="247">
                    <a:moveTo>
                      <a:pt x="1" y="199"/>
                    </a:moveTo>
                    <a:cubicBezTo>
                      <a:pt x="4" y="212"/>
                      <a:pt x="0" y="247"/>
                      <a:pt x="11" y="239"/>
                    </a:cubicBezTo>
                    <a:cubicBezTo>
                      <a:pt x="29" y="227"/>
                      <a:pt x="31" y="179"/>
                      <a:pt x="31" y="179"/>
                    </a:cubicBezTo>
                    <a:cubicBezTo>
                      <a:pt x="34" y="126"/>
                      <a:pt x="29" y="71"/>
                      <a:pt x="41" y="19"/>
                    </a:cubicBezTo>
                    <a:cubicBezTo>
                      <a:pt x="43" y="9"/>
                      <a:pt x="66" y="0"/>
                      <a:pt x="71" y="9"/>
                    </a:cubicBezTo>
                    <a:cubicBezTo>
                      <a:pt x="76" y="20"/>
                      <a:pt x="51" y="39"/>
                      <a:pt x="51" y="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66" name="Rectangle 106"/>
              <p:cNvSpPr>
                <a:spLocks noChangeAspect="1" noChangeArrowheads="1"/>
              </p:cNvSpPr>
              <p:nvPr/>
            </p:nvSpPr>
            <p:spPr bwMode="auto">
              <a:xfrm>
                <a:off x="8233" y="2666"/>
                <a:ext cx="167" cy="57"/>
              </a:xfrm>
              <a:prstGeom prst="rect">
                <a:avLst/>
              </a:prstGeom>
              <a:solidFill>
                <a:srgbClr val="FFFFFF"/>
              </a:solidFill>
              <a:ln w="9525">
                <a:solidFill>
                  <a:srgbClr val="000000"/>
                </a:solidFill>
                <a:miter lim="800000"/>
                <a:headEnd/>
                <a:tailEnd/>
              </a:ln>
            </p:spPr>
            <p:txBody>
              <a:bodyPr/>
              <a:lstStyle/>
              <a:p>
                <a:endParaRPr lang="zh-CN" altLang="en-US"/>
              </a:p>
            </p:txBody>
          </p:sp>
          <p:sp>
            <p:nvSpPr>
              <p:cNvPr id="41067" name="AutoShape 107"/>
              <p:cNvSpPr>
                <a:spLocks noChangeAspect="1" noChangeArrowheads="1"/>
              </p:cNvSpPr>
              <p:nvPr/>
            </p:nvSpPr>
            <p:spPr bwMode="auto">
              <a:xfrm>
                <a:off x="7695" y="2342"/>
                <a:ext cx="142" cy="85"/>
              </a:xfrm>
              <a:prstGeom prst="flowChartManualOperation">
                <a:avLst/>
              </a:prstGeom>
              <a:solidFill>
                <a:srgbClr val="808080"/>
              </a:solidFill>
              <a:ln w="9525">
                <a:solidFill>
                  <a:srgbClr val="000000"/>
                </a:solidFill>
                <a:miter lim="800000"/>
                <a:headEnd/>
                <a:tailEnd/>
              </a:ln>
            </p:spPr>
            <p:txBody>
              <a:bodyPr/>
              <a:lstStyle/>
              <a:p>
                <a:endParaRPr lang="zh-CN" altLang="en-US"/>
              </a:p>
            </p:txBody>
          </p:sp>
          <p:sp>
            <p:nvSpPr>
              <p:cNvPr id="41068" name="Rectangle 108"/>
              <p:cNvSpPr>
                <a:spLocks noChangeAspect="1" noChangeArrowheads="1"/>
              </p:cNvSpPr>
              <p:nvPr/>
            </p:nvSpPr>
            <p:spPr bwMode="auto">
              <a:xfrm>
                <a:off x="7267" y="2578"/>
                <a:ext cx="62" cy="76"/>
              </a:xfrm>
              <a:prstGeom prst="rect">
                <a:avLst/>
              </a:prstGeom>
              <a:solidFill>
                <a:srgbClr val="C0C0C0"/>
              </a:solidFill>
              <a:ln w="9525">
                <a:solidFill>
                  <a:srgbClr val="000000"/>
                </a:solidFill>
                <a:miter lim="800000"/>
                <a:headEnd/>
                <a:tailEnd/>
              </a:ln>
            </p:spPr>
            <p:txBody>
              <a:bodyPr/>
              <a:lstStyle/>
              <a:p>
                <a:endParaRPr lang="zh-CN" altLang="en-US"/>
              </a:p>
            </p:txBody>
          </p:sp>
          <p:sp>
            <p:nvSpPr>
              <p:cNvPr id="41069" name="Rectangle 109"/>
              <p:cNvSpPr>
                <a:spLocks noChangeAspect="1" noChangeArrowheads="1"/>
              </p:cNvSpPr>
              <p:nvPr/>
            </p:nvSpPr>
            <p:spPr bwMode="auto">
              <a:xfrm rot="5400000">
                <a:off x="8339" y="2286"/>
                <a:ext cx="62" cy="76"/>
              </a:xfrm>
              <a:prstGeom prst="rect">
                <a:avLst/>
              </a:prstGeom>
              <a:solidFill>
                <a:srgbClr val="C0C0C0"/>
              </a:solidFill>
              <a:ln w="9525">
                <a:solidFill>
                  <a:srgbClr val="000000"/>
                </a:solidFill>
                <a:miter lim="800000"/>
                <a:headEnd/>
                <a:tailEnd/>
              </a:ln>
            </p:spPr>
            <p:txBody>
              <a:bodyPr/>
              <a:lstStyle/>
              <a:p>
                <a:endParaRPr lang="zh-CN" altLang="en-US"/>
              </a:p>
            </p:txBody>
          </p:sp>
        </p:grpSp>
        <p:sp>
          <p:nvSpPr>
            <p:cNvPr id="41070" name="Freeform 110"/>
            <p:cNvSpPr>
              <a:spLocks noChangeAspect="1"/>
            </p:cNvSpPr>
            <p:nvPr/>
          </p:nvSpPr>
          <p:spPr bwMode="auto">
            <a:xfrm rot="21540000">
              <a:off x="6805" y="6366"/>
              <a:ext cx="102" cy="873"/>
            </a:xfrm>
            <a:custGeom>
              <a:avLst/>
              <a:gdLst>
                <a:gd name="T0" fmla="*/ 180 w 180"/>
                <a:gd name="T1" fmla="*/ 0 h 1404"/>
                <a:gd name="T2" fmla="*/ 0 w 180"/>
                <a:gd name="T3" fmla="*/ 624 h 1404"/>
                <a:gd name="T4" fmla="*/ 180 w 180"/>
                <a:gd name="T5" fmla="*/ 1404 h 1404"/>
              </a:gdLst>
              <a:ahLst/>
              <a:cxnLst>
                <a:cxn ang="0">
                  <a:pos x="T0" y="T1"/>
                </a:cxn>
                <a:cxn ang="0">
                  <a:pos x="T2" y="T3"/>
                </a:cxn>
                <a:cxn ang="0">
                  <a:pos x="T4" y="T5"/>
                </a:cxn>
              </a:cxnLst>
              <a:rect l="0" t="0" r="r" b="b"/>
              <a:pathLst>
                <a:path w="180" h="1404">
                  <a:moveTo>
                    <a:pt x="180" y="0"/>
                  </a:moveTo>
                  <a:cubicBezTo>
                    <a:pt x="90" y="195"/>
                    <a:pt x="0" y="390"/>
                    <a:pt x="0" y="624"/>
                  </a:cubicBezTo>
                  <a:cubicBezTo>
                    <a:pt x="0" y="858"/>
                    <a:pt x="90" y="1131"/>
                    <a:pt x="180" y="1404"/>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71" name="Freeform 111"/>
            <p:cNvSpPr>
              <a:spLocks/>
            </p:cNvSpPr>
            <p:nvPr/>
          </p:nvSpPr>
          <p:spPr bwMode="auto">
            <a:xfrm rot="20520000">
              <a:off x="7648" y="6337"/>
              <a:ext cx="96" cy="261"/>
            </a:xfrm>
            <a:custGeom>
              <a:avLst/>
              <a:gdLst>
                <a:gd name="T0" fmla="*/ 0 w 210"/>
                <a:gd name="T1" fmla="*/ 0 h 624"/>
                <a:gd name="T2" fmla="*/ 180 w 210"/>
                <a:gd name="T3" fmla="*/ 156 h 624"/>
                <a:gd name="T4" fmla="*/ 180 w 210"/>
                <a:gd name="T5" fmla="*/ 624 h 624"/>
              </a:gdLst>
              <a:ahLst/>
              <a:cxnLst>
                <a:cxn ang="0">
                  <a:pos x="T0" y="T1"/>
                </a:cxn>
                <a:cxn ang="0">
                  <a:pos x="T2" y="T3"/>
                </a:cxn>
                <a:cxn ang="0">
                  <a:pos x="T4" y="T5"/>
                </a:cxn>
              </a:cxnLst>
              <a:rect l="0" t="0" r="r" b="b"/>
              <a:pathLst>
                <a:path w="210" h="624">
                  <a:moveTo>
                    <a:pt x="0" y="0"/>
                  </a:moveTo>
                  <a:cubicBezTo>
                    <a:pt x="75" y="26"/>
                    <a:pt x="150" y="52"/>
                    <a:pt x="180" y="156"/>
                  </a:cubicBezTo>
                  <a:cubicBezTo>
                    <a:pt x="210" y="260"/>
                    <a:pt x="195" y="442"/>
                    <a:pt x="180" y="624"/>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72" name="Freeform 112"/>
            <p:cNvSpPr>
              <a:spLocks/>
            </p:cNvSpPr>
            <p:nvPr/>
          </p:nvSpPr>
          <p:spPr bwMode="auto">
            <a:xfrm>
              <a:off x="8355" y="6357"/>
              <a:ext cx="646" cy="485"/>
            </a:xfrm>
            <a:custGeom>
              <a:avLst/>
              <a:gdLst>
                <a:gd name="T0" fmla="*/ 0 w 1080"/>
                <a:gd name="T1" fmla="*/ 234 h 546"/>
                <a:gd name="T2" fmla="*/ 180 w 1080"/>
                <a:gd name="T3" fmla="*/ 78 h 546"/>
                <a:gd name="T4" fmla="*/ 540 w 1080"/>
                <a:gd name="T5" fmla="*/ 78 h 546"/>
                <a:gd name="T6" fmla="*/ 1080 w 1080"/>
                <a:gd name="T7" fmla="*/ 546 h 546"/>
              </a:gdLst>
              <a:ahLst/>
              <a:cxnLst>
                <a:cxn ang="0">
                  <a:pos x="T0" y="T1"/>
                </a:cxn>
                <a:cxn ang="0">
                  <a:pos x="T2" y="T3"/>
                </a:cxn>
                <a:cxn ang="0">
                  <a:pos x="T4" y="T5"/>
                </a:cxn>
                <a:cxn ang="0">
                  <a:pos x="T6" y="T7"/>
                </a:cxn>
              </a:cxnLst>
              <a:rect l="0" t="0" r="r" b="b"/>
              <a:pathLst>
                <a:path w="1080" h="546">
                  <a:moveTo>
                    <a:pt x="0" y="234"/>
                  </a:moveTo>
                  <a:cubicBezTo>
                    <a:pt x="45" y="169"/>
                    <a:pt x="90" y="104"/>
                    <a:pt x="180" y="78"/>
                  </a:cubicBezTo>
                  <a:cubicBezTo>
                    <a:pt x="270" y="52"/>
                    <a:pt x="390" y="0"/>
                    <a:pt x="540" y="78"/>
                  </a:cubicBezTo>
                  <a:cubicBezTo>
                    <a:pt x="690" y="156"/>
                    <a:pt x="990" y="468"/>
                    <a:pt x="1080" y="546"/>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73" name="Freeform 113"/>
            <p:cNvSpPr>
              <a:spLocks noChangeAspect="1"/>
            </p:cNvSpPr>
            <p:nvPr/>
          </p:nvSpPr>
          <p:spPr bwMode="auto">
            <a:xfrm>
              <a:off x="9291" y="6848"/>
              <a:ext cx="193" cy="251"/>
            </a:xfrm>
            <a:custGeom>
              <a:avLst/>
              <a:gdLst>
                <a:gd name="T0" fmla="*/ 0 w 360"/>
                <a:gd name="T1" fmla="*/ 0 h 468"/>
                <a:gd name="T2" fmla="*/ 180 w 360"/>
                <a:gd name="T3" fmla="*/ 156 h 468"/>
                <a:gd name="T4" fmla="*/ 360 w 360"/>
                <a:gd name="T5" fmla="*/ 468 h 468"/>
              </a:gdLst>
              <a:ahLst/>
              <a:cxnLst>
                <a:cxn ang="0">
                  <a:pos x="T0" y="T1"/>
                </a:cxn>
                <a:cxn ang="0">
                  <a:pos x="T2" y="T3"/>
                </a:cxn>
                <a:cxn ang="0">
                  <a:pos x="T4" y="T5"/>
                </a:cxn>
              </a:cxnLst>
              <a:rect l="0" t="0" r="r" b="b"/>
              <a:pathLst>
                <a:path w="360" h="468">
                  <a:moveTo>
                    <a:pt x="0" y="0"/>
                  </a:moveTo>
                  <a:cubicBezTo>
                    <a:pt x="60" y="39"/>
                    <a:pt x="120" y="78"/>
                    <a:pt x="180" y="156"/>
                  </a:cubicBezTo>
                  <a:cubicBezTo>
                    <a:pt x="240" y="234"/>
                    <a:pt x="300" y="351"/>
                    <a:pt x="360" y="468"/>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74" name="Freeform 114"/>
            <p:cNvSpPr>
              <a:spLocks noChangeAspect="1"/>
            </p:cNvSpPr>
            <p:nvPr/>
          </p:nvSpPr>
          <p:spPr bwMode="auto">
            <a:xfrm>
              <a:off x="7346" y="7256"/>
              <a:ext cx="1502" cy="217"/>
            </a:xfrm>
            <a:custGeom>
              <a:avLst/>
              <a:gdLst>
                <a:gd name="T0" fmla="*/ 0 w 2520"/>
                <a:gd name="T1" fmla="*/ 0 h 364"/>
                <a:gd name="T2" fmla="*/ 360 w 2520"/>
                <a:gd name="T3" fmla="*/ 312 h 364"/>
                <a:gd name="T4" fmla="*/ 2160 w 2520"/>
                <a:gd name="T5" fmla="*/ 312 h 364"/>
                <a:gd name="T6" fmla="*/ 2520 w 2520"/>
                <a:gd name="T7" fmla="*/ 0 h 364"/>
              </a:gdLst>
              <a:ahLst/>
              <a:cxnLst>
                <a:cxn ang="0">
                  <a:pos x="T0" y="T1"/>
                </a:cxn>
                <a:cxn ang="0">
                  <a:pos x="T2" y="T3"/>
                </a:cxn>
                <a:cxn ang="0">
                  <a:pos x="T4" y="T5"/>
                </a:cxn>
                <a:cxn ang="0">
                  <a:pos x="T6" y="T7"/>
                </a:cxn>
              </a:cxnLst>
              <a:rect l="0" t="0" r="r" b="b"/>
              <a:pathLst>
                <a:path w="2520" h="364">
                  <a:moveTo>
                    <a:pt x="0" y="0"/>
                  </a:moveTo>
                  <a:cubicBezTo>
                    <a:pt x="0" y="130"/>
                    <a:pt x="0" y="260"/>
                    <a:pt x="360" y="312"/>
                  </a:cubicBezTo>
                  <a:cubicBezTo>
                    <a:pt x="720" y="364"/>
                    <a:pt x="1800" y="364"/>
                    <a:pt x="2160" y="312"/>
                  </a:cubicBezTo>
                  <a:cubicBezTo>
                    <a:pt x="2520" y="260"/>
                    <a:pt x="2520" y="130"/>
                    <a:pt x="252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075" name="Freeform 115"/>
            <p:cNvSpPr>
              <a:spLocks/>
            </p:cNvSpPr>
            <p:nvPr/>
          </p:nvSpPr>
          <p:spPr bwMode="auto">
            <a:xfrm>
              <a:off x="7848" y="6364"/>
              <a:ext cx="442" cy="210"/>
            </a:xfrm>
            <a:custGeom>
              <a:avLst/>
              <a:gdLst>
                <a:gd name="T0" fmla="*/ 0 w 360"/>
                <a:gd name="T1" fmla="*/ 312 h 312"/>
                <a:gd name="T2" fmla="*/ 180 w 360"/>
                <a:gd name="T3" fmla="*/ 0 h 312"/>
                <a:gd name="T4" fmla="*/ 360 w 360"/>
                <a:gd name="T5" fmla="*/ 312 h 312"/>
              </a:gdLst>
              <a:ahLst/>
              <a:cxnLst>
                <a:cxn ang="0">
                  <a:pos x="T0" y="T1"/>
                </a:cxn>
                <a:cxn ang="0">
                  <a:pos x="T2" y="T3"/>
                </a:cxn>
                <a:cxn ang="0">
                  <a:pos x="T4" y="T5"/>
                </a:cxn>
              </a:cxnLst>
              <a:rect l="0" t="0" r="r" b="b"/>
              <a:pathLst>
                <a:path w="360" h="312">
                  <a:moveTo>
                    <a:pt x="0" y="312"/>
                  </a:moveTo>
                  <a:cubicBezTo>
                    <a:pt x="60" y="156"/>
                    <a:pt x="120" y="0"/>
                    <a:pt x="180" y="0"/>
                  </a:cubicBezTo>
                  <a:cubicBezTo>
                    <a:pt x="240" y="0"/>
                    <a:pt x="300" y="156"/>
                    <a:pt x="360" y="312"/>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274638"/>
            <a:ext cx="4186238" cy="993775"/>
          </a:xfrm>
        </p:spPr>
        <p:txBody>
          <a:bodyPr/>
          <a:lstStyle/>
          <a:p>
            <a:r>
              <a:rPr lang="en-US" altLang="zh-CN" sz="3200" dirty="0"/>
              <a:t>2.</a:t>
            </a:r>
            <a:r>
              <a:rPr lang="zh-CN" altLang="en-US" sz="3200" dirty="0"/>
              <a:t>运用知识解决问题：</a:t>
            </a:r>
          </a:p>
        </p:txBody>
      </p:sp>
      <p:sp>
        <p:nvSpPr>
          <p:cNvPr id="41987" name="Rectangle 3"/>
          <p:cNvSpPr>
            <a:spLocks noGrp="1" noChangeArrowheads="1"/>
          </p:cNvSpPr>
          <p:nvPr>
            <p:ph type="body" idx="1"/>
          </p:nvPr>
        </p:nvSpPr>
        <p:spPr>
          <a:xfrm>
            <a:off x="323850" y="1125538"/>
            <a:ext cx="8569325" cy="5111750"/>
          </a:xfrm>
        </p:spPr>
        <p:txBody>
          <a:bodyPr/>
          <a:lstStyle/>
          <a:p>
            <a:pPr>
              <a:lnSpc>
                <a:spcPct val="90000"/>
              </a:lnSpc>
            </a:pPr>
            <a:endParaRPr lang="en-US" altLang="zh-CN" sz="2400" dirty="0"/>
          </a:p>
          <a:p>
            <a:pPr>
              <a:lnSpc>
                <a:spcPct val="90000"/>
              </a:lnSpc>
              <a:buFontTx/>
              <a:buNone/>
            </a:pPr>
            <a:r>
              <a:rPr lang="en-US" altLang="zh-CN" sz="2400" dirty="0"/>
              <a:t>  </a:t>
            </a:r>
            <a:r>
              <a:rPr lang="zh-CN" altLang="en-US" sz="2400" dirty="0"/>
              <a:t>（</a:t>
            </a:r>
            <a:r>
              <a:rPr lang="en-US" altLang="zh-CN" sz="2400" dirty="0"/>
              <a:t>1</a:t>
            </a:r>
            <a:r>
              <a:rPr lang="zh-CN" altLang="en-US" sz="2400" dirty="0"/>
              <a:t>）为什么电热水壶可以将水烧开，而与它相连的导线却一点也不热？</a:t>
            </a:r>
          </a:p>
          <a:p>
            <a:pPr>
              <a:lnSpc>
                <a:spcPct val="90000"/>
              </a:lnSpc>
              <a:buFontTx/>
              <a:buNone/>
            </a:pPr>
            <a:r>
              <a:rPr lang="zh-CN" altLang="en-US" sz="2400" dirty="0"/>
              <a:t>    答：因为电热水壶和导线</a:t>
            </a:r>
            <a:r>
              <a:rPr lang="zh-CN" altLang="en-US" sz="2400" u="sng" dirty="0"/>
              <a:t>    </a:t>
            </a:r>
            <a:r>
              <a:rPr lang="zh-CN" altLang="en-US" sz="2400" dirty="0"/>
              <a:t>联（选填“串”或“并”），通过它们的电流</a:t>
            </a:r>
            <a:r>
              <a:rPr lang="zh-CN" altLang="en-US" sz="2400" u="sng" dirty="0"/>
              <a:t>       </a:t>
            </a:r>
            <a:r>
              <a:rPr lang="zh-CN" altLang="en-US" sz="2400" dirty="0"/>
              <a:t>（选填“相等”或“不相等”），电热水壶的电阻比导线</a:t>
            </a:r>
            <a:r>
              <a:rPr lang="zh-CN" altLang="en-US" sz="2400" u="sng" dirty="0"/>
              <a:t>        </a:t>
            </a:r>
            <a:r>
              <a:rPr lang="zh-CN" altLang="en-US" sz="2400" dirty="0"/>
              <a:t>（选填“大”或“小”），根据公式</a:t>
            </a:r>
            <a:r>
              <a:rPr lang="zh-CN" altLang="en-US" sz="2400" u="sng" dirty="0"/>
              <a:t>            </a:t>
            </a:r>
            <a:r>
              <a:rPr lang="zh-CN" altLang="en-US" sz="2400" dirty="0"/>
              <a:t>可知，当</a:t>
            </a:r>
            <a:r>
              <a:rPr lang="zh-CN" altLang="en-US" sz="2400" u="sng" dirty="0"/>
              <a:t>          </a:t>
            </a:r>
            <a:r>
              <a:rPr lang="zh-CN" altLang="en-US" sz="2400" dirty="0"/>
              <a:t>一定时，电流产生的热量与导体的电阻成正比例，因此电热水壶可以将水烧开，而与它相连的导线却一点也不热。 </a:t>
            </a:r>
          </a:p>
          <a:p>
            <a:pPr>
              <a:lnSpc>
                <a:spcPct val="90000"/>
              </a:lnSpc>
              <a:buFontTx/>
              <a:buNone/>
            </a:pPr>
            <a:r>
              <a:rPr lang="zh-CN" altLang="en-US" sz="2400" dirty="0"/>
              <a:t>  （</a:t>
            </a:r>
            <a:r>
              <a:rPr lang="en-US" altLang="zh-CN" sz="2400" dirty="0"/>
              <a:t>2</a:t>
            </a:r>
            <a:r>
              <a:rPr lang="zh-CN" altLang="en-US" sz="2400" dirty="0"/>
              <a:t>）某导体的电阻是</a:t>
            </a:r>
            <a:r>
              <a:rPr lang="en-US" altLang="zh-CN" sz="2400" dirty="0"/>
              <a:t>2 Ω</a:t>
            </a:r>
            <a:r>
              <a:rPr lang="zh-CN" altLang="en-US" sz="2400" dirty="0"/>
              <a:t>，通过</a:t>
            </a:r>
            <a:r>
              <a:rPr lang="en-US" altLang="zh-CN" sz="2400" dirty="0"/>
              <a:t>2 A</a:t>
            </a:r>
            <a:r>
              <a:rPr lang="zh-CN" altLang="en-US" sz="2400" dirty="0"/>
              <a:t>的电流时，</a:t>
            </a:r>
            <a:r>
              <a:rPr lang="en-US" altLang="zh-CN" sz="2400" dirty="0"/>
              <a:t>1 min</a:t>
            </a:r>
            <a:r>
              <a:rPr lang="zh-CN" altLang="en-US" sz="2400" dirty="0"/>
              <a:t>产生</a:t>
            </a:r>
            <a:r>
              <a:rPr lang="zh-CN" altLang="en-US" sz="2400" u="sng" dirty="0"/>
              <a:t>           </a:t>
            </a:r>
            <a:r>
              <a:rPr lang="zh-CN" altLang="en-US" sz="2400" dirty="0"/>
              <a:t>热量。</a:t>
            </a:r>
          </a:p>
          <a:p>
            <a:pPr>
              <a:lnSpc>
                <a:spcPct val="90000"/>
              </a:lnSpc>
              <a:buFontTx/>
              <a:buNone/>
            </a:pPr>
            <a:r>
              <a:rPr lang="zh-CN" altLang="en-US" sz="2400" dirty="0"/>
              <a:t>  （</a:t>
            </a:r>
            <a:r>
              <a:rPr lang="en-US" altLang="zh-CN" sz="2400" dirty="0"/>
              <a:t>3</a:t>
            </a:r>
            <a:r>
              <a:rPr lang="zh-CN" altLang="en-US" sz="2400" dirty="0"/>
              <a:t>）一只电烙铁的额定电压是</a:t>
            </a:r>
            <a:r>
              <a:rPr lang="en-US" altLang="zh-CN" sz="2400" dirty="0"/>
              <a:t>220 V</a:t>
            </a:r>
            <a:r>
              <a:rPr lang="zh-CN" altLang="en-US" sz="2400" dirty="0"/>
              <a:t>，在额定电压下工作时的电阻是</a:t>
            </a:r>
            <a:r>
              <a:rPr lang="en-US" altLang="zh-CN" sz="2400" dirty="0"/>
              <a:t>1 210 Ω</a:t>
            </a:r>
            <a:r>
              <a:rPr lang="zh-CN" altLang="en-US" sz="2400" dirty="0"/>
              <a:t>，它的额定功率是</a:t>
            </a:r>
            <a:r>
              <a:rPr lang="zh-CN" altLang="en-US" sz="2400" u="sng" dirty="0"/>
              <a:t>          </a:t>
            </a:r>
            <a:r>
              <a:rPr lang="zh-CN" altLang="en-US" sz="2400" dirty="0"/>
              <a:t>，在额定电压下通电</a:t>
            </a:r>
            <a:r>
              <a:rPr lang="en-US" altLang="zh-CN" sz="2400" dirty="0"/>
              <a:t>10 min</a:t>
            </a:r>
            <a:r>
              <a:rPr lang="zh-CN" altLang="en-US" sz="2400" dirty="0"/>
              <a:t>产生</a:t>
            </a:r>
            <a:r>
              <a:rPr lang="zh-CN" altLang="en-US" sz="2400" u="sng" dirty="0"/>
              <a:t>               </a:t>
            </a:r>
            <a:r>
              <a:rPr lang="zh-CN" altLang="en-US" sz="2400" dirty="0"/>
              <a:t>热量。</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755650" y="188913"/>
            <a:ext cx="2243138" cy="1143000"/>
          </a:xfrm>
        </p:spPr>
        <p:txBody>
          <a:bodyPr/>
          <a:lstStyle/>
          <a:p>
            <a:r>
              <a:rPr lang="zh-CN" altLang="en-US" sz="3600" dirty="0"/>
              <a:t>知识拓展</a:t>
            </a:r>
          </a:p>
        </p:txBody>
      </p:sp>
      <p:sp>
        <p:nvSpPr>
          <p:cNvPr id="46083" name="Rectangle 3"/>
          <p:cNvSpPr>
            <a:spLocks noGrp="1" noChangeArrowheads="1"/>
          </p:cNvSpPr>
          <p:nvPr>
            <p:ph type="body" idx="1"/>
          </p:nvPr>
        </p:nvSpPr>
        <p:spPr/>
        <p:txBody>
          <a:bodyPr/>
          <a:lstStyle/>
          <a:p>
            <a:pPr>
              <a:buFontTx/>
              <a:buNone/>
            </a:pPr>
            <a:r>
              <a:rPr lang="en-US" altLang="zh-CN" dirty="0"/>
              <a:t>          1.</a:t>
            </a:r>
            <a:r>
              <a:rPr lang="zh-CN" altLang="en-US" dirty="0"/>
              <a:t>电功与电能、电功与电功率、电功与电热等概念间有什么区别与联系。</a:t>
            </a:r>
          </a:p>
          <a:p>
            <a:pPr>
              <a:buFontTx/>
              <a:buNone/>
            </a:pPr>
            <a:r>
              <a:rPr lang="zh-CN" altLang="en-US" dirty="0"/>
              <a:t>          </a:t>
            </a:r>
            <a:r>
              <a:rPr lang="en-US" altLang="zh-CN" dirty="0"/>
              <a:t>2.</a:t>
            </a:r>
            <a:r>
              <a:rPr lang="zh-CN" altLang="en-US" dirty="0"/>
              <a:t>电路短路时，为什么会烧坏导线，还会烧坏电源？学过焦耳定律以后，你知道原因了吗</a:t>
            </a:r>
            <a:r>
              <a:rPr lang="zh-CN" altLang="en-US" dirty="0" smtClean="0"/>
              <a:t>？ </a:t>
            </a:r>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4" y="4437112"/>
            <a:ext cx="645557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2"/>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www.1ppt.com/ziliao/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5"/>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5"/>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6"/>
              </a:rPr>
              <a:t>www.1ppt.com/shiti/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7"/>
              </a:rPr>
              <a:t>www.1ppt.com/jiaoan/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8"/>
              </a:rPr>
              <a:t>www.1ppt.cn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9144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820802" y="315180"/>
            <a:ext cx="7711638" cy="2681772"/>
          </a:xfrm>
          <a:prstGeom prst="rect">
            <a:avLst/>
          </a:prstGeom>
          <a:noFill/>
          <a:ln>
            <a:noFill/>
          </a:ln>
        </p:spPr>
      </p:pic>
      <p:sp>
        <p:nvSpPr>
          <p:cNvPr id="15" name="Rectangle 3"/>
          <p:cNvSpPr>
            <a:spLocks noChangeArrowheads="1"/>
          </p:cNvSpPr>
          <p:nvPr/>
        </p:nvSpPr>
        <p:spPr bwMode="auto">
          <a:xfrm>
            <a:off x="468313" y="3097345"/>
            <a:ext cx="4103687"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可以在下列情况使用</a:t>
            </a:r>
            <a:endParaRPr lang="zh-CN" altLang="en-US" sz="12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不限次数的用于您个人</a:t>
            </a:r>
            <a:r>
              <a:rPr lang="en-US" altLang="zh-CN" sz="1200" kern="0" dirty="0">
                <a:solidFill>
                  <a:prstClr val="white"/>
                </a:solidFill>
                <a:latin typeface="微软雅黑" pitchFamily="34" charset="-122"/>
                <a:ea typeface="微软雅黑" pitchFamily="34" charset="-122"/>
              </a:rPr>
              <a:t>/</a:t>
            </a:r>
            <a:r>
              <a:rPr lang="zh-CN" altLang="en-US" sz="12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3097345"/>
            <a:ext cx="4103688"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不可以在以下情况使用</a:t>
            </a:r>
            <a:endParaRPr lang="zh-CN" altLang="en-US" sz="105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收集整理我们发布的免费资源后，刻录光碟销售。</a:t>
            </a:r>
            <a:endParaRPr lang="zh-CN" altLang="en-GB" sz="12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2915816" y="309734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1">
            <a:extLst>
              <a:ext uri="{28A0092B-C50C-407E-A947-70E740481C1C}">
                <a14:useLocalDpi xmlns:a14="http://schemas.microsoft.com/office/drawing/2010/main"/>
              </a:ext>
            </a:extLst>
          </a:blip>
          <a:srcRect/>
          <a:stretch>
            <a:fillRect/>
          </a:stretch>
        </p:blipFill>
        <p:spPr bwMode="auto">
          <a:xfrm>
            <a:off x="7234001" y="309734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9964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188" y="333375"/>
            <a:ext cx="7772400" cy="1470025"/>
          </a:xfrm>
        </p:spPr>
        <p:txBody>
          <a:bodyPr/>
          <a:lstStyle/>
          <a:p>
            <a:r>
              <a:rPr lang="zh-CN" altLang="en-US">
                <a:solidFill>
                  <a:srgbClr val="0000CC"/>
                </a:solidFill>
              </a:rPr>
              <a:t>电流的热效应</a:t>
            </a:r>
          </a:p>
        </p:txBody>
      </p:sp>
      <p:pic>
        <p:nvPicPr>
          <p:cNvPr id="2052" name="Picture 4" descr="u=3286274250,3358755049&amp;gp=3"/>
          <p:cNvPicPr>
            <a:picLocks noChangeAspect="1" noChangeArrowheads="1"/>
          </p:cNvPicPr>
          <p:nvPr>
            <p:ph type="subTitle" idx="1"/>
          </p:nvPr>
        </p:nvPicPr>
        <p:blipFill>
          <a:blip r:embed="rId2" cstate="email">
            <a:clrChange>
              <a:clrFrom>
                <a:srgbClr val="E7CA48"/>
              </a:clrFrom>
              <a:clrTo>
                <a:srgbClr val="E7CA48">
                  <a:alpha val="0"/>
                </a:srgbClr>
              </a:clrTo>
            </a:clrChange>
            <a:extLst>
              <a:ext uri="{28A0092B-C50C-407E-A947-70E740481C1C}">
                <a14:useLocalDpi xmlns:a14="http://schemas.microsoft.com/office/drawing/2010/main"/>
              </a:ext>
            </a:extLst>
          </a:blip>
          <a:srcRect/>
          <a:stretch>
            <a:fillRect/>
          </a:stretch>
        </p:blipFill>
        <p:spPr>
          <a:xfrm>
            <a:off x="1835150" y="1773238"/>
            <a:ext cx="1174750" cy="2016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53" name="Picture 5" descr="u=3789546871,2352025609&amp;gp=1"/>
          <p:cNvPicPr>
            <a:picLocks noChangeAspect="1" noChangeArrowheads="1"/>
          </p:cNvPicPr>
          <p:nvPr/>
        </p:nvPicPr>
        <p:blipFill>
          <a:blip r:embed="rId3" cstate="email">
            <a:clrChange>
              <a:clrFrom>
                <a:srgbClr val="ECE3E6"/>
              </a:clrFrom>
              <a:clrTo>
                <a:srgbClr val="ECE3E6">
                  <a:alpha val="0"/>
                </a:srgbClr>
              </a:clrTo>
            </a:clrChange>
            <a:extLst>
              <a:ext uri="{28A0092B-C50C-407E-A947-70E740481C1C}">
                <a14:useLocalDpi xmlns:a14="http://schemas.microsoft.com/office/drawing/2010/main"/>
              </a:ext>
            </a:extLst>
          </a:blip>
          <a:srcRect/>
          <a:stretch>
            <a:fillRect/>
          </a:stretch>
        </p:blipFill>
        <p:spPr bwMode="auto">
          <a:xfrm>
            <a:off x="5219700" y="1412875"/>
            <a:ext cx="2376488" cy="208756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u=3287208049,1339875132&amp;gp=2"/>
          <p:cNvPicPr>
            <a:picLocks noChangeAspect="1" noChangeArrowheads="1"/>
          </p:cNvPicPr>
          <p:nvPr/>
        </p:nvPicPr>
        <p:blipFill>
          <a:blip r:embed="rId4">
            <a:clrChange>
              <a:clrFrom>
                <a:srgbClr val="FFFBDE"/>
              </a:clrFrom>
              <a:clrTo>
                <a:srgbClr val="FFFBDE">
                  <a:alpha val="0"/>
                </a:srgbClr>
              </a:clrTo>
            </a:clrChange>
            <a:extLst>
              <a:ext uri="{28A0092B-C50C-407E-A947-70E740481C1C}">
                <a14:useLocalDpi xmlns:a14="http://schemas.microsoft.com/office/drawing/2010/main"/>
              </a:ext>
            </a:extLst>
          </a:blip>
          <a:srcRect/>
          <a:stretch>
            <a:fillRect/>
          </a:stretch>
        </p:blipFill>
        <p:spPr bwMode="auto">
          <a:xfrm rot="-2453105">
            <a:off x="1042988" y="3716338"/>
            <a:ext cx="1598612" cy="2376487"/>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电暖气"/>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492500" y="4221163"/>
            <a:ext cx="2160588" cy="177165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使用这些电器时，热量是从那里来的？"/>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516688" y="3933825"/>
            <a:ext cx="1957387" cy="2016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699792" y="2282543"/>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范文下载：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www.1ppt.com/fanwen/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论坛：</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
        <p:nvSpPr>
          <p:cNvPr id="33794" name="Rectangle 2"/>
          <p:cNvSpPr>
            <a:spLocks noGrp="1" noChangeArrowheads="1"/>
          </p:cNvSpPr>
          <p:nvPr>
            <p:ph type="title"/>
          </p:nvPr>
        </p:nvSpPr>
        <p:spPr>
          <a:xfrm>
            <a:off x="900113" y="404813"/>
            <a:ext cx="2160587" cy="1143000"/>
          </a:xfrm>
        </p:spPr>
        <p:txBody>
          <a:bodyPr/>
          <a:lstStyle/>
          <a:p>
            <a:r>
              <a:rPr lang="zh-CN" altLang="en-US" sz="4000" b="1" dirty="0"/>
              <a:t>反馈</a:t>
            </a:r>
            <a:r>
              <a:rPr lang="en-US" altLang="zh-CN" sz="4000" b="1" dirty="0"/>
              <a:t>1</a:t>
            </a:r>
            <a:r>
              <a:rPr lang="zh-CN" altLang="en-US" sz="4000" b="1" dirty="0"/>
              <a:t>：</a:t>
            </a:r>
          </a:p>
        </p:txBody>
      </p:sp>
      <p:sp>
        <p:nvSpPr>
          <p:cNvPr id="33795" name="Rectangle 3"/>
          <p:cNvSpPr>
            <a:spLocks noGrp="1" noChangeArrowheads="1"/>
          </p:cNvSpPr>
          <p:nvPr>
            <p:ph type="body" idx="1"/>
          </p:nvPr>
        </p:nvSpPr>
        <p:spPr/>
        <p:txBody>
          <a:bodyPr/>
          <a:lstStyle/>
          <a:p>
            <a:pPr>
              <a:buFontTx/>
              <a:buNone/>
            </a:pPr>
            <a:endParaRPr lang="en-US" altLang="zh-CN" b="1" dirty="0"/>
          </a:p>
          <a:p>
            <a:pPr>
              <a:buFontTx/>
              <a:buNone/>
            </a:pPr>
            <a:r>
              <a:rPr lang="en-US" altLang="zh-CN" b="1" dirty="0"/>
              <a:t>          </a:t>
            </a:r>
            <a:r>
              <a:rPr lang="zh-CN" altLang="en-US" dirty="0"/>
              <a:t>电流通过导体时，导体产生</a:t>
            </a:r>
            <a:r>
              <a:rPr lang="zh-CN" altLang="en-US" u="sng" dirty="0"/>
              <a:t>            </a:t>
            </a:r>
            <a:r>
              <a:rPr lang="zh-CN" altLang="en-US" dirty="0"/>
              <a:t>的现象，叫电流的热效应。这一过程中电能转化为</a:t>
            </a:r>
            <a:r>
              <a:rPr lang="zh-CN" altLang="en-US" u="sng" dirty="0"/>
              <a:t>    </a:t>
            </a:r>
            <a:r>
              <a:rPr lang="zh-CN" altLang="en-US" dirty="0"/>
              <a:t>能。</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1828800" y="228600"/>
            <a:ext cx="5410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4000" b="1" dirty="0">
                <a:solidFill>
                  <a:srgbClr val="FF0000"/>
                </a:solidFill>
                <a:latin typeface="Times New Roman" pitchFamily="18" charset="0"/>
                <a:ea typeface="华文行楷" pitchFamily="2" charset="-122"/>
              </a:rPr>
              <a:t>各式各样的家用电热器</a:t>
            </a:r>
          </a:p>
        </p:txBody>
      </p:sp>
      <p:graphicFrame>
        <p:nvGraphicFramePr>
          <p:cNvPr id="4099" name="Object 3"/>
          <p:cNvGraphicFramePr>
            <a:graphicFrameLocks noChangeAspect="1"/>
          </p:cNvGraphicFramePr>
          <p:nvPr/>
        </p:nvGraphicFramePr>
        <p:xfrm>
          <a:off x="990600" y="914400"/>
          <a:ext cx="1819275" cy="3133725"/>
        </p:xfrm>
        <a:graphic>
          <a:graphicData uri="http://schemas.openxmlformats.org/presentationml/2006/ole">
            <mc:AlternateContent xmlns:mc="http://schemas.openxmlformats.org/markup-compatibility/2006">
              <mc:Choice xmlns:v="urn:schemas-microsoft-com:vml" Requires="v">
                <p:oleObj spid="_x0000_s4132" r:id="rId3" imgW="1819529" imgH="3134162" progId="Paint.Picture">
                  <p:embed/>
                </p:oleObj>
              </mc:Choice>
              <mc:Fallback>
                <p:oleObj r:id="rId3" imgW="1819529" imgH="3134162" progId="Paint.Picture">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914400"/>
                        <a:ext cx="1819275" cy="3133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0" name="Object 4"/>
          <p:cNvGraphicFramePr>
            <a:graphicFrameLocks noChangeAspect="1"/>
          </p:cNvGraphicFramePr>
          <p:nvPr/>
        </p:nvGraphicFramePr>
        <p:xfrm>
          <a:off x="1600200" y="1524000"/>
          <a:ext cx="2619375" cy="1409700"/>
        </p:xfrm>
        <a:graphic>
          <a:graphicData uri="http://schemas.openxmlformats.org/presentationml/2006/ole">
            <mc:AlternateContent xmlns:mc="http://schemas.openxmlformats.org/markup-compatibility/2006">
              <mc:Choice xmlns:v="urn:schemas-microsoft-com:vml" Requires="v">
                <p:oleObj spid="_x0000_s4133" r:id="rId5" imgW="2619048" imgH="1409897" progId="Paint.Picture">
                  <p:embed/>
                </p:oleObj>
              </mc:Choice>
              <mc:Fallback>
                <p:oleObj r:id="rId5" imgW="2619048" imgH="1409897" progId="Paint.Picture">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1524000"/>
                        <a:ext cx="2619375" cy="1409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1" name="Object 5"/>
          <p:cNvGraphicFramePr>
            <a:graphicFrameLocks noChangeAspect="1"/>
          </p:cNvGraphicFramePr>
          <p:nvPr/>
        </p:nvGraphicFramePr>
        <p:xfrm>
          <a:off x="3048000" y="1295400"/>
          <a:ext cx="1400175" cy="1743075"/>
        </p:xfrm>
        <a:graphic>
          <a:graphicData uri="http://schemas.openxmlformats.org/presentationml/2006/ole">
            <mc:AlternateContent xmlns:mc="http://schemas.openxmlformats.org/markup-compatibility/2006">
              <mc:Choice xmlns:v="urn:schemas-microsoft-com:vml" Requires="v">
                <p:oleObj spid="_x0000_s4134" r:id="rId7" imgW="1400000" imgH="1743318" progId="Paint.Picture">
                  <p:embed/>
                </p:oleObj>
              </mc:Choice>
              <mc:Fallback>
                <p:oleObj r:id="rId7" imgW="1400000" imgH="1743318" progId="Paint.Picture">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8000" y="1295400"/>
                        <a:ext cx="1400175" cy="1743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2" name="Object 6"/>
          <p:cNvGraphicFramePr>
            <a:graphicFrameLocks noChangeAspect="1"/>
          </p:cNvGraphicFramePr>
          <p:nvPr/>
        </p:nvGraphicFramePr>
        <p:xfrm>
          <a:off x="3352800" y="2819400"/>
          <a:ext cx="1314450" cy="1466850"/>
        </p:xfrm>
        <a:graphic>
          <a:graphicData uri="http://schemas.openxmlformats.org/presentationml/2006/ole">
            <mc:AlternateContent xmlns:mc="http://schemas.openxmlformats.org/markup-compatibility/2006">
              <mc:Choice xmlns:v="urn:schemas-microsoft-com:vml" Requires="v">
                <p:oleObj spid="_x0000_s4135" r:id="rId9" imgW="1314286" imgH="1467055" progId="Paint.Picture">
                  <p:embed/>
                </p:oleObj>
              </mc:Choice>
              <mc:Fallback>
                <p:oleObj r:id="rId9" imgW="1314286" imgH="1467055" progId="Paint.Picture">
                  <p:embed/>
                  <p:pic>
                    <p:nvPicPr>
                      <p:cNvPr id="0" name="Object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52800" y="2819400"/>
                        <a:ext cx="1314450" cy="1466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3" name="Object 7"/>
          <p:cNvGraphicFramePr>
            <a:graphicFrameLocks noChangeAspect="1"/>
          </p:cNvGraphicFramePr>
          <p:nvPr/>
        </p:nvGraphicFramePr>
        <p:xfrm>
          <a:off x="4114800" y="1066800"/>
          <a:ext cx="2219325" cy="2533650"/>
        </p:xfrm>
        <a:graphic>
          <a:graphicData uri="http://schemas.openxmlformats.org/presentationml/2006/ole">
            <mc:AlternateContent xmlns:mc="http://schemas.openxmlformats.org/markup-compatibility/2006">
              <mc:Choice xmlns:v="urn:schemas-microsoft-com:vml" Requires="v">
                <p:oleObj spid="_x0000_s4136" r:id="rId11" imgW="2219635" imgH="2534004" progId="Paint.Picture">
                  <p:embed/>
                </p:oleObj>
              </mc:Choice>
              <mc:Fallback>
                <p:oleObj r:id="rId11" imgW="2219635" imgH="2534004" progId="Paint.Picture">
                  <p:embed/>
                  <p:pic>
                    <p:nvPicPr>
                      <p:cNvPr id="0" name="Object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14800" y="1066800"/>
                        <a:ext cx="2219325" cy="2533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4" name="Object 8"/>
          <p:cNvGraphicFramePr>
            <a:graphicFrameLocks noChangeAspect="1"/>
          </p:cNvGraphicFramePr>
          <p:nvPr/>
        </p:nvGraphicFramePr>
        <p:xfrm>
          <a:off x="6172200" y="1143000"/>
          <a:ext cx="1409700" cy="1952625"/>
        </p:xfrm>
        <a:graphic>
          <a:graphicData uri="http://schemas.openxmlformats.org/presentationml/2006/ole">
            <mc:AlternateContent xmlns:mc="http://schemas.openxmlformats.org/markup-compatibility/2006">
              <mc:Choice xmlns:v="urn:schemas-microsoft-com:vml" Requires="v">
                <p:oleObj spid="_x0000_s4137" r:id="rId13" imgW="1409897" imgH="1952898" progId="Paint.Picture">
                  <p:embed/>
                </p:oleObj>
              </mc:Choice>
              <mc:Fallback>
                <p:oleObj r:id="rId13" imgW="1409897" imgH="1952898" progId="Paint.Picture">
                  <p:embed/>
                  <p:pic>
                    <p:nvPicPr>
                      <p:cNvPr id="0" name="Object 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172200" y="1143000"/>
                        <a:ext cx="1409700" cy="1952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5" name="Object 9">
            <a:hlinkClick r:id="rId15" action="ppaction://hlinkfile"/>
          </p:cNvPr>
          <p:cNvGraphicFramePr>
            <a:graphicFrameLocks noChangeAspect="1"/>
          </p:cNvGraphicFramePr>
          <p:nvPr/>
        </p:nvGraphicFramePr>
        <p:xfrm>
          <a:off x="7696200" y="5410200"/>
          <a:ext cx="1276350" cy="1238250"/>
        </p:xfrm>
        <a:graphic>
          <a:graphicData uri="http://schemas.openxmlformats.org/presentationml/2006/ole">
            <mc:AlternateContent xmlns:mc="http://schemas.openxmlformats.org/markup-compatibility/2006">
              <mc:Choice xmlns:v="urn:schemas-microsoft-com:vml" Requires="v">
                <p:oleObj spid="_x0000_s4138" r:id="rId16" imgW="1276190" imgH="1238423" progId="Paint.Picture">
                  <p:embed/>
                </p:oleObj>
              </mc:Choice>
              <mc:Fallback>
                <p:oleObj r:id="rId16" imgW="1276190" imgH="1238423" progId="Paint.Picture">
                  <p:embed/>
                  <p:pic>
                    <p:nvPicPr>
                      <p:cNvPr id="0" name="Object 9"/>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696200" y="5410200"/>
                        <a:ext cx="1276350" cy="1238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6" name="Object 10"/>
          <p:cNvGraphicFramePr>
            <a:graphicFrameLocks noChangeAspect="1"/>
          </p:cNvGraphicFramePr>
          <p:nvPr/>
        </p:nvGraphicFramePr>
        <p:xfrm>
          <a:off x="7010400" y="1295400"/>
          <a:ext cx="1943100" cy="2009775"/>
        </p:xfrm>
        <a:graphic>
          <a:graphicData uri="http://schemas.openxmlformats.org/presentationml/2006/ole">
            <mc:AlternateContent xmlns:mc="http://schemas.openxmlformats.org/markup-compatibility/2006">
              <mc:Choice xmlns:v="urn:schemas-microsoft-com:vml" Requires="v">
                <p:oleObj spid="_x0000_s4139" r:id="rId18" imgW="1943371" imgH="2010056" progId="Paint.Picture">
                  <p:embed/>
                </p:oleObj>
              </mc:Choice>
              <mc:Fallback>
                <p:oleObj r:id="rId18" imgW="1943371" imgH="2010056" progId="Paint.Picture">
                  <p:embed/>
                  <p:pic>
                    <p:nvPicPr>
                      <p:cNvPr id="0" name="Object 10"/>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010400" y="1295400"/>
                        <a:ext cx="1943100" cy="2009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7" name="Object 11"/>
          <p:cNvGraphicFramePr>
            <a:graphicFrameLocks noChangeAspect="1"/>
          </p:cNvGraphicFramePr>
          <p:nvPr/>
        </p:nvGraphicFramePr>
        <p:xfrm>
          <a:off x="990600" y="4267200"/>
          <a:ext cx="3219450" cy="2352675"/>
        </p:xfrm>
        <a:graphic>
          <a:graphicData uri="http://schemas.openxmlformats.org/presentationml/2006/ole">
            <mc:AlternateContent xmlns:mc="http://schemas.openxmlformats.org/markup-compatibility/2006">
              <mc:Choice xmlns:v="urn:schemas-microsoft-com:vml" Requires="v">
                <p:oleObj spid="_x0000_s4140" r:id="rId20" imgW="3219899" imgH="2352381" progId="Paint.Picture">
                  <p:embed/>
                </p:oleObj>
              </mc:Choice>
              <mc:Fallback>
                <p:oleObj r:id="rId20" imgW="3219899" imgH="2352381" progId="Paint.Picture">
                  <p:embed/>
                  <p:pic>
                    <p:nvPicPr>
                      <p:cNvPr id="0" name="Object 11"/>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990600" y="4267200"/>
                        <a:ext cx="3219450" cy="2352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8" name="Object 12"/>
          <p:cNvGraphicFramePr>
            <a:graphicFrameLocks noChangeAspect="1"/>
          </p:cNvGraphicFramePr>
          <p:nvPr/>
        </p:nvGraphicFramePr>
        <p:xfrm>
          <a:off x="3962400" y="3429000"/>
          <a:ext cx="3067050" cy="2295525"/>
        </p:xfrm>
        <a:graphic>
          <a:graphicData uri="http://schemas.openxmlformats.org/presentationml/2006/ole">
            <mc:AlternateContent xmlns:mc="http://schemas.openxmlformats.org/markup-compatibility/2006">
              <mc:Choice xmlns:v="urn:schemas-microsoft-com:vml" Requires="v">
                <p:oleObj spid="_x0000_s4141" r:id="rId22" imgW="3067478" imgH="2295238" progId="Paint.Picture">
                  <p:embed/>
                </p:oleObj>
              </mc:Choice>
              <mc:Fallback>
                <p:oleObj r:id="rId22" imgW="3067478" imgH="2295238" progId="Paint.Picture">
                  <p:embed/>
                  <p:pic>
                    <p:nvPicPr>
                      <p:cNvPr id="0" name="Object 12"/>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962400" y="3429000"/>
                        <a:ext cx="3067050" cy="2295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9" name="Object 13"/>
          <p:cNvGraphicFramePr>
            <a:graphicFrameLocks noChangeAspect="1"/>
          </p:cNvGraphicFramePr>
          <p:nvPr/>
        </p:nvGraphicFramePr>
        <p:xfrm>
          <a:off x="6629400" y="3200400"/>
          <a:ext cx="2324100" cy="2152650"/>
        </p:xfrm>
        <a:graphic>
          <a:graphicData uri="http://schemas.openxmlformats.org/presentationml/2006/ole">
            <mc:AlternateContent xmlns:mc="http://schemas.openxmlformats.org/markup-compatibility/2006">
              <mc:Choice xmlns:v="urn:schemas-microsoft-com:vml" Requires="v">
                <p:oleObj spid="_x0000_s4142" r:id="rId24" imgW="2324424" imgH="2152951" progId="Paint.Picture">
                  <p:embed/>
                </p:oleObj>
              </mc:Choice>
              <mc:Fallback>
                <p:oleObj r:id="rId24" imgW="2324424" imgH="2152951" progId="Paint.Picture">
                  <p:embed/>
                  <p:pic>
                    <p:nvPicPr>
                      <p:cNvPr id="0" name="Object 13"/>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6629400" y="3200400"/>
                        <a:ext cx="2324100" cy="2152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10" name="Object 14"/>
          <p:cNvGraphicFramePr>
            <a:graphicFrameLocks noChangeAspect="1"/>
          </p:cNvGraphicFramePr>
          <p:nvPr/>
        </p:nvGraphicFramePr>
        <p:xfrm>
          <a:off x="4114800" y="4648200"/>
          <a:ext cx="1243013" cy="1981200"/>
        </p:xfrm>
        <a:graphic>
          <a:graphicData uri="http://schemas.openxmlformats.org/presentationml/2006/ole">
            <mc:AlternateContent xmlns:mc="http://schemas.openxmlformats.org/markup-compatibility/2006">
              <mc:Choice xmlns:v="urn:schemas-microsoft-com:vml" Requires="v">
                <p:oleObj spid="_x0000_s4143" r:id="rId26" imgW="1123810" imgH="1790476" progId="Paint.Picture">
                  <p:embed/>
                </p:oleObj>
              </mc:Choice>
              <mc:Fallback>
                <p:oleObj r:id="rId26" imgW="1123810" imgH="1790476" progId="Paint.Picture">
                  <p:embed/>
                  <p:pic>
                    <p:nvPicPr>
                      <p:cNvPr id="0" name="Object 14"/>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114800" y="4648200"/>
                        <a:ext cx="1243013" cy="1981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11" name="Object 15"/>
          <p:cNvGraphicFramePr>
            <a:graphicFrameLocks noChangeAspect="1"/>
          </p:cNvGraphicFramePr>
          <p:nvPr/>
        </p:nvGraphicFramePr>
        <p:xfrm>
          <a:off x="5334000" y="4953000"/>
          <a:ext cx="2400300" cy="1714500"/>
        </p:xfrm>
        <a:graphic>
          <a:graphicData uri="http://schemas.openxmlformats.org/presentationml/2006/ole">
            <mc:AlternateContent xmlns:mc="http://schemas.openxmlformats.org/markup-compatibility/2006">
              <mc:Choice xmlns:v="urn:schemas-microsoft-com:vml" Requires="v">
                <p:oleObj spid="_x0000_s4144" r:id="rId28" imgW="2400635" imgH="1714739" progId="Paint.Picture">
                  <p:embed/>
                </p:oleObj>
              </mc:Choice>
              <mc:Fallback>
                <p:oleObj r:id="rId28" imgW="2400635" imgH="1714739" progId="Paint.Picture">
                  <p:embed/>
                  <p:pic>
                    <p:nvPicPr>
                      <p:cNvPr id="0" name="Object 15"/>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5334000" y="4953000"/>
                        <a:ext cx="2400300" cy="171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12" name="Object 16"/>
          <p:cNvGraphicFramePr>
            <a:graphicFrameLocks noChangeAspect="1"/>
          </p:cNvGraphicFramePr>
          <p:nvPr/>
        </p:nvGraphicFramePr>
        <p:xfrm>
          <a:off x="2590800" y="3276600"/>
          <a:ext cx="1095375" cy="1238250"/>
        </p:xfrm>
        <a:graphic>
          <a:graphicData uri="http://schemas.openxmlformats.org/presentationml/2006/ole">
            <mc:AlternateContent xmlns:mc="http://schemas.openxmlformats.org/markup-compatibility/2006">
              <mc:Choice xmlns:v="urn:schemas-microsoft-com:vml" Requires="v">
                <p:oleObj spid="_x0000_s4145" r:id="rId30" imgW="1095528" imgH="1238423" progId="Paint.Picture">
                  <p:embed/>
                </p:oleObj>
              </mc:Choice>
              <mc:Fallback>
                <p:oleObj r:id="rId30" imgW="1095528" imgH="1238423" progId="Paint.Picture">
                  <p:embed/>
                  <p:pic>
                    <p:nvPicPr>
                      <p:cNvPr id="0" name="Object 16"/>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2590800" y="3276600"/>
                        <a:ext cx="1095375" cy="1238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13" name="Object 17"/>
          <p:cNvGraphicFramePr>
            <a:graphicFrameLocks noChangeAspect="1"/>
          </p:cNvGraphicFramePr>
          <p:nvPr/>
        </p:nvGraphicFramePr>
        <p:xfrm>
          <a:off x="3200400" y="1371600"/>
          <a:ext cx="3133725" cy="1952625"/>
        </p:xfrm>
        <a:graphic>
          <a:graphicData uri="http://schemas.openxmlformats.org/presentationml/2006/ole">
            <mc:AlternateContent xmlns:mc="http://schemas.openxmlformats.org/markup-compatibility/2006">
              <mc:Choice xmlns:v="urn:schemas-microsoft-com:vml" Requires="v">
                <p:oleObj spid="_x0000_s4146" r:id="rId32" imgW="5649114" imgH="2819794" progId="Paint.Picture">
                  <p:embed/>
                </p:oleObj>
              </mc:Choice>
              <mc:Fallback>
                <p:oleObj r:id="rId32" imgW="5649114" imgH="2819794" progId="Paint.Picture">
                  <p:embed/>
                  <p:pic>
                    <p:nvPicPr>
                      <p:cNvPr id="0" name="Object 17"/>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3200400" y="1371600"/>
                        <a:ext cx="3133725" cy="1952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114" name="Picture 18" descr="截图04">
            <a:hlinkClick r:id="rId34" action="ppaction://hlinkfile"/>
          </p:cNvPr>
          <p:cNvPicPr>
            <a:picLocks noChangeAspect="1" noChangeArrowheads="1"/>
          </p:cNvPicPr>
          <p:nvPr/>
        </p:nvPicPr>
        <p:blipFill>
          <a:blip r:embed="rId35" cstate="email">
            <a:extLst>
              <a:ext uri="{28A0092B-C50C-407E-A947-70E740481C1C}">
                <a14:useLocalDpi xmlns:a14="http://schemas.microsoft.com/office/drawing/2010/main"/>
              </a:ext>
            </a:extLst>
          </a:blip>
          <a:srcRect/>
          <a:stretch>
            <a:fillRect/>
          </a:stretch>
        </p:blipFill>
        <p:spPr bwMode="auto">
          <a:xfrm>
            <a:off x="3276600" y="3886200"/>
            <a:ext cx="3462338" cy="2182813"/>
          </a:xfrm>
          <a:prstGeom prst="rect">
            <a:avLst/>
          </a:prstGeom>
          <a:solidFill>
            <a:schemeClr val="hlink"/>
          </a:solidFill>
        </p:spPr>
      </p:pic>
      <p:sp>
        <p:nvSpPr>
          <p:cNvPr id="4115" name="Text Box 19"/>
          <p:cNvSpPr txBox="1">
            <a:spLocks noChangeArrowheads="1"/>
          </p:cNvSpPr>
          <p:nvPr/>
        </p:nvSpPr>
        <p:spPr bwMode="auto">
          <a:xfrm>
            <a:off x="1116013" y="2997200"/>
            <a:ext cx="7848600" cy="70167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4000" b="1">
                <a:solidFill>
                  <a:srgbClr val="FF0000"/>
                </a:solidFill>
                <a:latin typeface="Times New Roman" pitchFamily="18" charset="0"/>
                <a:ea typeface="华文中宋" pitchFamily="2" charset="-122"/>
              </a:rPr>
              <a:t>电热器比其他加热器有哪些优点？</a:t>
            </a:r>
          </a:p>
        </p:txBody>
      </p:sp>
      <p:sp>
        <p:nvSpPr>
          <p:cNvPr id="4116" name="Text Box 20"/>
          <p:cNvSpPr txBox="1">
            <a:spLocks noChangeArrowheads="1"/>
          </p:cNvSpPr>
          <p:nvPr/>
        </p:nvSpPr>
        <p:spPr bwMode="auto">
          <a:xfrm>
            <a:off x="990600" y="5205413"/>
            <a:ext cx="8007350" cy="94615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dirty="0"/>
              <a:t>导体具有电阻，所以电流流过导体时会发热，</a:t>
            </a:r>
          </a:p>
          <a:p>
            <a:r>
              <a:rPr lang="zh-CN" altLang="en-US" sz="2800" b="1" dirty="0"/>
              <a:t>将电能直接转化为内能，这种现象称为电流的效应</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additive="base">
                                        <p:cTn id="7" dur="500" fill="hold"/>
                                        <p:tgtEl>
                                          <p:spTgt spid="4099"/>
                                        </p:tgtEl>
                                        <p:attrNameLst>
                                          <p:attrName>ppt_x</p:attrName>
                                        </p:attrNameLst>
                                      </p:cBhvr>
                                      <p:tavLst>
                                        <p:tav tm="0">
                                          <p:val>
                                            <p:strVal val="0-#ppt_w/2"/>
                                          </p:val>
                                        </p:tav>
                                        <p:tav tm="100000">
                                          <p:val>
                                            <p:strVal val="#ppt_x"/>
                                          </p:val>
                                        </p:tav>
                                      </p:tavLst>
                                    </p:anim>
                                    <p:anim calcmode="lin" valueType="num">
                                      <p:cBhvr additive="base">
                                        <p:cTn id="8" dur="500" fill="hold"/>
                                        <p:tgtEl>
                                          <p:spTgt spid="409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4100"/>
                                        </p:tgtEl>
                                        <p:attrNameLst>
                                          <p:attrName>style.visibility</p:attrName>
                                        </p:attrNameLst>
                                      </p:cBhvr>
                                      <p:to>
                                        <p:strVal val="visible"/>
                                      </p:to>
                                    </p:set>
                                    <p:anim calcmode="lin" valueType="num">
                                      <p:cBhvr additive="base">
                                        <p:cTn id="13" dur="500" fill="hold"/>
                                        <p:tgtEl>
                                          <p:spTgt spid="4100"/>
                                        </p:tgtEl>
                                        <p:attrNameLst>
                                          <p:attrName>ppt_x</p:attrName>
                                        </p:attrNameLst>
                                      </p:cBhvr>
                                      <p:tavLst>
                                        <p:tav tm="0">
                                          <p:val>
                                            <p:strVal val="0-#ppt_w/2"/>
                                          </p:val>
                                        </p:tav>
                                        <p:tav tm="100000">
                                          <p:val>
                                            <p:strVal val="#ppt_x"/>
                                          </p:val>
                                        </p:tav>
                                      </p:tavLst>
                                    </p:anim>
                                    <p:anim calcmode="lin" valueType="num">
                                      <p:cBhvr additive="base">
                                        <p:cTn id="14" dur="500" fill="hold"/>
                                        <p:tgtEl>
                                          <p:spTgt spid="410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4101"/>
                                        </p:tgtEl>
                                        <p:attrNameLst>
                                          <p:attrName>style.visibility</p:attrName>
                                        </p:attrNameLst>
                                      </p:cBhvr>
                                      <p:to>
                                        <p:strVal val="visible"/>
                                      </p:to>
                                    </p:set>
                                    <p:anim calcmode="lin" valueType="num">
                                      <p:cBhvr additive="base">
                                        <p:cTn id="19" dur="500" fill="hold"/>
                                        <p:tgtEl>
                                          <p:spTgt spid="4101"/>
                                        </p:tgtEl>
                                        <p:attrNameLst>
                                          <p:attrName>ppt_x</p:attrName>
                                        </p:attrNameLst>
                                      </p:cBhvr>
                                      <p:tavLst>
                                        <p:tav tm="0">
                                          <p:val>
                                            <p:strVal val="0-#ppt_w/2"/>
                                          </p:val>
                                        </p:tav>
                                        <p:tav tm="100000">
                                          <p:val>
                                            <p:strVal val="#ppt_x"/>
                                          </p:val>
                                        </p:tav>
                                      </p:tavLst>
                                    </p:anim>
                                    <p:anim calcmode="lin" valueType="num">
                                      <p:cBhvr additive="base">
                                        <p:cTn id="20" dur="500" fill="hold"/>
                                        <p:tgtEl>
                                          <p:spTgt spid="410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4102"/>
                                        </p:tgtEl>
                                        <p:attrNameLst>
                                          <p:attrName>style.visibility</p:attrName>
                                        </p:attrNameLst>
                                      </p:cBhvr>
                                      <p:to>
                                        <p:strVal val="visible"/>
                                      </p:to>
                                    </p:set>
                                    <p:anim calcmode="lin" valueType="num">
                                      <p:cBhvr additive="base">
                                        <p:cTn id="25" dur="500" fill="hold"/>
                                        <p:tgtEl>
                                          <p:spTgt spid="4102"/>
                                        </p:tgtEl>
                                        <p:attrNameLst>
                                          <p:attrName>ppt_x</p:attrName>
                                        </p:attrNameLst>
                                      </p:cBhvr>
                                      <p:tavLst>
                                        <p:tav tm="0">
                                          <p:val>
                                            <p:strVal val="0-#ppt_w/2"/>
                                          </p:val>
                                        </p:tav>
                                        <p:tav tm="100000">
                                          <p:val>
                                            <p:strVal val="#ppt_x"/>
                                          </p:val>
                                        </p:tav>
                                      </p:tavLst>
                                    </p:anim>
                                    <p:anim calcmode="lin" valueType="num">
                                      <p:cBhvr additive="base">
                                        <p:cTn id="26" dur="500" fill="hold"/>
                                        <p:tgtEl>
                                          <p:spTgt spid="410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4103"/>
                                        </p:tgtEl>
                                        <p:attrNameLst>
                                          <p:attrName>style.visibility</p:attrName>
                                        </p:attrNameLst>
                                      </p:cBhvr>
                                      <p:to>
                                        <p:strVal val="visible"/>
                                      </p:to>
                                    </p:set>
                                    <p:anim calcmode="lin" valueType="num">
                                      <p:cBhvr additive="base">
                                        <p:cTn id="31" dur="500" fill="hold"/>
                                        <p:tgtEl>
                                          <p:spTgt spid="4103"/>
                                        </p:tgtEl>
                                        <p:attrNameLst>
                                          <p:attrName>ppt_x</p:attrName>
                                        </p:attrNameLst>
                                      </p:cBhvr>
                                      <p:tavLst>
                                        <p:tav tm="0">
                                          <p:val>
                                            <p:strVal val="0-#ppt_w/2"/>
                                          </p:val>
                                        </p:tav>
                                        <p:tav tm="100000">
                                          <p:val>
                                            <p:strVal val="#ppt_x"/>
                                          </p:val>
                                        </p:tav>
                                      </p:tavLst>
                                    </p:anim>
                                    <p:anim calcmode="lin" valueType="num">
                                      <p:cBhvr additive="base">
                                        <p:cTn id="32" dur="500" fill="hold"/>
                                        <p:tgtEl>
                                          <p:spTgt spid="4103"/>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4104"/>
                                        </p:tgtEl>
                                        <p:attrNameLst>
                                          <p:attrName>style.visibility</p:attrName>
                                        </p:attrNameLst>
                                      </p:cBhvr>
                                      <p:to>
                                        <p:strVal val="visible"/>
                                      </p:to>
                                    </p:set>
                                    <p:anim calcmode="lin" valueType="num">
                                      <p:cBhvr additive="base">
                                        <p:cTn id="37" dur="500" fill="hold"/>
                                        <p:tgtEl>
                                          <p:spTgt spid="4104"/>
                                        </p:tgtEl>
                                        <p:attrNameLst>
                                          <p:attrName>ppt_x</p:attrName>
                                        </p:attrNameLst>
                                      </p:cBhvr>
                                      <p:tavLst>
                                        <p:tav tm="0">
                                          <p:val>
                                            <p:strVal val="0-#ppt_w/2"/>
                                          </p:val>
                                        </p:tav>
                                        <p:tav tm="100000">
                                          <p:val>
                                            <p:strVal val="#ppt_x"/>
                                          </p:val>
                                        </p:tav>
                                      </p:tavLst>
                                    </p:anim>
                                    <p:anim calcmode="lin" valueType="num">
                                      <p:cBhvr additive="base">
                                        <p:cTn id="38" dur="500" fill="hold"/>
                                        <p:tgtEl>
                                          <p:spTgt spid="4104"/>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4105"/>
                                        </p:tgtEl>
                                        <p:attrNameLst>
                                          <p:attrName>style.visibility</p:attrName>
                                        </p:attrNameLst>
                                      </p:cBhvr>
                                      <p:to>
                                        <p:strVal val="visible"/>
                                      </p:to>
                                    </p:set>
                                    <p:anim calcmode="lin" valueType="num">
                                      <p:cBhvr additive="base">
                                        <p:cTn id="43" dur="500" fill="hold"/>
                                        <p:tgtEl>
                                          <p:spTgt spid="4105"/>
                                        </p:tgtEl>
                                        <p:attrNameLst>
                                          <p:attrName>ppt_x</p:attrName>
                                        </p:attrNameLst>
                                      </p:cBhvr>
                                      <p:tavLst>
                                        <p:tav tm="0">
                                          <p:val>
                                            <p:strVal val="0-#ppt_w/2"/>
                                          </p:val>
                                        </p:tav>
                                        <p:tav tm="100000">
                                          <p:val>
                                            <p:strVal val="#ppt_x"/>
                                          </p:val>
                                        </p:tav>
                                      </p:tavLst>
                                    </p:anim>
                                    <p:anim calcmode="lin" valueType="num">
                                      <p:cBhvr additive="base">
                                        <p:cTn id="44" dur="500" fill="hold"/>
                                        <p:tgtEl>
                                          <p:spTgt spid="4105"/>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4106"/>
                                        </p:tgtEl>
                                        <p:attrNameLst>
                                          <p:attrName>style.visibility</p:attrName>
                                        </p:attrNameLst>
                                      </p:cBhvr>
                                      <p:to>
                                        <p:strVal val="visible"/>
                                      </p:to>
                                    </p:set>
                                    <p:anim calcmode="lin" valueType="num">
                                      <p:cBhvr additive="base">
                                        <p:cTn id="49" dur="500" fill="hold"/>
                                        <p:tgtEl>
                                          <p:spTgt spid="4106"/>
                                        </p:tgtEl>
                                        <p:attrNameLst>
                                          <p:attrName>ppt_x</p:attrName>
                                        </p:attrNameLst>
                                      </p:cBhvr>
                                      <p:tavLst>
                                        <p:tav tm="0">
                                          <p:val>
                                            <p:strVal val="0-#ppt_w/2"/>
                                          </p:val>
                                        </p:tav>
                                        <p:tav tm="100000">
                                          <p:val>
                                            <p:strVal val="#ppt_x"/>
                                          </p:val>
                                        </p:tav>
                                      </p:tavLst>
                                    </p:anim>
                                    <p:anim calcmode="lin" valueType="num">
                                      <p:cBhvr additive="base">
                                        <p:cTn id="50" dur="500" fill="hold"/>
                                        <p:tgtEl>
                                          <p:spTgt spid="4106"/>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nodeType="clickEffect">
                                  <p:stCondLst>
                                    <p:cond delay="0"/>
                                  </p:stCondLst>
                                  <p:childTnLst>
                                    <p:set>
                                      <p:cBhvr>
                                        <p:cTn id="54" dur="1" fill="hold">
                                          <p:stCondLst>
                                            <p:cond delay="0"/>
                                          </p:stCondLst>
                                        </p:cTn>
                                        <p:tgtEl>
                                          <p:spTgt spid="4107"/>
                                        </p:tgtEl>
                                        <p:attrNameLst>
                                          <p:attrName>style.visibility</p:attrName>
                                        </p:attrNameLst>
                                      </p:cBhvr>
                                      <p:to>
                                        <p:strVal val="visible"/>
                                      </p:to>
                                    </p:set>
                                    <p:anim calcmode="lin" valueType="num">
                                      <p:cBhvr additive="base">
                                        <p:cTn id="55" dur="500" fill="hold"/>
                                        <p:tgtEl>
                                          <p:spTgt spid="4107"/>
                                        </p:tgtEl>
                                        <p:attrNameLst>
                                          <p:attrName>ppt_x</p:attrName>
                                        </p:attrNameLst>
                                      </p:cBhvr>
                                      <p:tavLst>
                                        <p:tav tm="0">
                                          <p:val>
                                            <p:strVal val="0-#ppt_w/2"/>
                                          </p:val>
                                        </p:tav>
                                        <p:tav tm="100000">
                                          <p:val>
                                            <p:strVal val="#ppt_x"/>
                                          </p:val>
                                        </p:tav>
                                      </p:tavLst>
                                    </p:anim>
                                    <p:anim calcmode="lin" valueType="num">
                                      <p:cBhvr additive="base">
                                        <p:cTn id="56" dur="500" fill="hold"/>
                                        <p:tgtEl>
                                          <p:spTgt spid="4107"/>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nodeType="clickEffect">
                                  <p:stCondLst>
                                    <p:cond delay="0"/>
                                  </p:stCondLst>
                                  <p:childTnLst>
                                    <p:set>
                                      <p:cBhvr>
                                        <p:cTn id="60" dur="1" fill="hold">
                                          <p:stCondLst>
                                            <p:cond delay="0"/>
                                          </p:stCondLst>
                                        </p:cTn>
                                        <p:tgtEl>
                                          <p:spTgt spid="4108"/>
                                        </p:tgtEl>
                                        <p:attrNameLst>
                                          <p:attrName>style.visibility</p:attrName>
                                        </p:attrNameLst>
                                      </p:cBhvr>
                                      <p:to>
                                        <p:strVal val="visible"/>
                                      </p:to>
                                    </p:set>
                                    <p:anim calcmode="lin" valueType="num">
                                      <p:cBhvr additive="base">
                                        <p:cTn id="61" dur="500" fill="hold"/>
                                        <p:tgtEl>
                                          <p:spTgt spid="4108"/>
                                        </p:tgtEl>
                                        <p:attrNameLst>
                                          <p:attrName>ppt_x</p:attrName>
                                        </p:attrNameLst>
                                      </p:cBhvr>
                                      <p:tavLst>
                                        <p:tav tm="0">
                                          <p:val>
                                            <p:strVal val="0-#ppt_w/2"/>
                                          </p:val>
                                        </p:tav>
                                        <p:tav tm="100000">
                                          <p:val>
                                            <p:strVal val="#ppt_x"/>
                                          </p:val>
                                        </p:tav>
                                      </p:tavLst>
                                    </p:anim>
                                    <p:anim calcmode="lin" valueType="num">
                                      <p:cBhvr additive="base">
                                        <p:cTn id="62" dur="500" fill="hold"/>
                                        <p:tgtEl>
                                          <p:spTgt spid="4108"/>
                                        </p:tgtEl>
                                        <p:attrNameLst>
                                          <p:attrName>ppt_y</p:attrName>
                                        </p:attrNameLst>
                                      </p:cBhvr>
                                      <p:tavLst>
                                        <p:tav tm="0">
                                          <p:val>
                                            <p:strVal val="#ppt_y"/>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8" fill="hold" nodeType="clickEffect">
                                  <p:stCondLst>
                                    <p:cond delay="0"/>
                                  </p:stCondLst>
                                  <p:childTnLst>
                                    <p:set>
                                      <p:cBhvr>
                                        <p:cTn id="66" dur="1" fill="hold">
                                          <p:stCondLst>
                                            <p:cond delay="0"/>
                                          </p:stCondLst>
                                        </p:cTn>
                                        <p:tgtEl>
                                          <p:spTgt spid="4109"/>
                                        </p:tgtEl>
                                        <p:attrNameLst>
                                          <p:attrName>style.visibility</p:attrName>
                                        </p:attrNameLst>
                                      </p:cBhvr>
                                      <p:to>
                                        <p:strVal val="visible"/>
                                      </p:to>
                                    </p:set>
                                    <p:anim calcmode="lin" valueType="num">
                                      <p:cBhvr additive="base">
                                        <p:cTn id="67" dur="500" fill="hold"/>
                                        <p:tgtEl>
                                          <p:spTgt spid="4109"/>
                                        </p:tgtEl>
                                        <p:attrNameLst>
                                          <p:attrName>ppt_x</p:attrName>
                                        </p:attrNameLst>
                                      </p:cBhvr>
                                      <p:tavLst>
                                        <p:tav tm="0">
                                          <p:val>
                                            <p:strVal val="0-#ppt_w/2"/>
                                          </p:val>
                                        </p:tav>
                                        <p:tav tm="100000">
                                          <p:val>
                                            <p:strVal val="#ppt_x"/>
                                          </p:val>
                                        </p:tav>
                                      </p:tavLst>
                                    </p:anim>
                                    <p:anim calcmode="lin" valueType="num">
                                      <p:cBhvr additive="base">
                                        <p:cTn id="68" dur="500" fill="hold"/>
                                        <p:tgtEl>
                                          <p:spTgt spid="4109"/>
                                        </p:tgtEl>
                                        <p:attrNameLst>
                                          <p:attrName>ppt_y</p:attrName>
                                        </p:attrNameLst>
                                      </p:cBhvr>
                                      <p:tavLst>
                                        <p:tav tm="0">
                                          <p:val>
                                            <p:strVal val="#ppt_y"/>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8" fill="hold" nodeType="clickEffect">
                                  <p:stCondLst>
                                    <p:cond delay="0"/>
                                  </p:stCondLst>
                                  <p:childTnLst>
                                    <p:set>
                                      <p:cBhvr>
                                        <p:cTn id="72" dur="1" fill="hold">
                                          <p:stCondLst>
                                            <p:cond delay="0"/>
                                          </p:stCondLst>
                                        </p:cTn>
                                        <p:tgtEl>
                                          <p:spTgt spid="4110"/>
                                        </p:tgtEl>
                                        <p:attrNameLst>
                                          <p:attrName>style.visibility</p:attrName>
                                        </p:attrNameLst>
                                      </p:cBhvr>
                                      <p:to>
                                        <p:strVal val="visible"/>
                                      </p:to>
                                    </p:set>
                                    <p:anim calcmode="lin" valueType="num">
                                      <p:cBhvr additive="base">
                                        <p:cTn id="73" dur="500" fill="hold"/>
                                        <p:tgtEl>
                                          <p:spTgt spid="4110"/>
                                        </p:tgtEl>
                                        <p:attrNameLst>
                                          <p:attrName>ppt_x</p:attrName>
                                        </p:attrNameLst>
                                      </p:cBhvr>
                                      <p:tavLst>
                                        <p:tav tm="0">
                                          <p:val>
                                            <p:strVal val="0-#ppt_w/2"/>
                                          </p:val>
                                        </p:tav>
                                        <p:tav tm="100000">
                                          <p:val>
                                            <p:strVal val="#ppt_x"/>
                                          </p:val>
                                        </p:tav>
                                      </p:tavLst>
                                    </p:anim>
                                    <p:anim calcmode="lin" valueType="num">
                                      <p:cBhvr additive="base">
                                        <p:cTn id="74" dur="500" fill="hold"/>
                                        <p:tgtEl>
                                          <p:spTgt spid="4110"/>
                                        </p:tgtEl>
                                        <p:attrNameLst>
                                          <p:attrName>ppt_y</p:attrName>
                                        </p:attrNameLst>
                                      </p:cBhvr>
                                      <p:tavLst>
                                        <p:tav tm="0">
                                          <p:val>
                                            <p:strVal val="#ppt_y"/>
                                          </p:val>
                                        </p:tav>
                                        <p:tav tm="100000">
                                          <p:val>
                                            <p:strVal val="#ppt_y"/>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8" fill="hold" nodeType="clickEffect">
                                  <p:stCondLst>
                                    <p:cond delay="0"/>
                                  </p:stCondLst>
                                  <p:childTnLst>
                                    <p:set>
                                      <p:cBhvr>
                                        <p:cTn id="78" dur="1" fill="hold">
                                          <p:stCondLst>
                                            <p:cond delay="0"/>
                                          </p:stCondLst>
                                        </p:cTn>
                                        <p:tgtEl>
                                          <p:spTgt spid="4111"/>
                                        </p:tgtEl>
                                        <p:attrNameLst>
                                          <p:attrName>style.visibility</p:attrName>
                                        </p:attrNameLst>
                                      </p:cBhvr>
                                      <p:to>
                                        <p:strVal val="visible"/>
                                      </p:to>
                                    </p:set>
                                    <p:anim calcmode="lin" valueType="num">
                                      <p:cBhvr additive="base">
                                        <p:cTn id="79" dur="500" fill="hold"/>
                                        <p:tgtEl>
                                          <p:spTgt spid="4111"/>
                                        </p:tgtEl>
                                        <p:attrNameLst>
                                          <p:attrName>ppt_x</p:attrName>
                                        </p:attrNameLst>
                                      </p:cBhvr>
                                      <p:tavLst>
                                        <p:tav tm="0">
                                          <p:val>
                                            <p:strVal val="0-#ppt_w/2"/>
                                          </p:val>
                                        </p:tav>
                                        <p:tav tm="100000">
                                          <p:val>
                                            <p:strVal val="#ppt_x"/>
                                          </p:val>
                                        </p:tav>
                                      </p:tavLst>
                                    </p:anim>
                                    <p:anim calcmode="lin" valueType="num">
                                      <p:cBhvr additive="base">
                                        <p:cTn id="80" dur="500" fill="hold"/>
                                        <p:tgtEl>
                                          <p:spTgt spid="4111"/>
                                        </p:tgtEl>
                                        <p:attrNameLst>
                                          <p:attrName>ppt_y</p:attrName>
                                        </p:attrNameLst>
                                      </p:cBhvr>
                                      <p:tavLst>
                                        <p:tav tm="0">
                                          <p:val>
                                            <p:strVal val="#ppt_y"/>
                                          </p:val>
                                        </p:tav>
                                        <p:tav tm="100000">
                                          <p:val>
                                            <p:strVal val="#ppt_y"/>
                                          </p:val>
                                        </p:tav>
                                      </p:tavLst>
                                    </p:anim>
                                  </p:child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8" fill="hold" nodeType="clickEffect">
                                  <p:stCondLst>
                                    <p:cond delay="0"/>
                                  </p:stCondLst>
                                  <p:childTnLst>
                                    <p:set>
                                      <p:cBhvr>
                                        <p:cTn id="84" dur="1" fill="hold">
                                          <p:stCondLst>
                                            <p:cond delay="0"/>
                                          </p:stCondLst>
                                        </p:cTn>
                                        <p:tgtEl>
                                          <p:spTgt spid="4112"/>
                                        </p:tgtEl>
                                        <p:attrNameLst>
                                          <p:attrName>style.visibility</p:attrName>
                                        </p:attrNameLst>
                                      </p:cBhvr>
                                      <p:to>
                                        <p:strVal val="visible"/>
                                      </p:to>
                                    </p:set>
                                    <p:anim calcmode="lin" valueType="num">
                                      <p:cBhvr additive="base">
                                        <p:cTn id="85" dur="500" fill="hold"/>
                                        <p:tgtEl>
                                          <p:spTgt spid="4112"/>
                                        </p:tgtEl>
                                        <p:attrNameLst>
                                          <p:attrName>ppt_x</p:attrName>
                                        </p:attrNameLst>
                                      </p:cBhvr>
                                      <p:tavLst>
                                        <p:tav tm="0">
                                          <p:val>
                                            <p:strVal val="0-#ppt_w/2"/>
                                          </p:val>
                                        </p:tav>
                                        <p:tav tm="100000">
                                          <p:val>
                                            <p:strVal val="#ppt_x"/>
                                          </p:val>
                                        </p:tav>
                                      </p:tavLst>
                                    </p:anim>
                                    <p:anim calcmode="lin" valueType="num">
                                      <p:cBhvr additive="base">
                                        <p:cTn id="86" dur="500" fill="hold"/>
                                        <p:tgtEl>
                                          <p:spTgt spid="4112"/>
                                        </p:tgtEl>
                                        <p:attrNameLst>
                                          <p:attrName>ppt_y</p:attrName>
                                        </p:attrNameLst>
                                      </p:cBhvr>
                                      <p:tavLst>
                                        <p:tav tm="0">
                                          <p:val>
                                            <p:strVal val="#ppt_y"/>
                                          </p:val>
                                        </p:tav>
                                        <p:tav tm="100000">
                                          <p:val>
                                            <p:strVal val="#ppt_y"/>
                                          </p:val>
                                        </p:tav>
                                      </p:tavLst>
                                    </p:anim>
                                  </p:childTnLst>
                                </p:cTn>
                              </p:par>
                            </p:childTnLst>
                          </p:cTn>
                        </p:par>
                      </p:childTnLst>
                    </p:cTn>
                  </p:par>
                  <p:par>
                    <p:cTn id="87" fill="hold" nodeType="clickPar">
                      <p:stCondLst>
                        <p:cond delay="indefinite"/>
                      </p:stCondLst>
                      <p:childTnLst>
                        <p:par>
                          <p:cTn id="88" fill="hold" nodeType="withGroup">
                            <p:stCondLst>
                              <p:cond delay="0"/>
                            </p:stCondLst>
                            <p:childTnLst>
                              <p:par>
                                <p:cTn id="89" presetID="2" presetClass="entr" presetSubtype="8" fill="hold" nodeType="clickEffect">
                                  <p:stCondLst>
                                    <p:cond delay="0"/>
                                  </p:stCondLst>
                                  <p:childTnLst>
                                    <p:set>
                                      <p:cBhvr>
                                        <p:cTn id="90" dur="1" fill="hold">
                                          <p:stCondLst>
                                            <p:cond delay="0"/>
                                          </p:stCondLst>
                                        </p:cTn>
                                        <p:tgtEl>
                                          <p:spTgt spid="4113"/>
                                        </p:tgtEl>
                                        <p:attrNameLst>
                                          <p:attrName>style.visibility</p:attrName>
                                        </p:attrNameLst>
                                      </p:cBhvr>
                                      <p:to>
                                        <p:strVal val="visible"/>
                                      </p:to>
                                    </p:set>
                                    <p:anim calcmode="lin" valueType="num">
                                      <p:cBhvr additive="base">
                                        <p:cTn id="91" dur="500" fill="hold"/>
                                        <p:tgtEl>
                                          <p:spTgt spid="4113"/>
                                        </p:tgtEl>
                                        <p:attrNameLst>
                                          <p:attrName>ppt_x</p:attrName>
                                        </p:attrNameLst>
                                      </p:cBhvr>
                                      <p:tavLst>
                                        <p:tav tm="0">
                                          <p:val>
                                            <p:strVal val="0-#ppt_w/2"/>
                                          </p:val>
                                        </p:tav>
                                        <p:tav tm="100000">
                                          <p:val>
                                            <p:strVal val="#ppt_x"/>
                                          </p:val>
                                        </p:tav>
                                      </p:tavLst>
                                    </p:anim>
                                    <p:anim calcmode="lin" valueType="num">
                                      <p:cBhvr additive="base">
                                        <p:cTn id="92" dur="500" fill="hold"/>
                                        <p:tgtEl>
                                          <p:spTgt spid="4113"/>
                                        </p:tgtEl>
                                        <p:attrNameLst>
                                          <p:attrName>ppt_y</p:attrName>
                                        </p:attrNameLst>
                                      </p:cBhvr>
                                      <p:tavLst>
                                        <p:tav tm="0">
                                          <p:val>
                                            <p:strVal val="#ppt_y"/>
                                          </p:val>
                                        </p:tav>
                                        <p:tav tm="100000">
                                          <p:val>
                                            <p:strVal val="#ppt_y"/>
                                          </p:val>
                                        </p:tav>
                                      </p:tavLst>
                                    </p:anim>
                                  </p:childTnLst>
                                </p:cTn>
                              </p:par>
                            </p:childTnLst>
                          </p:cTn>
                        </p:par>
                      </p:childTnLst>
                    </p:cTn>
                  </p:par>
                  <p:par>
                    <p:cTn id="93" fill="hold" nodeType="clickPar">
                      <p:stCondLst>
                        <p:cond delay="indefinite"/>
                      </p:stCondLst>
                      <p:childTnLst>
                        <p:par>
                          <p:cTn id="94" fill="hold" nodeType="withGroup">
                            <p:stCondLst>
                              <p:cond delay="0"/>
                            </p:stCondLst>
                            <p:childTnLst>
                              <p:par>
                                <p:cTn id="95" presetID="3" presetClass="entr" presetSubtype="10" fill="hold" nodeType="clickEffect">
                                  <p:stCondLst>
                                    <p:cond delay="0"/>
                                  </p:stCondLst>
                                  <p:childTnLst>
                                    <p:set>
                                      <p:cBhvr>
                                        <p:cTn id="96" dur="1" fill="hold">
                                          <p:stCondLst>
                                            <p:cond delay="0"/>
                                          </p:stCondLst>
                                        </p:cTn>
                                        <p:tgtEl>
                                          <p:spTgt spid="4114"/>
                                        </p:tgtEl>
                                        <p:attrNameLst>
                                          <p:attrName>style.visibility</p:attrName>
                                        </p:attrNameLst>
                                      </p:cBhvr>
                                      <p:to>
                                        <p:strVal val="visible"/>
                                      </p:to>
                                    </p:set>
                                    <p:animEffect transition="in" filter="blinds(horizontal)">
                                      <p:cBhvr>
                                        <p:cTn id="97" dur="500"/>
                                        <p:tgtEl>
                                          <p:spTgt spid="4114"/>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3" presetClass="entr" presetSubtype="10" fill="hold" grpId="0" nodeType="clickEffect">
                                  <p:stCondLst>
                                    <p:cond delay="0"/>
                                  </p:stCondLst>
                                  <p:childTnLst>
                                    <p:set>
                                      <p:cBhvr>
                                        <p:cTn id="101" dur="1" fill="hold">
                                          <p:stCondLst>
                                            <p:cond delay="0"/>
                                          </p:stCondLst>
                                        </p:cTn>
                                        <p:tgtEl>
                                          <p:spTgt spid="4115"/>
                                        </p:tgtEl>
                                        <p:attrNameLst>
                                          <p:attrName>style.visibility</p:attrName>
                                        </p:attrNameLst>
                                      </p:cBhvr>
                                      <p:to>
                                        <p:strVal val="visible"/>
                                      </p:to>
                                    </p:set>
                                    <p:animEffect transition="in" filter="blinds(horizontal)">
                                      <p:cBhvr>
                                        <p:cTn id="102" dur="500"/>
                                        <p:tgtEl>
                                          <p:spTgt spid="4115"/>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2" presetClass="entr" presetSubtype="4" fill="hold" grpId="0" nodeType="clickEffect">
                                  <p:stCondLst>
                                    <p:cond delay="0"/>
                                  </p:stCondLst>
                                  <p:childTnLst>
                                    <p:set>
                                      <p:cBhvr>
                                        <p:cTn id="106" dur="1" fill="hold">
                                          <p:stCondLst>
                                            <p:cond delay="0"/>
                                          </p:stCondLst>
                                        </p:cTn>
                                        <p:tgtEl>
                                          <p:spTgt spid="4116"/>
                                        </p:tgtEl>
                                        <p:attrNameLst>
                                          <p:attrName>style.visibility</p:attrName>
                                        </p:attrNameLst>
                                      </p:cBhvr>
                                      <p:to>
                                        <p:strVal val="visible"/>
                                      </p:to>
                                    </p:set>
                                    <p:anim calcmode="lin" valueType="num">
                                      <p:cBhvr additive="base">
                                        <p:cTn id="107" dur="500" fill="hold"/>
                                        <p:tgtEl>
                                          <p:spTgt spid="4116"/>
                                        </p:tgtEl>
                                        <p:attrNameLst>
                                          <p:attrName>ppt_x</p:attrName>
                                        </p:attrNameLst>
                                      </p:cBhvr>
                                      <p:tavLst>
                                        <p:tav tm="0">
                                          <p:val>
                                            <p:strVal val="#ppt_x"/>
                                          </p:val>
                                        </p:tav>
                                        <p:tav tm="100000">
                                          <p:val>
                                            <p:strVal val="#ppt_x"/>
                                          </p:val>
                                        </p:tav>
                                      </p:tavLst>
                                    </p:anim>
                                    <p:anim calcmode="lin" valueType="num">
                                      <p:cBhvr additive="base">
                                        <p:cTn id="108" dur="500" fill="hold"/>
                                        <p:tgtEl>
                                          <p:spTgt spid="41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5" grpId="0" animBg="1"/>
      <p:bldP spid="41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Object 2"/>
          <p:cNvGraphicFramePr>
            <a:graphicFrameLocks noChangeAspect="1"/>
          </p:cNvGraphicFramePr>
          <p:nvPr/>
        </p:nvGraphicFramePr>
        <p:xfrm>
          <a:off x="0" y="0"/>
          <a:ext cx="4114800" cy="4648200"/>
        </p:xfrm>
        <a:graphic>
          <a:graphicData uri="http://schemas.openxmlformats.org/presentationml/2006/ole">
            <mc:AlternateContent xmlns:mc="http://schemas.openxmlformats.org/markup-compatibility/2006">
              <mc:Choice xmlns:v="urn:schemas-microsoft-com:vml" Requires="v">
                <p:oleObj spid="_x0000_s6156" r:id="rId3" imgW="1819529" imgH="3134162" progId="Paint.Picture">
                  <p:embed/>
                </p:oleObj>
              </mc:Choice>
              <mc:Fallback>
                <p:oleObj r:id="rId3" imgW="1819529" imgH="3134162" progId="Paint.Picture">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114800" cy="464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147" name="Picture 3" descr="2008101120255272009"/>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724400" y="0"/>
            <a:ext cx="4419600" cy="54864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2130322529"/>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248400" y="4876800"/>
            <a:ext cx="1676400" cy="1589088"/>
          </a:xfrm>
          <a:prstGeom prst="rect">
            <a:avLst/>
          </a:prstGeom>
          <a:noFill/>
          <a:extLst>
            <a:ext uri="{909E8E84-426E-40DD-AFC4-6F175D3DCCD1}">
              <a14:hiddenFill xmlns:a14="http://schemas.microsoft.com/office/drawing/2010/main">
                <a:solidFill>
                  <a:srgbClr val="FFFFFF"/>
                </a:solidFill>
              </a14:hiddenFill>
            </a:ext>
          </a:extLst>
        </p:spPr>
      </p:pic>
      <p:sp>
        <p:nvSpPr>
          <p:cNvPr id="6149" name="Text Box 5"/>
          <p:cNvSpPr txBox="1">
            <a:spLocks noChangeArrowheads="1"/>
          </p:cNvSpPr>
          <p:nvPr/>
        </p:nvSpPr>
        <p:spPr bwMode="auto">
          <a:xfrm>
            <a:off x="2895600" y="1295400"/>
            <a:ext cx="4114800" cy="2528888"/>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dirty="0"/>
              <a:t>问题：“</a:t>
            </a:r>
            <a:r>
              <a:rPr kumimoji="1" lang="zh-CN" altLang="en-US" sz="3200" b="1" dirty="0"/>
              <a:t>热得快”接入电路使用时，它的</a:t>
            </a:r>
            <a:r>
              <a:rPr kumimoji="1" lang="zh-CN" altLang="en-US" sz="3200" b="1" dirty="0">
                <a:solidFill>
                  <a:srgbClr val="FF0000"/>
                </a:solidFill>
              </a:rPr>
              <a:t>电热丝</a:t>
            </a:r>
            <a:r>
              <a:rPr kumimoji="1" lang="zh-CN" altLang="en-US" sz="3200" b="1" dirty="0"/>
              <a:t>很烫</a:t>
            </a:r>
            <a:r>
              <a:rPr kumimoji="1" lang="en-US" altLang="zh-CN" sz="3200" b="1" dirty="0"/>
              <a:t>,</a:t>
            </a:r>
            <a:r>
              <a:rPr kumimoji="1" lang="zh-CN" altLang="en-US" sz="3200" b="1" dirty="0"/>
              <a:t>而电线的发热却觉察不出来。这是为什么</a:t>
            </a:r>
            <a:r>
              <a:rPr kumimoji="1" lang="en-US" altLang="zh-CN" sz="3200" b="1" dirty="0"/>
              <a:t>?</a:t>
            </a:r>
          </a:p>
        </p:txBody>
      </p:sp>
      <p:pic>
        <p:nvPicPr>
          <p:cNvPr id="6150" name="Picture 6" descr="1226051115290_4510_b"/>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0" y="4343400"/>
            <a:ext cx="3200400" cy="2514600"/>
          </a:xfrm>
          <a:prstGeom prst="rect">
            <a:avLst/>
          </a:prstGeom>
          <a:noFill/>
          <a:extLst>
            <a:ext uri="{909E8E84-426E-40DD-AFC4-6F175D3DCCD1}">
              <a14:hiddenFill xmlns:a14="http://schemas.microsoft.com/office/drawing/2010/main">
                <a:solidFill>
                  <a:srgbClr val="FFFFFF"/>
                </a:solidFill>
              </a14:hiddenFill>
            </a:ext>
          </a:extLst>
        </p:spPr>
      </p:pic>
      <p:pic>
        <p:nvPicPr>
          <p:cNvPr id="6151" name="Picture 7" descr="500163"/>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3962400" y="4876800"/>
            <a:ext cx="1676400" cy="1647825"/>
          </a:xfrm>
          <a:prstGeom prst="rect">
            <a:avLst/>
          </a:prstGeom>
          <a:noFill/>
          <a:extLst>
            <a:ext uri="{909E8E84-426E-40DD-AFC4-6F175D3DCCD1}">
              <a14:hiddenFill xmlns:a14="http://schemas.microsoft.com/office/drawing/2010/main">
                <a:solidFill>
                  <a:srgbClr val="FFFFFF"/>
                </a:solidFill>
              </a14:hiddenFill>
            </a:ext>
          </a:extLst>
        </p:spPr>
      </p:pic>
      <p:sp>
        <p:nvSpPr>
          <p:cNvPr id="6152" name="Rectangle 8"/>
          <p:cNvSpPr>
            <a:spLocks noChangeArrowheads="1"/>
          </p:cNvSpPr>
          <p:nvPr/>
        </p:nvSpPr>
        <p:spPr bwMode="auto">
          <a:xfrm>
            <a:off x="152400" y="4495800"/>
            <a:ext cx="8610600" cy="131127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4000" b="1">
                <a:solidFill>
                  <a:srgbClr val="FF0000"/>
                </a:solidFill>
                <a:latin typeface="Tahoma" pitchFamily="34" charset="0"/>
              </a:rPr>
              <a:t>电流产生的热量（简称：电热 </a:t>
            </a:r>
            <a:r>
              <a:rPr kumimoji="1" lang="en-US" altLang="zh-CN" sz="4000" b="1">
                <a:solidFill>
                  <a:srgbClr val="FF0000"/>
                </a:solidFill>
                <a:latin typeface="黑体" pitchFamily="49" charset="-122"/>
                <a:ea typeface="黑体" pitchFamily="49" charset="-122"/>
              </a:rPr>
              <a:t>Q</a:t>
            </a:r>
            <a:r>
              <a:rPr kumimoji="1" lang="zh-CN" altLang="en-US" sz="4000" b="1">
                <a:solidFill>
                  <a:srgbClr val="FF0000"/>
                </a:solidFill>
                <a:latin typeface="Tahoma" pitchFamily="34" charset="0"/>
              </a:rPr>
              <a:t>）跟哪些因素有关呢？</a:t>
            </a:r>
          </a:p>
        </p:txBody>
      </p:sp>
      <p:sp>
        <p:nvSpPr>
          <p:cNvPr id="6153" name="Rectangle 9">
            <a:hlinkClick r:id="rId9" action="ppaction://hlinksldjump"/>
          </p:cNvPr>
          <p:cNvSpPr>
            <a:spLocks noChangeArrowheads="1"/>
          </p:cNvSpPr>
          <p:nvPr/>
        </p:nvSpPr>
        <p:spPr bwMode="auto">
          <a:xfrm>
            <a:off x="8686800" y="6477000"/>
            <a:ext cx="4572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150"/>
                                        </p:tgtEl>
                                        <p:attrNameLst>
                                          <p:attrName>style.visibility</p:attrName>
                                        </p:attrNameLst>
                                      </p:cBhvr>
                                      <p:to>
                                        <p:strVal val="visible"/>
                                      </p:to>
                                    </p:set>
                                    <p:animEffect transition="in" filter="blinds(horizontal)">
                                      <p:cBhvr>
                                        <p:cTn id="7" dur="500"/>
                                        <p:tgtEl>
                                          <p:spTgt spid="61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6151"/>
                                        </p:tgtEl>
                                        <p:attrNameLst>
                                          <p:attrName>style.visibility</p:attrName>
                                        </p:attrNameLst>
                                      </p:cBhvr>
                                      <p:to>
                                        <p:strVal val="visible"/>
                                      </p:to>
                                    </p:set>
                                    <p:animEffect transition="in" filter="blinds(horizontal)">
                                      <p:cBhvr>
                                        <p:cTn id="12" dur="500"/>
                                        <p:tgtEl>
                                          <p:spTgt spid="61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6148"/>
                                        </p:tgtEl>
                                        <p:attrNameLst>
                                          <p:attrName>style.visibility</p:attrName>
                                        </p:attrNameLst>
                                      </p:cBhvr>
                                      <p:to>
                                        <p:strVal val="visible"/>
                                      </p:to>
                                    </p:set>
                                    <p:animEffect transition="in" filter="blinds(horizontal)">
                                      <p:cBhvr>
                                        <p:cTn id="17" dur="500"/>
                                        <p:tgtEl>
                                          <p:spTgt spid="614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149"/>
                                        </p:tgtEl>
                                        <p:attrNameLst>
                                          <p:attrName>style.visibility</p:attrName>
                                        </p:attrNameLst>
                                      </p:cBhvr>
                                      <p:to>
                                        <p:strVal val="visible"/>
                                      </p:to>
                                    </p:set>
                                    <p:animEffect transition="in" filter="blinds(horizontal)">
                                      <p:cBhvr>
                                        <p:cTn id="22" dur="500"/>
                                        <p:tgtEl>
                                          <p:spTgt spid="614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152"/>
                                        </p:tgtEl>
                                        <p:attrNameLst>
                                          <p:attrName>style.visibility</p:attrName>
                                        </p:attrNameLst>
                                      </p:cBhvr>
                                      <p:to>
                                        <p:strVal val="visible"/>
                                      </p:to>
                                    </p:set>
                                    <p:animEffect transition="in" filter="blinds(horizontal)">
                                      <p:cBhvr>
                                        <p:cTn id="27" dur="500"/>
                                        <p:tgtEl>
                                          <p:spTgt spid="6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animBg="1"/>
      <p:bldP spid="615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539750" y="1196975"/>
            <a:ext cx="8208963"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dirty="0">
                <a:ea typeface="黑体" pitchFamily="49" charset="-122"/>
              </a:rPr>
              <a:t>       </a:t>
            </a:r>
            <a:r>
              <a:rPr lang="zh-CN" altLang="en-US" sz="3600" dirty="0">
                <a:ea typeface="黑体" pitchFamily="49" charset="-122"/>
              </a:rPr>
              <a:t>通过导体的电流产生的</a:t>
            </a:r>
            <a:r>
              <a:rPr lang="zh-CN" altLang="en-US" sz="3600" dirty="0">
                <a:solidFill>
                  <a:srgbClr val="FF33CC"/>
                </a:solidFill>
                <a:ea typeface="黑体" pitchFamily="49" charset="-122"/>
              </a:rPr>
              <a:t>热量</a:t>
            </a:r>
            <a:r>
              <a:rPr lang="zh-CN" altLang="en-US" sz="3600" dirty="0">
                <a:ea typeface="黑体" pitchFamily="49" charset="-122"/>
              </a:rPr>
              <a:t>可能与导体的</a:t>
            </a:r>
            <a:r>
              <a:rPr lang="zh-CN" altLang="en-US" sz="3600" dirty="0">
                <a:solidFill>
                  <a:srgbClr val="FF33CC"/>
                </a:solidFill>
                <a:ea typeface="黑体" pitchFamily="49" charset="-122"/>
              </a:rPr>
              <a:t>电流</a:t>
            </a:r>
            <a:r>
              <a:rPr lang="zh-CN" altLang="en-US" sz="3600" dirty="0">
                <a:ea typeface="黑体" pitchFamily="49" charset="-122"/>
              </a:rPr>
              <a:t>、流过导体的</a:t>
            </a:r>
            <a:r>
              <a:rPr lang="zh-CN" altLang="en-US" sz="3600" dirty="0">
                <a:solidFill>
                  <a:srgbClr val="FF33CC"/>
                </a:solidFill>
                <a:ea typeface="黑体" pitchFamily="49" charset="-122"/>
              </a:rPr>
              <a:t>电阻</a:t>
            </a:r>
            <a:r>
              <a:rPr lang="zh-CN" altLang="en-US" sz="3600" dirty="0">
                <a:ea typeface="黑体" pitchFamily="49" charset="-122"/>
              </a:rPr>
              <a:t>、与它两端的</a:t>
            </a:r>
            <a:r>
              <a:rPr lang="zh-CN" altLang="en-US" sz="3600" dirty="0">
                <a:solidFill>
                  <a:srgbClr val="FF33CC"/>
                </a:solidFill>
                <a:ea typeface="黑体" pitchFamily="49" charset="-122"/>
              </a:rPr>
              <a:t>电压</a:t>
            </a:r>
            <a:r>
              <a:rPr lang="zh-CN" altLang="en-US" sz="3600" dirty="0">
                <a:ea typeface="黑体" pitchFamily="49" charset="-122"/>
              </a:rPr>
              <a:t>、与通电的</a:t>
            </a:r>
            <a:r>
              <a:rPr lang="zh-CN" altLang="en-US" sz="3600" dirty="0">
                <a:solidFill>
                  <a:srgbClr val="FF33CC"/>
                </a:solidFill>
                <a:ea typeface="黑体" pitchFamily="49" charset="-122"/>
              </a:rPr>
              <a:t>时间</a:t>
            </a:r>
            <a:r>
              <a:rPr lang="zh-CN" altLang="en-US" sz="3600" dirty="0">
                <a:ea typeface="黑体" pitchFamily="49" charset="-122"/>
              </a:rPr>
              <a:t>有关。</a:t>
            </a:r>
          </a:p>
        </p:txBody>
      </p:sp>
      <p:sp>
        <p:nvSpPr>
          <p:cNvPr id="8195" name="Text Box 3"/>
          <p:cNvSpPr txBox="1">
            <a:spLocks noChangeArrowheads="1"/>
          </p:cNvSpPr>
          <p:nvPr/>
        </p:nvSpPr>
        <p:spPr bwMode="auto">
          <a:xfrm>
            <a:off x="900113" y="3213100"/>
            <a:ext cx="7488237"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600" dirty="0">
                <a:solidFill>
                  <a:schemeClr val="hlink"/>
                </a:solidFill>
                <a:ea typeface="华文行楷" pitchFamily="2" charset="-122"/>
              </a:rPr>
              <a:t>一个量与多个因素有关，我们常采用</a:t>
            </a:r>
            <a:r>
              <a:rPr lang="zh-CN" altLang="en-US" sz="3600" dirty="0">
                <a:solidFill>
                  <a:srgbClr val="EF2547"/>
                </a:solidFill>
                <a:ea typeface="华文行楷" pitchFamily="2" charset="-122"/>
              </a:rPr>
              <a:t>控制变量法</a:t>
            </a:r>
            <a:r>
              <a:rPr lang="zh-CN" altLang="en-US" sz="3600" dirty="0">
                <a:solidFill>
                  <a:schemeClr val="hlink"/>
                </a:solidFill>
                <a:ea typeface="华文行楷" pitchFamily="2" charset="-122"/>
              </a:rPr>
              <a:t>来研究</a:t>
            </a:r>
          </a:p>
        </p:txBody>
      </p:sp>
      <p:sp>
        <p:nvSpPr>
          <p:cNvPr id="8196" name="Text Box 4"/>
          <p:cNvSpPr txBox="1">
            <a:spLocks noChangeArrowheads="1"/>
          </p:cNvSpPr>
          <p:nvPr/>
        </p:nvSpPr>
        <p:spPr bwMode="auto">
          <a:xfrm>
            <a:off x="1116013" y="5516563"/>
            <a:ext cx="4032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sp>
        <p:nvSpPr>
          <p:cNvPr id="8197" name="Text Box 5"/>
          <p:cNvSpPr txBox="1">
            <a:spLocks noChangeArrowheads="1"/>
          </p:cNvSpPr>
          <p:nvPr/>
        </p:nvSpPr>
        <p:spPr bwMode="auto">
          <a:xfrm>
            <a:off x="611188" y="4508500"/>
            <a:ext cx="8351837"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600" dirty="0">
                <a:solidFill>
                  <a:srgbClr val="EF2547"/>
                </a:solidFill>
                <a:ea typeface="黑体" pitchFamily="49" charset="-122"/>
              </a:rPr>
              <a:t>       </a:t>
            </a:r>
            <a:r>
              <a:rPr lang="zh-CN" altLang="en-US" sz="3600" dirty="0">
                <a:solidFill>
                  <a:srgbClr val="EF2547"/>
                </a:solidFill>
                <a:ea typeface="黑体" pitchFamily="49" charset="-122"/>
              </a:rPr>
              <a:t>同学们仿照</a:t>
            </a:r>
            <a:r>
              <a:rPr lang="zh-CN" altLang="en-US" sz="3600" dirty="0">
                <a:ea typeface="黑体" pitchFamily="49" charset="-122"/>
              </a:rPr>
              <a:t>电功</a:t>
            </a:r>
            <a:r>
              <a:rPr lang="zh-CN" altLang="en-US" sz="3600" dirty="0">
                <a:solidFill>
                  <a:srgbClr val="EF2547"/>
                </a:solidFill>
                <a:ea typeface="黑体" pitchFamily="49" charset="-122"/>
              </a:rPr>
              <a:t>与</a:t>
            </a:r>
            <a:r>
              <a:rPr lang="zh-CN" altLang="en-US" sz="3600" dirty="0">
                <a:ea typeface="黑体" pitchFamily="49" charset="-122"/>
              </a:rPr>
              <a:t>电流、电压、时间</a:t>
            </a:r>
            <a:r>
              <a:rPr lang="zh-CN" altLang="en-US" sz="3600" dirty="0">
                <a:solidFill>
                  <a:srgbClr val="EF2547"/>
                </a:solidFill>
                <a:ea typeface="黑体" pitchFamily="49" charset="-122"/>
              </a:rPr>
              <a:t>的关系来设计研究的电路图与方案</a:t>
            </a:r>
          </a:p>
        </p:txBody>
      </p:sp>
      <p:sp>
        <p:nvSpPr>
          <p:cNvPr id="8198" name="Text Box 6"/>
          <p:cNvSpPr txBox="1">
            <a:spLocks noChangeArrowheads="1"/>
          </p:cNvSpPr>
          <p:nvPr/>
        </p:nvSpPr>
        <p:spPr bwMode="auto">
          <a:xfrm>
            <a:off x="395288" y="404813"/>
            <a:ext cx="15827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dirty="0">
                <a:ea typeface="黑体" pitchFamily="49" charset="-122"/>
              </a:rPr>
              <a:t>你的猜想</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linds(horizontal)">
                                      <p:cBhvr>
                                        <p:cTn id="7" dur="500"/>
                                        <p:tgtEl>
                                          <p:spTgt spid="81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195"/>
                                        </p:tgtEl>
                                        <p:attrNameLst>
                                          <p:attrName>style.visibility</p:attrName>
                                        </p:attrNameLst>
                                      </p:cBhvr>
                                      <p:to>
                                        <p:strVal val="visible"/>
                                      </p:to>
                                    </p:set>
                                    <p:animEffect transition="in" filter="blinds(horizontal)">
                                      <p:cBhvr>
                                        <p:cTn id="12" dur="500"/>
                                        <p:tgtEl>
                                          <p:spTgt spid="819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197"/>
                                        </p:tgtEl>
                                        <p:attrNameLst>
                                          <p:attrName>style.visibility</p:attrName>
                                        </p:attrNameLst>
                                      </p:cBhvr>
                                      <p:to>
                                        <p:strVal val="visible"/>
                                      </p:to>
                                    </p:set>
                                    <p:animEffect transition="in" filter="blinds(horizontal)">
                                      <p:cBhvr>
                                        <p:cTn id="17" dur="500"/>
                                        <p:tgtEl>
                                          <p:spTgt spid="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p:bldP spid="819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323850" y="3563938"/>
            <a:ext cx="381635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dirty="0">
                <a:solidFill>
                  <a:schemeClr val="hlink"/>
                </a:solidFill>
                <a:ea typeface="黑体" pitchFamily="49" charset="-122"/>
              </a:rPr>
              <a:t>       </a:t>
            </a:r>
            <a:r>
              <a:rPr lang="zh-CN" altLang="en-US" sz="2800" dirty="0">
                <a:solidFill>
                  <a:schemeClr val="hlink"/>
                </a:solidFill>
                <a:ea typeface="黑体" pitchFamily="49" charset="-122"/>
              </a:rPr>
              <a:t>研究热量与电阻关系时，用不同电阻，串联在电路中，看哪个发出的热量多</a:t>
            </a:r>
          </a:p>
        </p:txBody>
      </p:sp>
      <p:sp>
        <p:nvSpPr>
          <p:cNvPr id="9219" name="Text Box 3"/>
          <p:cNvSpPr txBox="1">
            <a:spLocks noChangeArrowheads="1"/>
          </p:cNvSpPr>
          <p:nvPr/>
        </p:nvSpPr>
        <p:spPr bwMode="auto">
          <a:xfrm>
            <a:off x="1476375" y="5734050"/>
            <a:ext cx="7235825"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600">
                <a:ea typeface="黑体" pitchFamily="49" charset="-122"/>
              </a:rPr>
              <a:t>热量多少你怎么看得出来呢？</a:t>
            </a:r>
          </a:p>
          <a:p>
            <a:pPr>
              <a:spcBef>
                <a:spcPct val="50000"/>
              </a:spcBef>
            </a:pPr>
            <a:endParaRPr lang="en-US" altLang="zh-CN" sz="3600">
              <a:ea typeface="黑体" pitchFamily="49" charset="-122"/>
            </a:endParaRPr>
          </a:p>
        </p:txBody>
      </p:sp>
      <p:pic>
        <p:nvPicPr>
          <p:cNvPr id="9220"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11188" y="1692275"/>
            <a:ext cx="3455987" cy="1885950"/>
          </a:xfrm>
          <a:prstGeom prst="rect">
            <a:avLst/>
          </a:prstGeom>
          <a:noFill/>
          <a:extLst>
            <a:ext uri="{909E8E84-426E-40DD-AFC4-6F175D3DCCD1}">
              <a14:hiddenFill xmlns:a14="http://schemas.microsoft.com/office/drawing/2010/main">
                <a:solidFill>
                  <a:srgbClr val="FFFFFF"/>
                </a:solidFill>
              </a14:hiddenFill>
            </a:ext>
          </a:extLst>
        </p:spPr>
      </p:pic>
      <p:pic>
        <p:nvPicPr>
          <p:cNvPr id="9221"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076825" y="1547813"/>
            <a:ext cx="2879725" cy="2124075"/>
          </a:xfrm>
          <a:prstGeom prst="rect">
            <a:avLst/>
          </a:prstGeom>
          <a:noFill/>
          <a:extLst>
            <a:ext uri="{909E8E84-426E-40DD-AFC4-6F175D3DCCD1}">
              <a14:hiddenFill xmlns:a14="http://schemas.microsoft.com/office/drawing/2010/main">
                <a:solidFill>
                  <a:srgbClr val="FFFFFF"/>
                </a:solidFill>
              </a14:hiddenFill>
            </a:ext>
          </a:extLst>
        </p:spPr>
      </p:pic>
      <p:sp>
        <p:nvSpPr>
          <p:cNvPr id="9222" name="Text Box 6"/>
          <p:cNvSpPr txBox="1">
            <a:spLocks noChangeArrowheads="1"/>
          </p:cNvSpPr>
          <p:nvPr/>
        </p:nvSpPr>
        <p:spPr bwMode="auto">
          <a:xfrm>
            <a:off x="4643438" y="3635375"/>
            <a:ext cx="381635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a:solidFill>
                  <a:srgbClr val="EF2547"/>
                </a:solidFill>
                <a:ea typeface="黑体" pitchFamily="49" charset="-122"/>
              </a:rPr>
              <a:t>       </a:t>
            </a:r>
            <a:r>
              <a:rPr lang="zh-CN" altLang="en-US" sz="2800">
                <a:solidFill>
                  <a:srgbClr val="EF2547"/>
                </a:solidFill>
                <a:ea typeface="黑体" pitchFamily="49" charset="-122"/>
              </a:rPr>
              <a:t>研究热量与电流关系时，用一个电阻，连在电路中，改变电流</a:t>
            </a:r>
            <a:r>
              <a:rPr lang="en-US" altLang="zh-CN" sz="2800">
                <a:solidFill>
                  <a:srgbClr val="EF2547"/>
                </a:solidFill>
                <a:ea typeface="黑体" pitchFamily="49" charset="-122"/>
              </a:rPr>
              <a:t>,</a:t>
            </a:r>
            <a:r>
              <a:rPr lang="zh-CN" altLang="en-US" sz="2800">
                <a:solidFill>
                  <a:srgbClr val="EF2547"/>
                </a:solidFill>
                <a:ea typeface="黑体" pitchFamily="49" charset="-122"/>
              </a:rPr>
              <a:t>看哪个发出的热量多</a:t>
            </a:r>
          </a:p>
        </p:txBody>
      </p:sp>
      <p:sp>
        <p:nvSpPr>
          <p:cNvPr id="9223" name="Text Box 7"/>
          <p:cNvSpPr txBox="1">
            <a:spLocks noChangeArrowheads="1"/>
          </p:cNvSpPr>
          <p:nvPr/>
        </p:nvSpPr>
        <p:spPr bwMode="auto">
          <a:xfrm>
            <a:off x="1116013" y="1268413"/>
            <a:ext cx="25923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b="1"/>
              <a:t>热量与电阻关系</a:t>
            </a:r>
          </a:p>
        </p:txBody>
      </p:sp>
      <p:sp>
        <p:nvSpPr>
          <p:cNvPr id="9224" name="Text Box 8"/>
          <p:cNvSpPr txBox="1">
            <a:spLocks noChangeArrowheads="1"/>
          </p:cNvSpPr>
          <p:nvPr/>
        </p:nvSpPr>
        <p:spPr bwMode="auto">
          <a:xfrm>
            <a:off x="5364163" y="1196975"/>
            <a:ext cx="30241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b="1"/>
              <a:t>热量与电流关系</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blinds(horizontal)">
                                      <p:cBhvr>
                                        <p:cTn id="7" dur="500"/>
                                        <p:tgtEl>
                                          <p:spTgt spid="922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218"/>
                                        </p:tgtEl>
                                        <p:attrNameLst>
                                          <p:attrName>style.visibility</p:attrName>
                                        </p:attrNameLst>
                                      </p:cBhvr>
                                      <p:to>
                                        <p:strVal val="visible"/>
                                      </p:to>
                                    </p:set>
                                    <p:animEffect transition="in" filter="blinds(horizontal)">
                                      <p:cBhvr>
                                        <p:cTn id="12" dur="500"/>
                                        <p:tgtEl>
                                          <p:spTgt spid="921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9221"/>
                                        </p:tgtEl>
                                        <p:attrNameLst>
                                          <p:attrName>style.visibility</p:attrName>
                                        </p:attrNameLst>
                                      </p:cBhvr>
                                      <p:to>
                                        <p:strVal val="visible"/>
                                      </p:to>
                                    </p:set>
                                    <p:animEffect transition="in" filter="blinds(horizontal)">
                                      <p:cBhvr>
                                        <p:cTn id="17" dur="500"/>
                                        <p:tgtEl>
                                          <p:spTgt spid="922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222"/>
                                        </p:tgtEl>
                                        <p:attrNameLst>
                                          <p:attrName>style.visibility</p:attrName>
                                        </p:attrNameLst>
                                      </p:cBhvr>
                                      <p:to>
                                        <p:strVal val="visible"/>
                                      </p:to>
                                    </p:set>
                                    <p:animEffect transition="in" filter="blinds(horizontal)">
                                      <p:cBhvr>
                                        <p:cTn id="22" dur="500"/>
                                        <p:tgtEl>
                                          <p:spTgt spid="922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9219"/>
                                        </p:tgtEl>
                                        <p:attrNameLst>
                                          <p:attrName>style.visibility</p:attrName>
                                        </p:attrNameLst>
                                      </p:cBhvr>
                                      <p:to>
                                        <p:strVal val="visible"/>
                                      </p:to>
                                    </p:set>
                                    <p:animEffect transition="in" filter="blinds(horizontal)">
                                      <p:cBhvr>
                                        <p:cTn id="27" dur="5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p:bldP spid="92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611188" y="1341438"/>
            <a:ext cx="7345362"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600" b="1">
                <a:ea typeface="黑体" pitchFamily="49" charset="-122"/>
              </a:rPr>
              <a:t>你想出怎样的办法来显示产生的热量的多少吗？（比较法、转换法）</a:t>
            </a:r>
          </a:p>
        </p:txBody>
      </p:sp>
      <p:sp>
        <p:nvSpPr>
          <p:cNvPr id="10243" name="Text Box 3"/>
          <p:cNvSpPr txBox="1">
            <a:spLocks noChangeArrowheads="1"/>
          </p:cNvSpPr>
          <p:nvPr/>
        </p:nvSpPr>
        <p:spPr bwMode="auto">
          <a:xfrm>
            <a:off x="468313" y="3068638"/>
            <a:ext cx="22320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600"/>
              <a:t>用温度计</a:t>
            </a:r>
          </a:p>
        </p:txBody>
      </p:sp>
      <p:pic>
        <p:nvPicPr>
          <p:cNvPr id="10244" name="Picture 4" descr="两个烧瓶中煤油温度变化的快慢一样吗？"/>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700338" y="2636838"/>
            <a:ext cx="2808287" cy="3311525"/>
          </a:xfrm>
          <a:prstGeom prst="rect">
            <a:avLst/>
          </a:prstGeom>
          <a:noFill/>
          <a:extLst>
            <a:ext uri="{909E8E84-426E-40DD-AFC4-6F175D3DCCD1}">
              <a14:hiddenFill xmlns:a14="http://schemas.microsoft.com/office/drawing/2010/main">
                <a:solidFill>
                  <a:srgbClr val="FFFFFF"/>
                </a:solidFill>
              </a14:hiddenFill>
            </a:ext>
          </a:extLst>
        </p:spPr>
      </p:pic>
      <p:pic>
        <p:nvPicPr>
          <p:cNvPr id="10245"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24525" y="3284538"/>
            <a:ext cx="3168650" cy="2098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blinds(horizontal)">
                                      <p:cBhvr>
                                        <p:cTn id="7" dur="500"/>
                                        <p:tgtEl>
                                          <p:spTgt spid="1024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0244"/>
                                        </p:tgtEl>
                                        <p:attrNameLst>
                                          <p:attrName>style.visibility</p:attrName>
                                        </p:attrNameLst>
                                      </p:cBhvr>
                                      <p:to>
                                        <p:strVal val="visible"/>
                                      </p:to>
                                    </p:set>
                                    <p:animEffect transition="in" filter="blinds(horizontal)">
                                      <p:cBhvr>
                                        <p:cTn id="12" dur="500"/>
                                        <p:tgtEl>
                                          <p:spTgt spid="1024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0245"/>
                                        </p:tgtEl>
                                        <p:attrNameLst>
                                          <p:attrName>style.visibility</p:attrName>
                                        </p:attrNameLst>
                                      </p:cBhvr>
                                      <p:to>
                                        <p:strVal val="visible"/>
                                      </p:to>
                                    </p:set>
                                    <p:animEffect transition="in" filter="blinds(horizontal)">
                                      <p:cBhvr>
                                        <p:cTn id="17" dur="500"/>
                                        <p:tgtEl>
                                          <p:spTgt spid="10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第一PPT模板网-WWW.1PPT.COM">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第一PPT模板网-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318</TotalTime>
  <Words>2593</Words>
  <Application>Microsoft Office PowerPoint</Application>
  <PresentationFormat>全屏显示(4:3)</PresentationFormat>
  <Paragraphs>148</Paragraphs>
  <Slides>28</Slides>
  <Notes>2</Notes>
  <HiddenSlides>0</HiddenSlides>
  <MMClips>0</MMClips>
  <ScaleCrop>false</ScaleCrop>
  <HeadingPairs>
    <vt:vector size="8" baseType="variant">
      <vt:variant>
        <vt:lpstr>已用的字体</vt:lpstr>
      </vt:variant>
      <vt:variant>
        <vt:i4>10</vt:i4>
      </vt:variant>
      <vt:variant>
        <vt:lpstr>主题</vt:lpstr>
      </vt:variant>
      <vt:variant>
        <vt:i4>2</vt:i4>
      </vt:variant>
      <vt:variant>
        <vt:lpstr>嵌入 OLE 服务器</vt:lpstr>
      </vt:variant>
      <vt:variant>
        <vt:i4>1</vt:i4>
      </vt:variant>
      <vt:variant>
        <vt:lpstr>幻灯片标题</vt:lpstr>
      </vt:variant>
      <vt:variant>
        <vt:i4>28</vt:i4>
      </vt:variant>
    </vt:vector>
  </HeadingPairs>
  <TitlesOfParts>
    <vt:vector size="41" baseType="lpstr">
      <vt:lpstr>Arial</vt:lpstr>
      <vt:lpstr>宋体</vt:lpstr>
      <vt:lpstr>Times New Roman</vt:lpstr>
      <vt:lpstr>华文行楷</vt:lpstr>
      <vt:lpstr>华文中宋</vt:lpstr>
      <vt:lpstr>Tahoma</vt:lpstr>
      <vt:lpstr>黑体</vt:lpstr>
      <vt:lpstr>隶书</vt:lpstr>
      <vt:lpstr>Wingdings</vt:lpstr>
      <vt:lpstr>华文楷体</vt:lpstr>
      <vt:lpstr>第一PPT模板网-WWW.1PPT.COM</vt:lpstr>
      <vt:lpstr>第一PPT模板网-WWW.1PPT.COM </vt:lpstr>
      <vt:lpstr>位图图像</vt:lpstr>
      <vt:lpstr>PowerPoint 演示文稿</vt:lpstr>
      <vt:lpstr>回顾知识： </vt:lpstr>
      <vt:lpstr>电流的热效应</vt:lpstr>
      <vt:lpstr>反馈1：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反馈2：探究过程回顾题：</vt:lpstr>
      <vt:lpstr>PowerPoint 演示文稿</vt:lpstr>
      <vt:lpstr>PowerPoint 演示文稿</vt:lpstr>
      <vt:lpstr>PowerPoint 演示文稿</vt:lpstr>
      <vt:lpstr>PowerPoint 演示文稿</vt:lpstr>
      <vt:lpstr>PowerPoint 演示文稿</vt:lpstr>
      <vt:lpstr>反馈3：</vt:lpstr>
      <vt:lpstr>PowerPoint 演示文稿</vt:lpstr>
      <vt:lpstr>PowerPoint 演示文稿</vt:lpstr>
      <vt:lpstr>电热的利用和防止：</vt:lpstr>
      <vt:lpstr>反馈4：</vt:lpstr>
      <vt:lpstr>达标检测 </vt:lpstr>
      <vt:lpstr>2.运用知识解决问题：</vt:lpstr>
      <vt:lpstr>知识拓展</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subject>第一PPT模板网-WWW.1PPT.COM</dc:subject>
  <dc:creator>第一PPT模板网-WWW.1PPT.COM</dc:creator>
  <cp:keywords>第一PPT模板网-WWW.1PPT.COM</cp:keywords>
  <dcterms:created xsi:type="dcterms:W3CDTF">2013-08-11T10:47:50Z</dcterms:created>
  <dcterms:modified xsi:type="dcterms:W3CDTF">2017-12-04T07:27:00Z</dcterms:modified>
</cp:coreProperties>
</file>