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8"/>
  </p:notesMasterIdLst>
  <p:handoutMasterIdLst>
    <p:handoutMasterId r:id="rId19"/>
  </p:handoutMasterIdLst>
  <p:sldIdLst>
    <p:sldId id="280" r:id="rId4"/>
    <p:sldId id="284" r:id="rId5"/>
    <p:sldId id="359" r:id="rId6"/>
    <p:sldId id="286" r:id="rId7"/>
    <p:sldId id="299" r:id="rId8"/>
    <p:sldId id="288" r:id="rId9"/>
    <p:sldId id="361" r:id="rId10"/>
    <p:sldId id="328" r:id="rId11"/>
    <p:sldId id="362" r:id="rId12"/>
    <p:sldId id="363" r:id="rId13"/>
    <p:sldId id="301" r:id="rId14"/>
    <p:sldId id="290" r:id="rId15"/>
    <p:sldId id="329" r:id="rId16"/>
    <p:sldId id="364" r:id="rId17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B2F3FC"/>
    <a:srgbClr val="57D2E3"/>
    <a:srgbClr val="21B1C5"/>
    <a:srgbClr val="E6FBFE"/>
    <a:srgbClr val="4BCFE1"/>
    <a:srgbClr val="5BADF7"/>
    <a:srgbClr val="6A56AD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 snapToGrid="0">
      <p:cViewPr varScale="1">
        <p:scale>
          <a:sx n="44" d="100"/>
          <a:sy n="44" d="100"/>
        </p:scale>
        <p:origin x="-528" y="-102"/>
      </p:cViewPr>
      <p:guideLst>
        <p:guide orient="horz" pos="890"/>
        <p:guide pos="158"/>
        <p:guide pos="317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noProof="1"/>
            </a:lvl1pPr>
          </a:lstStyle>
          <a:p>
            <a:fld id="{7AD39CF0-AF7C-4305-BE91-4C9ECCE5B2E3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6761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noProof="1"/>
            </a:lvl1pPr>
          </a:lstStyle>
          <a:p>
            <a:fld id="{2162497D-7C50-4AAF-A151-9C35B4448D06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191449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9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1371600" y="1143000"/>
            <a:ext cx="41148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12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buFontTx/>
              <a:buNone/>
            </a:pPr>
            <a:fld id="{732323EF-408D-4FC8-ACB5-5CB1E10E9BE8}" type="slidenum">
              <a:rPr altLang="en-US"/>
              <a:pPr eaLnBrk="0" hangingPunct="0">
                <a:buFontTx/>
                <a:buNone/>
              </a:pPr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622E026B-BA3F-456E-B422-4D812C55A904}" type="slidenum">
              <a:rPr altLang="zh-CN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04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9B40A6E5-B873-41D9-9D94-ED2B421D37BC}" type="slidenum">
              <a:rPr altLang="zh-CN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497D-7C50-4AAF-A151-9C35B4448D06}" type="slidenum">
              <a:rPr lang="en-US" altLang="zh-CN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20819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497D-7C50-4AAF-A151-9C35B4448D06}" type="slidenum">
              <a:rPr lang="en-US" altLang="zh-CN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7988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FE152-A73F-4626-AD9E-CDCDDA4759BC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576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79581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-1" y="171612"/>
            <a:ext cx="9144001" cy="521785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5" name="图片 2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75210" y="190500"/>
            <a:ext cx="746879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28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04635" y="252414"/>
            <a:ext cx="392906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8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5017876" y="280988"/>
            <a:ext cx="3477234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北京师范大学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二年级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下册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2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3004A-6B7A-4BDD-9BCC-610504E1A1A4}" type="datetimeFigureOut">
              <a:rPr lang="zh-CN" altLang="en-US"/>
              <a:pPr>
                <a:defRPr/>
              </a:pPr>
              <a:t>2019-11-20</a:t>
            </a:fld>
            <a:endParaRPr lang="zh-CN" altLang="en-US"/>
          </a:p>
        </p:txBody>
      </p:sp>
      <p:sp>
        <p:nvSpPr>
          <p:cNvPr id="13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E4E7CC5-C84E-46F6-B128-4147DFFB08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2412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-1" y="171612"/>
            <a:ext cx="9144001" cy="521785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5" name="图片 2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75210" y="190500"/>
            <a:ext cx="746879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28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04635" y="252414"/>
            <a:ext cx="392906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8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5017876" y="280988"/>
            <a:ext cx="3477234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北京师范大学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二年级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下册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2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4941677-E3E8-40AD-A2A7-58D8A342E84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661991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557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fld id="{9FCA778D-24B1-4980-84E8-21BFBE62AB48}" type="slidenum">
              <a:rPr altLang="en-US"/>
              <a:pPr/>
              <a:t>‹#›</a:t>
            </a:fld>
            <a:endParaRPr lang="zh-CN" altLang="en-US"/>
          </a:p>
        </p:txBody>
      </p:sp>
      <p:sp>
        <p:nvSpPr>
          <p:cNvPr id="7" name="矩形 1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 rot="10800000">
            <a:off x="-1" y="869694"/>
            <a:ext cx="6108340" cy="3740406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pic>
        <p:nvPicPr>
          <p:cNvPr id="1030" name="图片 28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-90"/>
          <a:stretch>
            <a:fillRect/>
          </a:stretch>
        </p:blipFill>
        <p:spPr bwMode="auto">
          <a:xfrm>
            <a:off x="-9525" y="895350"/>
            <a:ext cx="6105525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1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-1" y="1536701"/>
            <a:ext cx="6108339" cy="2298699"/>
          </a:xfrm>
          <a:prstGeom prst="rect">
            <a:avLst/>
          </a:prstGeom>
          <a:gradFill>
            <a:gsLst>
              <a:gs pos="917">
                <a:schemeClr val="bg1">
                  <a:alpha val="28000"/>
                </a:schemeClr>
              </a:gs>
              <a:gs pos="31000">
                <a:srgbClr val="E6FBFE">
                  <a:alpha val="80000"/>
                </a:srgbClr>
              </a:gs>
              <a:gs pos="79000">
                <a:srgbClr val="57D2E3"/>
              </a:gs>
            </a:gsLst>
            <a:lin ang="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矩形 1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4898" y="840302"/>
            <a:ext cx="9144000" cy="6017698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pic>
        <p:nvPicPr>
          <p:cNvPr id="1034" name="图片 6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70107" y="252414"/>
            <a:ext cx="392906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8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5017876" y="280988"/>
            <a:ext cx="3477234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北京师范大学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二年级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下册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-1" y="171612"/>
            <a:ext cx="9144001" cy="521785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2051" name="图片 21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75210" y="190500"/>
            <a:ext cx="746879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图片 28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04635" y="252414"/>
            <a:ext cx="392906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8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5017876" y="280988"/>
            <a:ext cx="3477234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北京师范大学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二年级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下册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146" name="矩形 1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-1" y="840304"/>
            <a:ext cx="9144001" cy="3120789"/>
          </a:xfrm>
          <a:prstGeom prst="rect">
            <a:avLst/>
          </a:prstGeom>
          <a:solidFill>
            <a:srgbClr val="57D2E3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3076" name="图片 28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3598" y="839788"/>
            <a:ext cx="8736806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-1" y="2214576"/>
            <a:ext cx="9144001" cy="1356797"/>
          </a:xfrm>
          <a:prstGeom prst="rect">
            <a:avLst/>
          </a:prstGeom>
          <a:gradFill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5" name="矩形 8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1984772" y="2373314"/>
            <a:ext cx="5828109" cy="922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5400" b="1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谢谢观看！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57795\Desktop\&#24453;&#23457;&#26680;\&#21271;&#24072;&#22823;&#20108;&#19979;%20&#31532;&#21313;&#19968;&#21333;&#20803;\&#31532;&#21313;&#19968;&#21333;&#20803;\&#12298;&#21507;&#27700;&#19981;&#24536;&#25366;&#20117;&#20154;&#12299;\&#32032;&#26448;\&#32418;&#20891;&#36807;&#33609;&#22320;&#26465;&#20214;&#33392;&#33510;,%20&#28810;&#20107;&#29677;&#32769;&#29677;&#38271;&#29420;&#33258;&#19968;&#20010;&#20154;&#23581;&#36941;&#21508;&#31181;&#37326;&#33756;_&#26631;&#28165;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4898" y="840302"/>
            <a:ext cx="9144000" cy="6017698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grpSp>
        <p:nvGrpSpPr>
          <p:cNvPr id="10243" name="组合 8"/>
          <p:cNvGrpSpPr>
            <a:grpSpLocks/>
          </p:cNvGrpSpPr>
          <p:nvPr/>
        </p:nvGrpSpPr>
        <p:grpSpPr bwMode="auto">
          <a:xfrm>
            <a:off x="534389" y="1877622"/>
            <a:ext cx="5248894" cy="1744425"/>
            <a:chOff x="618144" y="2072072"/>
            <a:chExt cx="4866198" cy="1745138"/>
          </a:xfrm>
        </p:grpSpPr>
        <p:sp>
          <p:nvSpPr>
            <p:cNvPr id="10244" name="矩形 16"/>
            <p:cNvSpPr>
              <a:spLocks noChangeArrowheads="1"/>
            </p:cNvSpPr>
            <p:nvPr/>
          </p:nvSpPr>
          <p:spPr bwMode="auto">
            <a:xfrm>
              <a:off x="1388648" y="2072072"/>
              <a:ext cx="3325191" cy="554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150000"/>
                </a:lnSpc>
                <a:buFont typeface="Arial" pitchFamily="34" charset="0"/>
                <a:buNone/>
              </a:pPr>
              <a:r>
                <a:rPr lang="zh-CN" altLang="en-US" sz="20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第十一单元</a:t>
              </a:r>
              <a:r>
                <a:rPr lang="en-US" altLang="zh-CN" sz="20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·</a:t>
              </a:r>
              <a:r>
                <a:rPr lang="zh-CN" altLang="en-US" sz="20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清清的水</a:t>
              </a:r>
              <a:r>
                <a:rPr lang="en-US" altLang="zh-CN" sz="20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·</a:t>
              </a:r>
              <a:r>
                <a:rPr lang="zh-CN" altLang="en-US" sz="20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第二课</a:t>
              </a:r>
              <a:endParaRPr lang="en-US" altLang="zh-CN" sz="20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45" name="TextBox 2"/>
            <p:cNvSpPr txBox="1">
              <a:spLocks noChangeArrowheads="1"/>
            </p:cNvSpPr>
            <p:nvPr/>
          </p:nvSpPr>
          <p:spPr bwMode="auto">
            <a:xfrm>
              <a:off x="618144" y="2893502"/>
              <a:ext cx="4866198" cy="923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54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吃水不忘挖井人</a:t>
              </a:r>
            </a:p>
          </p:txBody>
        </p:sp>
      </p:grpSp>
      <p:pic>
        <p:nvPicPr>
          <p:cNvPr id="6" name="图片 5" descr="探究式教学【素材】《吃水不忘挖井人》水井（北师大）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27668" y="1509713"/>
            <a:ext cx="2985778" cy="40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2"/>
          <p:cNvSpPr txBox="1">
            <a:spLocks noChangeArrowheads="1"/>
          </p:cNvSpPr>
          <p:nvPr/>
        </p:nvSpPr>
        <p:spPr bwMode="auto">
          <a:xfrm>
            <a:off x="4853451" y="1907144"/>
            <a:ext cx="3958040" cy="1200329"/>
          </a:xfrm>
          <a:prstGeom prst="rect">
            <a:avLst/>
          </a:prstGeom>
          <a:solidFill>
            <a:srgbClr val="E6FBF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井挖好后乡亲们心情怎样？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从哪些句子可以看出来？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41672" y="979489"/>
            <a:ext cx="4094559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合作探究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4968479" y="3432176"/>
            <a:ext cx="2465474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欢呼雀跃</a:t>
            </a:r>
            <a:endParaRPr lang="en-US" altLang="zh-CN" sz="32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968479" y="4605338"/>
            <a:ext cx="2465474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争先恐后</a:t>
            </a:r>
            <a:endParaRPr lang="en-US" altLang="zh-CN" sz="32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366" name="图片 6" descr="探究式教学【素材】《吃水不忘挖井人》井2（北师大）.png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8423" y="1995014"/>
            <a:ext cx="4260056" cy="3781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1"/>
          <p:cNvSpPr txBox="1">
            <a:spLocks noChangeArrowheads="1"/>
          </p:cNvSpPr>
          <p:nvPr/>
        </p:nvSpPr>
        <p:spPr bwMode="auto">
          <a:xfrm>
            <a:off x="1745457" y="1535114"/>
            <a:ext cx="6888956" cy="581057"/>
          </a:xfrm>
          <a:prstGeom prst="rect">
            <a:avLst/>
          </a:prstGeom>
          <a:solidFill>
            <a:srgbClr val="E6FBF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	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滋润着每一个人的心田的仅仅是井水吗？</a:t>
            </a:r>
          </a:p>
        </p:txBody>
      </p:sp>
      <p:sp>
        <p:nvSpPr>
          <p:cNvPr id="23555" name="TextBox 7"/>
          <p:cNvSpPr txBox="1">
            <a:spLocks noChangeArrowheads="1"/>
          </p:cNvSpPr>
          <p:nvPr/>
        </p:nvSpPr>
        <p:spPr bwMode="auto">
          <a:xfrm>
            <a:off x="45244" y="977901"/>
            <a:ext cx="409456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自主探究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388" name="图片 5" descr="探究式教学【素材】《吃水不忘挖井人》井2（北师大）.png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7669" y="2660651"/>
            <a:ext cx="3745706" cy="3324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4224338" y="3151353"/>
            <a:ext cx="4623197" cy="662554"/>
          </a:xfrm>
          <a:prstGeom prst="rect">
            <a:avLst/>
          </a:prstGeom>
          <a:solidFill>
            <a:srgbClr val="B2F3F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毛主席对人民的关怀！</a:t>
            </a:r>
            <a:endParaRPr lang="en-US" altLang="zh-CN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6" descr="探究式教学【素材】《吃水不忘挖井人》井2（北师大）.png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2191" y="3033713"/>
            <a:ext cx="3932634" cy="349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7411" name="图片 7" descr="探究式教学【素材】《吃水不忘挖井人》井3（北师大）v.jpeg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31581" y="3033714"/>
            <a:ext cx="3914775" cy="3476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4580" name="文本框 2"/>
          <p:cNvSpPr txBox="1">
            <a:spLocks noChangeArrowheads="1"/>
          </p:cNvSpPr>
          <p:nvPr/>
        </p:nvSpPr>
        <p:spPr bwMode="auto">
          <a:xfrm>
            <a:off x="0" y="1504950"/>
            <a:ext cx="9144000" cy="1135054"/>
          </a:xfrm>
          <a:prstGeom prst="rect">
            <a:avLst/>
          </a:prstGeom>
          <a:solidFill>
            <a:srgbClr val="E6FBF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	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感谢敬爱的毛主席解决了沙洲坝人民吃水的困难，对此，乡亲们又是如何感恩的呢？</a:t>
            </a:r>
          </a:p>
        </p:txBody>
      </p:sp>
      <p:sp>
        <p:nvSpPr>
          <p:cNvPr id="24581" name="TextBox 2"/>
          <p:cNvSpPr txBox="1">
            <a:spLocks noChangeArrowheads="1"/>
          </p:cNvSpPr>
          <p:nvPr/>
        </p:nvSpPr>
        <p:spPr bwMode="auto">
          <a:xfrm>
            <a:off x="45244" y="965200"/>
            <a:ext cx="409456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协作交流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028950" y="5905501"/>
            <a:ext cx="3533775" cy="58105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吃水不忘挖井人！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2"/>
          <p:cNvSpPr txBox="1">
            <a:spLocks noChangeArrowheads="1"/>
          </p:cNvSpPr>
          <p:nvPr/>
        </p:nvSpPr>
        <p:spPr bwMode="auto">
          <a:xfrm>
            <a:off x="642938" y="2019301"/>
            <a:ext cx="7795022" cy="1938992"/>
          </a:xfrm>
          <a:prstGeom prst="rect">
            <a:avLst/>
          </a:prstGeom>
          <a:solidFill>
            <a:srgbClr val="E6FBF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	 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这甘甜的井水，滋润着人们的心田；这饱含深情的石碑，感动着一代又一代的中国人，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吃水不忘挖井人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这个家喻户晓的故事时刻在告诫着我们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饮水要思源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。身为一个革命领导人，毛主席心中装的都是人民，它的无限关怀怎能不令人民感激和铭记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？ </a:t>
            </a:r>
            <a:endParaRPr lang="zh-CN" altLang="en-US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35719" y="974726"/>
            <a:ext cx="409456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总结提高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3" descr="71bOOOPIC88_10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5478" y="706438"/>
            <a:ext cx="9144001" cy="615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矩形 1"/>
          <p:cNvSpPr>
            <a:spLocks noChangeArrowheads="1"/>
          </p:cNvSpPr>
          <p:nvPr/>
        </p:nvSpPr>
        <p:spPr bwMode="auto">
          <a:xfrm>
            <a:off x="-10716" y="706438"/>
            <a:ext cx="9144001" cy="6151562"/>
          </a:xfrm>
          <a:prstGeom prst="rect">
            <a:avLst/>
          </a:prstGeom>
          <a:solidFill>
            <a:srgbClr val="B2F3FC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6628" name="文本框 2"/>
          <p:cNvSpPr txBox="1">
            <a:spLocks noChangeArrowheads="1"/>
          </p:cNvSpPr>
          <p:nvPr/>
        </p:nvSpPr>
        <p:spPr bwMode="auto">
          <a:xfrm>
            <a:off x="2014538" y="1978025"/>
            <a:ext cx="4781550" cy="3674211"/>
          </a:xfrm>
          <a:prstGeom prst="rect">
            <a:avLst/>
          </a:prstGeom>
          <a:solidFill>
            <a:srgbClr val="B2F3FC">
              <a:alpha val="50196"/>
            </a:srgb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	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卜算子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咏梅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风雨送春归，飞雪迎春到。</a:t>
            </a: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已是悬崖百丈冰，犹有花枝俏。</a:t>
            </a: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俏也不争春，只把春来报。</a:t>
            </a: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待到山花烂漫时，她在丛中笑。</a:t>
            </a:r>
          </a:p>
        </p:txBody>
      </p:sp>
      <p:sp>
        <p:nvSpPr>
          <p:cNvPr id="26629" name="TextBox 2"/>
          <p:cNvSpPr txBox="1">
            <a:spLocks noChangeArrowheads="1"/>
          </p:cNvSpPr>
          <p:nvPr/>
        </p:nvSpPr>
        <p:spPr bwMode="auto">
          <a:xfrm>
            <a:off x="41672" y="985839"/>
            <a:ext cx="4094559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课外延伸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探究式教学【素材】《吃水不忘挖井人》水井5（北师大）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38475" y="1509713"/>
            <a:ext cx="2606279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faedab64034f78f07311c8ca72310a55b3191cf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14525" y="1509713"/>
            <a:ext cx="5182791" cy="502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1"/>
          <p:cNvSpPr txBox="1">
            <a:spLocks noChangeArrowheads="1"/>
          </p:cNvSpPr>
          <p:nvPr/>
        </p:nvSpPr>
        <p:spPr bwMode="auto">
          <a:xfrm>
            <a:off x="41672" y="969964"/>
            <a:ext cx="4094559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创设情境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图片 5" descr="622762d0f703918f70eb5bf35a3d269759eec4d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87141" y="1498600"/>
            <a:ext cx="5237559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探究式教学【素材】《吃水不忘挖井人》水井（北师大）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25216" y="1509713"/>
            <a:ext cx="5693569" cy="50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0" y="1760539"/>
            <a:ext cx="3694510" cy="4519186"/>
          </a:xfrm>
          <a:prstGeom prst="rect">
            <a:avLst/>
          </a:prstGeom>
          <a:solidFill>
            <a:srgbClr val="E6FBF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5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FFCC"/>
                </a:solidFill>
                <a:ea typeface="华文楷体" pitchFamily="2" charset="-122"/>
              </a:rPr>
              <a:t>      </a:t>
            </a:r>
            <a:r>
              <a:rPr lang="zh-CN" altLang="en-US" sz="2800" b="1" dirty="0">
                <a:ea typeface="华文楷体" pitchFamily="2" charset="-122"/>
              </a:rPr>
              <a:t>毛泽东，湖南湘潭人。生于</a:t>
            </a:r>
            <a:r>
              <a:rPr lang="en-US" altLang="zh-CN" sz="2800" b="1" dirty="0">
                <a:latin typeface="方正舒体" pitchFamily="2" charset="-122"/>
                <a:ea typeface="华文楷体" pitchFamily="2" charset="-122"/>
              </a:rPr>
              <a:t>1893</a:t>
            </a:r>
            <a:r>
              <a:rPr lang="zh-CN" altLang="en-US" sz="2800" b="1" dirty="0">
                <a:ea typeface="华文楷体" pitchFamily="2" charset="-122"/>
              </a:rPr>
              <a:t>年</a:t>
            </a:r>
            <a:r>
              <a:rPr lang="en-US" altLang="zh-CN" sz="2800" b="1" dirty="0">
                <a:latin typeface="方正舒体" pitchFamily="2" charset="-122"/>
                <a:ea typeface="华文楷体" pitchFamily="2" charset="-122"/>
              </a:rPr>
              <a:t>12</a:t>
            </a:r>
            <a:r>
              <a:rPr lang="zh-CN" altLang="en-US" sz="2800" b="1" dirty="0">
                <a:ea typeface="华文楷体" pitchFamily="2" charset="-122"/>
              </a:rPr>
              <a:t>月</a:t>
            </a:r>
            <a:r>
              <a:rPr lang="en-US" altLang="zh-CN" sz="2800" b="1" dirty="0">
                <a:latin typeface="方正舒体" pitchFamily="2" charset="-122"/>
                <a:ea typeface="华文楷体" pitchFamily="2" charset="-122"/>
              </a:rPr>
              <a:t>26</a:t>
            </a:r>
            <a:r>
              <a:rPr lang="zh-CN" altLang="en-US" sz="2800" b="1" dirty="0">
                <a:ea typeface="华文楷体" pitchFamily="2" charset="-122"/>
              </a:rPr>
              <a:t>日，</a:t>
            </a:r>
            <a:r>
              <a:rPr lang="en-US" altLang="zh-CN" sz="2800" b="1" dirty="0">
                <a:latin typeface="方正舒体" pitchFamily="2" charset="-122"/>
                <a:ea typeface="华文楷体" pitchFamily="2" charset="-122"/>
              </a:rPr>
              <a:t>1976</a:t>
            </a:r>
            <a:r>
              <a:rPr lang="zh-CN" altLang="en-US" sz="2800" b="1" dirty="0">
                <a:ea typeface="华文楷体" pitchFamily="2" charset="-122"/>
              </a:rPr>
              <a:t>年</a:t>
            </a:r>
            <a:r>
              <a:rPr lang="en-US" altLang="zh-CN" sz="2800" b="1" dirty="0">
                <a:latin typeface="方正舒体" pitchFamily="2" charset="-122"/>
                <a:ea typeface="华文楷体" pitchFamily="2" charset="-122"/>
              </a:rPr>
              <a:t>9</a:t>
            </a:r>
            <a:r>
              <a:rPr lang="zh-CN" altLang="en-US" sz="2800" b="1" dirty="0">
                <a:ea typeface="华文楷体" pitchFamily="2" charset="-122"/>
              </a:rPr>
              <a:t>月</a:t>
            </a:r>
            <a:r>
              <a:rPr lang="en-US" altLang="zh-CN" sz="2800" b="1" dirty="0">
                <a:latin typeface="方正舒体" pitchFamily="2" charset="-122"/>
                <a:ea typeface="华文楷体" pitchFamily="2" charset="-122"/>
              </a:rPr>
              <a:t>9  </a:t>
            </a:r>
            <a:r>
              <a:rPr lang="zh-CN" altLang="en-US" sz="2800" b="1" dirty="0">
                <a:ea typeface="华文楷体" pitchFamily="2" charset="-122"/>
              </a:rPr>
              <a:t>日去世。他一生为中国人民的解放，为祖国的繁荣富强而奋斗，他是中国人民深深热爱的伟大领袖，中国人民将永远怀念他。</a:t>
            </a:r>
            <a:r>
              <a:rPr lang="zh-CN" altLang="en-US" sz="2800" b="1" dirty="0">
                <a:latin typeface="方正舒体" pitchFamily="2" charset="-122"/>
                <a:ea typeface="华文楷体" pitchFamily="2" charset="-122"/>
              </a:rPr>
              <a:t> 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41672" y="982664"/>
            <a:ext cx="4094559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启发思考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196" name="图片 4" descr="no070612022.jpg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9149" y="2314917"/>
            <a:ext cx="2539603" cy="3410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47625" y="985839"/>
            <a:ext cx="409456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初读课文，学习生字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63" name="文本框 2"/>
          <p:cNvSpPr txBox="1">
            <a:spLocks noChangeArrowheads="1"/>
          </p:cNvSpPr>
          <p:nvPr/>
        </p:nvSpPr>
        <p:spPr bwMode="auto">
          <a:xfrm>
            <a:off x="330623" y="1745117"/>
            <a:ext cx="8579644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领（</a:t>
            </a:r>
            <a:r>
              <a:rPr lang="en-US" altLang="zh-CN" sz="28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lǐng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导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           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革（</a:t>
            </a:r>
            <a:r>
              <a:rPr lang="en-US" altLang="en-US" sz="28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ɡé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命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池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塘（</a:t>
            </a:r>
            <a:r>
              <a:rPr lang="en-US" altLang="en-US" sz="28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tánɡ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浑浊（</a:t>
            </a:r>
            <a:r>
              <a:rPr lang="en-US" altLang="en-US" sz="28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hún</a:t>
            </a:r>
            <a:r>
              <a:rPr lang="en-US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en-US" sz="28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zhuó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参观                </a:t>
            </a: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甘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甜     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垫（</a:t>
            </a:r>
            <a:r>
              <a:rPr lang="en-US" altLang="en-US" sz="28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diàn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上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挖井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                </a:t>
            </a: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洁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净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                       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汩汩（</a:t>
            </a:r>
            <a:r>
              <a:rPr lang="en-US" altLang="en-US" sz="28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gǔgǔ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留念                </a:t>
            </a: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石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碑（</a:t>
            </a:r>
            <a:r>
              <a:rPr lang="en-US" altLang="en-US" sz="28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bēi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摄（</a:t>
            </a:r>
            <a:r>
              <a:rPr lang="en-US" altLang="en-US" sz="28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shè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影            消息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                </a:t>
            </a: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欢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呼雀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跃（</a:t>
            </a:r>
            <a:r>
              <a:rPr lang="en-US" altLang="en-US" sz="28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yuè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争先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恐（</a:t>
            </a:r>
            <a:r>
              <a:rPr lang="en-US" altLang="en-US" sz="280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kǒnɡ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BAM01048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351" y="0"/>
            <a:ext cx="8042672" cy="68389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820591" y="1"/>
            <a:ext cx="1247775" cy="1579563"/>
            <a:chOff x="1156" y="0"/>
            <a:chExt cx="957" cy="965"/>
          </a:xfrm>
        </p:grpSpPr>
        <p:pic>
          <p:nvPicPr>
            <p:cNvPr id="16412" name="Picture 5" descr="未标题-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rot="4834731">
              <a:off x="1152" y="4"/>
              <a:ext cx="965" cy="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3" name="Text Box 6"/>
            <p:cNvSpPr txBox="1">
              <a:spLocks noChangeArrowheads="1"/>
            </p:cNvSpPr>
            <p:nvPr/>
          </p:nvSpPr>
          <p:spPr bwMode="auto">
            <a:xfrm>
              <a:off x="1247" y="238"/>
              <a:ext cx="828" cy="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甘甜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93531" y="2312988"/>
            <a:ext cx="2244329" cy="1644649"/>
            <a:chOff x="3416" y="885"/>
            <a:chExt cx="1024" cy="965"/>
          </a:xfrm>
        </p:grpSpPr>
        <p:pic>
          <p:nvPicPr>
            <p:cNvPr id="16410" name="Picture 8" descr="未标题-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rot="-3846039">
              <a:off x="3412" y="889"/>
              <a:ext cx="965" cy="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1" name="Text Box 9"/>
            <p:cNvSpPr txBox="1">
              <a:spLocks noChangeArrowheads="1"/>
            </p:cNvSpPr>
            <p:nvPr/>
          </p:nvSpPr>
          <p:spPr bwMode="auto">
            <a:xfrm>
              <a:off x="3493" y="1139"/>
              <a:ext cx="947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欢呼雀跃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6341269" y="1031876"/>
            <a:ext cx="1545431" cy="1274763"/>
            <a:chOff x="1156" y="0"/>
            <a:chExt cx="1029" cy="965"/>
          </a:xfrm>
        </p:grpSpPr>
        <p:pic>
          <p:nvPicPr>
            <p:cNvPr id="16408" name="Picture 11" descr="未标题-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rot="4834731">
              <a:off x="1152" y="4"/>
              <a:ext cx="965" cy="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9" name="Text Box 12"/>
            <p:cNvSpPr txBox="1">
              <a:spLocks noChangeArrowheads="1"/>
            </p:cNvSpPr>
            <p:nvPr/>
          </p:nvSpPr>
          <p:spPr bwMode="auto">
            <a:xfrm>
              <a:off x="1340" y="267"/>
              <a:ext cx="845" cy="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浑浊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231107" y="1184276"/>
            <a:ext cx="1589485" cy="1350963"/>
            <a:chOff x="1156" y="0"/>
            <a:chExt cx="957" cy="965"/>
          </a:xfrm>
        </p:grpSpPr>
        <p:pic>
          <p:nvPicPr>
            <p:cNvPr id="16406" name="Picture 14" descr="未标题-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rot="4834731">
              <a:off x="1152" y="4"/>
              <a:ext cx="965" cy="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7" name="Text Box 15"/>
            <p:cNvSpPr txBox="1">
              <a:spLocks noChangeArrowheads="1"/>
            </p:cNvSpPr>
            <p:nvPr/>
          </p:nvSpPr>
          <p:spPr bwMode="auto">
            <a:xfrm>
              <a:off x="1266" y="185"/>
              <a:ext cx="782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革命</a:t>
              </a:r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3305175" y="1662114"/>
            <a:ext cx="1353741" cy="1538287"/>
            <a:chOff x="1398" y="-13"/>
            <a:chExt cx="957" cy="965"/>
          </a:xfrm>
        </p:grpSpPr>
        <p:pic>
          <p:nvPicPr>
            <p:cNvPr id="16404" name="Picture 17" descr="未标题-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rot="4834731">
              <a:off x="1394" y="-9"/>
              <a:ext cx="965" cy="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5" name="Text Box 18"/>
            <p:cNvSpPr txBox="1">
              <a:spLocks noChangeArrowheads="1"/>
            </p:cNvSpPr>
            <p:nvPr/>
          </p:nvSpPr>
          <p:spPr bwMode="auto">
            <a:xfrm>
              <a:off x="1482" y="226"/>
              <a:ext cx="786" cy="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领导</a:t>
              </a: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2525316" y="3041651"/>
            <a:ext cx="1652588" cy="1363663"/>
            <a:chOff x="3696" y="1162"/>
            <a:chExt cx="1325" cy="965"/>
          </a:xfrm>
        </p:grpSpPr>
        <p:pic>
          <p:nvPicPr>
            <p:cNvPr id="16402" name="Picture 23" descr="未标题-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rot="-3846039">
              <a:off x="3692" y="1166"/>
              <a:ext cx="965" cy="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3" name="Text Box 24"/>
            <p:cNvSpPr txBox="1">
              <a:spLocks noChangeArrowheads="1"/>
            </p:cNvSpPr>
            <p:nvPr/>
          </p:nvSpPr>
          <p:spPr bwMode="auto">
            <a:xfrm>
              <a:off x="3841" y="1362"/>
              <a:ext cx="118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洁净</a:t>
              </a:r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1237060" y="2719389"/>
            <a:ext cx="1194197" cy="1373187"/>
            <a:chOff x="3683" y="891"/>
            <a:chExt cx="1217" cy="1139"/>
          </a:xfrm>
        </p:grpSpPr>
        <p:pic>
          <p:nvPicPr>
            <p:cNvPr id="16400" name="Picture 26" descr="未标题-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rot="-3846039">
              <a:off x="3678" y="896"/>
              <a:ext cx="1139" cy="1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1" name="Text Box 27"/>
            <p:cNvSpPr txBox="1">
              <a:spLocks noChangeArrowheads="1"/>
            </p:cNvSpPr>
            <p:nvPr/>
          </p:nvSpPr>
          <p:spPr bwMode="auto">
            <a:xfrm>
              <a:off x="3720" y="1153"/>
              <a:ext cx="1180" cy="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石碑</a:t>
              </a:r>
            </a:p>
          </p:txBody>
        </p:sp>
      </p:grp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4892279" y="541338"/>
            <a:ext cx="1107281" cy="1350962"/>
            <a:chOff x="3961" y="1263"/>
            <a:chExt cx="824" cy="827"/>
          </a:xfrm>
        </p:grpSpPr>
        <p:pic>
          <p:nvPicPr>
            <p:cNvPr id="16398" name="Picture 29" descr="未标题-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rot="-3846039">
              <a:off x="3957" y="1267"/>
              <a:ext cx="827" cy="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9" name="Text Box 30"/>
            <p:cNvSpPr txBox="1">
              <a:spLocks noChangeArrowheads="1"/>
            </p:cNvSpPr>
            <p:nvPr/>
          </p:nvSpPr>
          <p:spPr bwMode="auto">
            <a:xfrm>
              <a:off x="4043" y="1480"/>
              <a:ext cx="742" cy="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挖井</a:t>
              </a:r>
            </a:p>
          </p:txBody>
        </p:sp>
      </p:grpSp>
      <p:grpSp>
        <p:nvGrpSpPr>
          <p:cNvPr id="10" name="Group 31"/>
          <p:cNvGrpSpPr>
            <a:grpSpLocks/>
          </p:cNvGrpSpPr>
          <p:nvPr/>
        </p:nvGrpSpPr>
        <p:grpSpPr bwMode="auto">
          <a:xfrm>
            <a:off x="4350544" y="3354388"/>
            <a:ext cx="1214438" cy="1357312"/>
            <a:chOff x="3685" y="1117"/>
            <a:chExt cx="1082" cy="1071"/>
          </a:xfrm>
        </p:grpSpPr>
        <p:pic>
          <p:nvPicPr>
            <p:cNvPr id="16396" name="Picture 32" descr="未标题-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rot="-3846039">
              <a:off x="3680" y="1122"/>
              <a:ext cx="1071" cy="1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7" name="Text Box 33"/>
            <p:cNvSpPr txBox="1">
              <a:spLocks noChangeArrowheads="1"/>
            </p:cNvSpPr>
            <p:nvPr/>
          </p:nvSpPr>
          <p:spPr bwMode="auto">
            <a:xfrm>
              <a:off x="3809" y="1365"/>
              <a:ext cx="958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参观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 nodeType="clickPar">
                      <p:stCondLst>
                        <p:cond delay="0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2"/>
          <p:cNvSpPr txBox="1">
            <a:spLocks noChangeArrowheads="1"/>
          </p:cNvSpPr>
          <p:nvPr/>
        </p:nvSpPr>
        <p:spPr bwMode="auto">
          <a:xfrm>
            <a:off x="251222" y="1749187"/>
            <a:ext cx="7756922" cy="738664"/>
          </a:xfrm>
          <a:prstGeom prst="rect">
            <a:avLst/>
          </a:prstGeom>
          <a:solidFill>
            <a:srgbClr val="E6FBF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故事发生在什么时候、什么地方？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38100" y="982664"/>
            <a:ext cx="409456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合作探究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41227" y="5782936"/>
            <a:ext cx="5785247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地点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沙洲坝的小村子</a:t>
            </a:r>
          </a:p>
        </p:txBody>
      </p:sp>
      <p:sp>
        <p:nvSpPr>
          <p:cNvPr id="17413" name="文本框 2"/>
          <p:cNvSpPr txBox="1">
            <a:spLocks noChangeArrowheads="1"/>
          </p:cNvSpPr>
          <p:nvPr/>
        </p:nvSpPr>
        <p:spPr bwMode="auto">
          <a:xfrm>
            <a:off x="251222" y="2676525"/>
            <a:ext cx="7756922" cy="181588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在江西省瑞金城外，有个叫沙洲坝的小村子。毛主席当年领导革命的时候，曾住在那里。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41227" y="4849486"/>
            <a:ext cx="7756922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时间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毛主席当年领导革命的时候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38100" y="982664"/>
            <a:ext cx="409456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合作探究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35" name="矩形 5"/>
          <p:cNvSpPr>
            <a:spLocks noChangeArrowheads="1"/>
          </p:cNvSpPr>
          <p:nvPr/>
        </p:nvSpPr>
        <p:spPr bwMode="auto">
          <a:xfrm>
            <a:off x="1585913" y="1520825"/>
            <a:ext cx="5972175" cy="13088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毛主席当年领导革命的时候环境是怎样的？</a:t>
            </a:r>
          </a:p>
        </p:txBody>
      </p:sp>
      <p:pic>
        <p:nvPicPr>
          <p:cNvPr id="2" name="红军过草地条件艰苦, 炊事班老班长独自一个人尝遍各种野菜_标清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3860" y="3051958"/>
            <a:ext cx="4389834" cy="361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19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探究式教学【素材】《吃水不忘挖井人》挑水2（北师大）.png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832491" y="1889642"/>
            <a:ext cx="2614613" cy="35373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图片 11" descr="探究式教学【素材】《吃水不忘挖井人》挑水（北师大）.jpg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1392" t="394" r="1392" b="8321"/>
          <a:stretch/>
        </p:blipFill>
        <p:spPr bwMode="auto">
          <a:xfrm>
            <a:off x="1920478" y="1920596"/>
            <a:ext cx="2651522" cy="3506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9460" name="TextBox 2"/>
          <p:cNvSpPr txBox="1">
            <a:spLocks noChangeArrowheads="1"/>
          </p:cNvSpPr>
          <p:nvPr/>
        </p:nvSpPr>
        <p:spPr bwMode="auto">
          <a:xfrm>
            <a:off x="36910" y="842964"/>
            <a:ext cx="409455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合作探究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1" name="矩形 10"/>
          <p:cNvSpPr>
            <a:spLocks noChangeArrowheads="1"/>
          </p:cNvSpPr>
          <p:nvPr/>
        </p:nvSpPr>
        <p:spPr bwMode="auto">
          <a:xfrm>
            <a:off x="2076450" y="1138943"/>
            <a:ext cx="6248153" cy="646331"/>
          </a:xfrm>
          <a:prstGeom prst="rect">
            <a:avLst/>
          </a:prstGeom>
          <a:solidFill>
            <a:srgbClr val="E6FBF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毛主席为什么要挖井？读课文第二自然段。</a:t>
            </a:r>
          </a:p>
        </p:txBody>
      </p:sp>
      <p:sp>
        <p:nvSpPr>
          <p:cNvPr id="8" name="矩形 10"/>
          <p:cNvSpPr>
            <a:spLocks noChangeArrowheads="1"/>
          </p:cNvSpPr>
          <p:nvPr/>
        </p:nvSpPr>
        <p:spPr bwMode="auto">
          <a:xfrm>
            <a:off x="1682353" y="5842000"/>
            <a:ext cx="6300788" cy="743986"/>
          </a:xfrm>
          <a:prstGeom prst="rect">
            <a:avLst/>
          </a:prstGeom>
          <a:solidFill>
            <a:srgbClr val="B2F3F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人们只能吃池塘里浑浊的积水</a:t>
            </a:r>
            <a:endParaRPr lang="en-US" altLang="zh-CN" sz="32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53945" y="237683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904059" y="4705350"/>
            <a:ext cx="5099447" cy="662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在井底垫上木炭，铺上沙石。</a:t>
            </a:r>
            <a:endParaRPr lang="en-US" altLang="zh-CN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07" name="文本框 2"/>
          <p:cNvSpPr txBox="1">
            <a:spLocks noChangeArrowheads="1"/>
          </p:cNvSpPr>
          <p:nvPr/>
        </p:nvSpPr>
        <p:spPr bwMode="auto">
          <a:xfrm>
            <a:off x="4001690" y="1684338"/>
            <a:ext cx="4441665" cy="1384995"/>
          </a:xfrm>
          <a:prstGeom prst="rect">
            <a:avLst/>
          </a:prstGeom>
          <a:solidFill>
            <a:srgbClr val="E6FBF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这口井是怎么挖成的？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挖好之后又做了什么？</a:t>
            </a:r>
          </a:p>
        </p:txBody>
      </p:sp>
      <p:sp>
        <p:nvSpPr>
          <p:cNvPr id="21508" name="TextBox 2"/>
          <p:cNvSpPr txBox="1">
            <a:spLocks noChangeArrowheads="1"/>
          </p:cNvSpPr>
          <p:nvPr/>
        </p:nvSpPr>
        <p:spPr bwMode="auto">
          <a:xfrm>
            <a:off x="41672" y="979489"/>
            <a:ext cx="4094559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合作探究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3893344" y="3394075"/>
            <a:ext cx="5110163" cy="662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毛主席和乡亲们一起挖成的。</a:t>
            </a:r>
            <a:endParaRPr lang="en-US" altLang="zh-CN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 descr="探究式教学【素材】《吃水不忘挖井人》（北师大）.jpg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222" y="1680286"/>
            <a:ext cx="3430997" cy="497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788</Words>
  <Application>Microsoft Office PowerPoint</Application>
  <PresentationFormat>全屏显示(4:3)</PresentationFormat>
  <Paragraphs>80</Paragraphs>
  <Slides>14</Slides>
  <Notes>5</Notes>
  <HiddenSlides>0</HiddenSlides>
  <MMClips>1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17" baseType="lpstr">
      <vt:lpstr>第一PPT模板网-WWW.1PPT.COM</vt:lpstr>
      <vt:lpstr>Office 主题</vt:lpstr>
      <vt:lpstr>1_自定义设计方案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Administrator</cp:lastModifiedBy>
  <cp:revision>268</cp:revision>
  <dcterms:created xsi:type="dcterms:W3CDTF">2013-07-01T03:05:00Z</dcterms:created>
  <dcterms:modified xsi:type="dcterms:W3CDTF">2019-11-20T07:13:34Z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