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57" r:id="rId7"/>
    <p:sldId id="258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6C1"/>
    <a:srgbClr val="16A8A8"/>
    <a:srgbClr val="FCFAEB"/>
    <a:srgbClr val="EED1E0"/>
    <a:srgbClr val="AE997D"/>
    <a:srgbClr val="5D5450"/>
    <a:srgbClr val="C0A783"/>
    <a:srgbClr val="C8B694"/>
    <a:srgbClr val="08B896"/>
    <a:srgbClr val="6B6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72" y="66"/>
      </p:cViewPr>
      <p:guideLst>
        <p:guide orient="horz" pos="3385"/>
        <p:guide pos="3840"/>
        <p:guide pos="2933"/>
        <p:guide pos="474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CF33B-4DEF-437B-9837-5F550FF469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8B6B9-4F3C-4712-8529-2EB497F6F6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V="1">
            <a:off x="6003925" y="0"/>
            <a:ext cx="6188075" cy="695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3707642" y="1040642"/>
            <a:ext cx="4776716" cy="4776716"/>
          </a:xfrm>
          <a:prstGeom prst="ellipse">
            <a:avLst/>
          </a:prstGeom>
          <a:blipFill dpi="0" rotWithShape="1">
            <a:blip r:embed="rId1" cstate="email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03369" y="4046314"/>
            <a:ext cx="3875964" cy="638030"/>
          </a:xfrm>
          <a:prstGeom prst="rect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776582" y="3632966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草木春秋</a:t>
            </a:r>
            <a:endParaRPr lang="zh-CN" altLang="en-US" sz="7200" dirty="0">
              <a:latin typeface="叶根友特楷简体" panose="02010601030101010101" pitchFamily="2" charset="-122"/>
              <a:ea typeface="叶根友特楷简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71597" y="4046314"/>
            <a:ext cx="2123658" cy="21712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随着年岁的日渐增长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发现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有些揭示生活真理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的话语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 总是理解不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要么是只知其一不知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其二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要么是干脆误解。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33426" y="1004130"/>
            <a:ext cx="1559914" cy="631510"/>
            <a:chOff x="9658334" y="364762"/>
            <a:chExt cx="1559914" cy="631510"/>
          </a:xfrm>
        </p:grpSpPr>
        <p:sp>
          <p:nvSpPr>
            <p:cNvPr id="3" name="文本框 2"/>
            <p:cNvSpPr txBox="1"/>
            <p:nvPr/>
          </p:nvSpPr>
          <p:spPr>
            <a:xfrm>
              <a:off x="9827687" y="364762"/>
              <a:ext cx="1251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/>
                <a:t>PRODUCER</a:t>
              </a:r>
              <a:endParaRPr lang="zh-CN" altLang="en-US" b="1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658334" y="549428"/>
              <a:ext cx="1559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9758019" y="825870"/>
              <a:ext cx="1360543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903369" y="3241626"/>
            <a:ext cx="13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VEGETATION</a:t>
            </a:r>
            <a:endParaRPr lang="zh-CN" altLang="en-US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6903369" y="3513747"/>
            <a:ext cx="2244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SPRINGANDAUTUMN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接连接符 45"/>
          <p:cNvCxnSpPr/>
          <p:nvPr/>
        </p:nvCxnSpPr>
        <p:spPr>
          <a:xfrm flipH="1">
            <a:off x="1" y="-144780"/>
            <a:ext cx="6213282" cy="70027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497118" y="2259275"/>
            <a:ext cx="3276987" cy="1246949"/>
            <a:chOff x="5457741" y="2259275"/>
            <a:chExt cx="3276987" cy="1246949"/>
          </a:xfrm>
        </p:grpSpPr>
        <p:sp>
          <p:nvSpPr>
            <p:cNvPr id="23" name="文本框 22"/>
            <p:cNvSpPr txBox="1"/>
            <p:nvPr/>
          </p:nvSpPr>
          <p:spPr>
            <a:xfrm>
              <a:off x="5457741" y="2259275"/>
              <a:ext cx="327698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cs typeface="+mn-ea"/>
                  <a:sym typeface="+mn-lt"/>
                </a:rPr>
                <a:t>PART ONE </a:t>
              </a:r>
              <a:endParaRPr lang="zh-CN" altLang="en-US" sz="4400" b="1" dirty="0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457741" y="2798338"/>
              <a:ext cx="31927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cs typeface="+mn-ea"/>
                  <a:sym typeface="+mn-lt"/>
                </a:rPr>
                <a:t>INTRODUCE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5981054" y="2797413"/>
            <a:ext cx="232229" cy="232229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97118" y="3541292"/>
            <a:ext cx="3279231" cy="1278851"/>
            <a:chOff x="5431071" y="3451596"/>
            <a:chExt cx="3279231" cy="1278851"/>
          </a:xfrm>
        </p:grpSpPr>
        <p:sp>
          <p:nvSpPr>
            <p:cNvPr id="24" name="文本框 23"/>
            <p:cNvSpPr txBox="1"/>
            <p:nvPr/>
          </p:nvSpPr>
          <p:spPr>
            <a:xfrm>
              <a:off x="5431071" y="3451596"/>
              <a:ext cx="327923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 b="1"/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PART TWO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431071" y="4022561"/>
              <a:ext cx="16850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 b="1"/>
              </a:lvl1pPr>
            </a:lstStyle>
            <a:p>
              <a:r>
                <a:rPr lang="en-US" altLang="zh-CN" sz="4000" b="0" dirty="0" smtClean="0">
                  <a:cs typeface="+mn-ea"/>
                  <a:sym typeface="+mn-lt"/>
                </a:rPr>
                <a:t>FOOD</a:t>
              </a:r>
              <a:endParaRPr lang="zh-CN" altLang="en-US" sz="4000" b="0" dirty="0">
                <a:cs typeface="+mn-ea"/>
                <a:sym typeface="+mn-lt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5981054" y="4095381"/>
            <a:ext cx="232229" cy="232229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97118" y="4849165"/>
            <a:ext cx="3700180" cy="1299201"/>
            <a:chOff x="5513914" y="4849165"/>
            <a:chExt cx="3700180" cy="1299201"/>
          </a:xfrm>
        </p:grpSpPr>
        <p:sp>
          <p:nvSpPr>
            <p:cNvPr id="30" name="文本框 29"/>
            <p:cNvSpPr txBox="1"/>
            <p:nvPr/>
          </p:nvSpPr>
          <p:spPr>
            <a:xfrm>
              <a:off x="5513914" y="4849165"/>
              <a:ext cx="3700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 b="1"/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PART </a:t>
              </a:r>
              <a:r>
                <a:rPr lang="en-US" altLang="zh-CN" sz="4400" dirty="0" smtClean="0">
                  <a:cs typeface="+mn-ea"/>
                  <a:sym typeface="+mn-lt"/>
                </a:rPr>
                <a:t>THREE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513914" y="5440480"/>
              <a:ext cx="18020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800" b="1"/>
              </a:lvl1pPr>
            </a:lstStyle>
            <a:p>
              <a:r>
                <a:rPr lang="en-US" altLang="zh-CN" sz="4000" b="0" dirty="0" smtClean="0">
                  <a:cs typeface="+mn-ea"/>
                  <a:sym typeface="+mn-lt"/>
                </a:rPr>
                <a:t>STORY</a:t>
              </a:r>
              <a:endParaRPr lang="zh-CN" altLang="en-US" sz="4000" b="0" dirty="0">
                <a:cs typeface="+mn-ea"/>
                <a:sym typeface="+mn-lt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5981054" y="5413429"/>
            <a:ext cx="232229" cy="232229"/>
          </a:xfrm>
          <a:prstGeom prst="ellipse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53761" y="1888313"/>
            <a:ext cx="2931881" cy="2931881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348730" y="3249524"/>
            <a:ext cx="2073824" cy="703498"/>
          </a:xfrm>
          <a:prstGeom prst="rect">
            <a:avLst/>
          </a:prstGeom>
          <a:solidFill>
            <a:srgbClr val="16A8A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196292" y="2939070"/>
            <a:ext cx="30049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cs typeface="+mn-ea"/>
                <a:sym typeface="+mn-lt"/>
              </a:rPr>
              <a:t>CONTENT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2319" y="2193412"/>
            <a:ext cx="1316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cs typeface="+mn-ea"/>
                <a:sym typeface="+mn-lt"/>
              </a:rPr>
              <a:t>目录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95320" y="6110514"/>
            <a:ext cx="860679" cy="297720"/>
          </a:xfrm>
          <a:prstGeom prst="rect">
            <a:avLst/>
          </a:prstGeom>
          <a:solidFill>
            <a:srgbClr val="16A8A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859063" y="800439"/>
            <a:ext cx="1930080" cy="793874"/>
            <a:chOff x="8861317" y="284868"/>
            <a:chExt cx="1930080" cy="793874"/>
          </a:xfrm>
        </p:grpSpPr>
        <p:sp>
          <p:nvSpPr>
            <p:cNvPr id="20" name="文本框 19"/>
            <p:cNvSpPr txBox="1"/>
            <p:nvPr/>
          </p:nvSpPr>
          <p:spPr>
            <a:xfrm>
              <a:off x="8861317" y="284868"/>
              <a:ext cx="1930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00" b="1" dirty="0" smtClean="0"/>
                <a:t>PRODUCER</a:t>
              </a:r>
              <a:endParaRPr lang="zh-CN" altLang="en-US" sz="2300" b="1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90716" y="561867"/>
              <a:ext cx="1871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8972050" y="908340"/>
              <a:ext cx="1708615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 rot="16200000">
            <a:off x="4061052" y="552527"/>
            <a:ext cx="1190172" cy="493486"/>
          </a:xfrm>
          <a:prstGeom prst="rect">
            <a:avLst/>
          </a:prstGeom>
          <a:solidFill>
            <a:srgbClr val="16A8A8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rot="16200000">
            <a:off x="3810682" y="588812"/>
            <a:ext cx="76925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6401" y="1257771"/>
            <a:ext cx="6342742" cy="769258"/>
          </a:xfrm>
          <a:prstGeom prst="rect">
            <a:avLst/>
          </a:prstGeom>
          <a:solidFill>
            <a:srgbClr val="16A8A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100684" y="0"/>
            <a:ext cx="6091316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6701991" y="844844"/>
            <a:ext cx="5168312" cy="5168312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02880" y="2670940"/>
            <a:ext cx="4898457" cy="1015663"/>
            <a:chOff x="289042" y="228937"/>
            <a:chExt cx="4898457" cy="1015663"/>
          </a:xfrm>
        </p:grpSpPr>
        <p:sp>
          <p:nvSpPr>
            <p:cNvPr id="7" name="矩形 6"/>
            <p:cNvSpPr/>
            <p:nvPr/>
          </p:nvSpPr>
          <p:spPr>
            <a:xfrm>
              <a:off x="319313" y="673437"/>
              <a:ext cx="3933372" cy="487706"/>
            </a:xfrm>
            <a:prstGeom prst="rect">
              <a:avLst/>
            </a:prstGeom>
            <a:solidFill>
              <a:srgbClr val="16A8A8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89042" y="228937"/>
              <a:ext cx="489845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 smtClean="0">
                  <a:cs typeface="+mn-ea"/>
                  <a:sym typeface="+mn-lt"/>
                </a:rPr>
                <a:t>INTRODUCE</a:t>
              </a:r>
              <a:endParaRPr lang="zh-CN" altLang="en-US" sz="6000" b="1" dirty="0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529463" y="3715036"/>
            <a:ext cx="2985433" cy="2413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夏天的花里最为幽静的是珠兰。</a:t>
            </a:r>
            <a:endParaRPr lang="zh-CN" altLang="en-US" sz="1400" dirty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牵牛花</a:t>
            </a:r>
            <a:r>
              <a:rPr lang="zh-CN" altLang="en-US" sz="1400" dirty="0">
                <a:cs typeface="+mn-ea"/>
                <a:sym typeface="+mn-lt"/>
              </a:rPr>
              <a:t>短命。早晨沾露才开，</a:t>
            </a:r>
            <a:r>
              <a:rPr lang="zh-CN" altLang="en-US" sz="1400" dirty="0" smtClean="0">
                <a:cs typeface="+mn-ea"/>
                <a:sym typeface="+mn-lt"/>
              </a:rPr>
              <a:t>午时即</a:t>
            </a:r>
            <a:r>
              <a:rPr lang="zh-CN" altLang="en-US" sz="1400" dirty="0">
                <a:cs typeface="+mn-ea"/>
                <a:sym typeface="+mn-lt"/>
              </a:rPr>
              <a:t>已萎谢。</a:t>
            </a:r>
            <a:endParaRPr lang="zh-CN" altLang="en-US" sz="1400" dirty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秋</a:t>
            </a:r>
            <a:r>
              <a:rPr lang="zh-CN" altLang="en-US" sz="1400" dirty="0">
                <a:cs typeface="+mn-ea"/>
                <a:sym typeface="+mn-lt"/>
              </a:rPr>
              <a:t>葵也命薄。瓣淡黄，白心，心</a:t>
            </a:r>
            <a:r>
              <a:rPr lang="zh-CN" altLang="en-US" sz="1400" dirty="0" smtClean="0">
                <a:cs typeface="+mn-ea"/>
                <a:sym typeface="+mn-lt"/>
              </a:rPr>
              <a:t>外有</a:t>
            </a:r>
            <a:r>
              <a:rPr lang="zh-CN" altLang="en-US" sz="1400" dirty="0">
                <a:cs typeface="+mn-ea"/>
                <a:sym typeface="+mn-lt"/>
              </a:rPr>
              <a:t>紫晕。风吹薄瓣，楚楚可怜</a:t>
            </a:r>
            <a:r>
              <a:rPr lang="zh-CN" altLang="en-US" sz="1400" dirty="0" smtClean="0">
                <a:cs typeface="+mn-ea"/>
                <a:sym typeface="+mn-lt"/>
              </a:rPr>
              <a:t>。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凤仙花</a:t>
            </a:r>
            <a:r>
              <a:rPr lang="zh-CN" altLang="en-US" sz="1400" dirty="0">
                <a:cs typeface="+mn-ea"/>
                <a:sym typeface="+mn-lt"/>
              </a:rPr>
              <a:t>有单瓣者，有重瓣者</a:t>
            </a:r>
            <a:r>
              <a:rPr lang="zh-CN" altLang="en-US" sz="1400" dirty="0" smtClean="0">
                <a:cs typeface="+mn-ea"/>
                <a:sym typeface="+mn-lt"/>
              </a:rPr>
              <a:t>。重</a:t>
            </a:r>
            <a:r>
              <a:rPr lang="zh-CN" altLang="en-US" sz="1400" dirty="0">
                <a:cs typeface="+mn-ea"/>
                <a:sym typeface="+mn-lt"/>
              </a:rPr>
              <a:t>瓣</a:t>
            </a:r>
            <a:r>
              <a:rPr lang="zh-CN" altLang="en-US" sz="1400" dirty="0" smtClean="0">
                <a:cs typeface="+mn-ea"/>
                <a:sym typeface="+mn-lt"/>
              </a:rPr>
              <a:t>者如</a:t>
            </a:r>
            <a:r>
              <a:rPr lang="zh-CN" altLang="en-US" sz="1400" dirty="0">
                <a:cs typeface="+mn-ea"/>
                <a:sym typeface="+mn-lt"/>
              </a:rPr>
              <a:t>小牡丹，凤仙花茎粗肥，湖南</a:t>
            </a:r>
            <a:r>
              <a:rPr lang="zh-CN" altLang="en-US" sz="1400" dirty="0" smtClean="0">
                <a:cs typeface="+mn-ea"/>
                <a:sym typeface="+mn-lt"/>
              </a:rPr>
              <a:t>人用以</a:t>
            </a:r>
            <a:r>
              <a:rPr lang="zh-CN" altLang="en-US" sz="1400" dirty="0">
                <a:cs typeface="+mn-ea"/>
                <a:sym typeface="+mn-lt"/>
              </a:rPr>
              <a:t>腌“臭咸菜”，此吾乡所未有。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18276" y="688353"/>
            <a:ext cx="5517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16A8A8"/>
                </a:solidFill>
                <a:cs typeface="+mn-ea"/>
                <a:sym typeface="+mn-lt"/>
              </a:rPr>
              <a:t> </a:t>
            </a:r>
            <a:endParaRPr lang="zh-CN" altLang="en-US" sz="9600" b="1" dirty="0">
              <a:solidFill>
                <a:srgbClr val="16A8A8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4737" y="190423"/>
            <a:ext cx="648607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3800" b="1"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PART 1</a:t>
            </a:r>
            <a:endParaRPr lang="zh-CN" altLang="en-US" dirty="0"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06905" y="5635162"/>
            <a:ext cx="1190172" cy="493486"/>
          </a:xfrm>
          <a:prstGeom prst="rect">
            <a:avLst/>
          </a:prstGeom>
          <a:solidFill>
            <a:srgbClr val="16A8A8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106905" y="5421077"/>
            <a:ext cx="76925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49056" y="5334774"/>
            <a:ext cx="1930080" cy="793874"/>
            <a:chOff x="8861317" y="284868"/>
            <a:chExt cx="1930080" cy="793874"/>
          </a:xfrm>
        </p:grpSpPr>
        <p:sp>
          <p:nvSpPr>
            <p:cNvPr id="20" name="文本框 19"/>
            <p:cNvSpPr txBox="1"/>
            <p:nvPr/>
          </p:nvSpPr>
          <p:spPr>
            <a:xfrm>
              <a:off x="8861317" y="284868"/>
              <a:ext cx="1930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00" b="1" dirty="0" smtClean="0"/>
                <a:t>PRODUCER</a:t>
              </a:r>
              <a:endParaRPr lang="zh-CN" altLang="en-US" sz="2300" b="1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890716" y="561867"/>
              <a:ext cx="1871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8972050" y="908340"/>
              <a:ext cx="1708615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257008" y="1625598"/>
            <a:ext cx="6342742" cy="769258"/>
          </a:xfrm>
          <a:prstGeom prst="rect">
            <a:avLst/>
          </a:prstGeom>
          <a:solidFill>
            <a:srgbClr val="16A8A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85344" y="472464"/>
            <a:ext cx="648607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3800" b="1">
                <a:cs typeface="+mn-ea"/>
              </a:defRPr>
            </a:lvl1pPr>
          </a:lstStyle>
          <a:p>
            <a:r>
              <a:rPr lang="en-US" altLang="zh-CN" dirty="0" smtClean="0">
                <a:sym typeface="+mn-lt"/>
              </a:rPr>
              <a:t>PART 2</a:t>
            </a:r>
            <a:endParaRPr lang="zh-CN" altLang="en-US" dirty="0"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217834" y="3653948"/>
            <a:ext cx="1107996" cy="2391039"/>
            <a:chOff x="10217834" y="3653948"/>
            <a:chExt cx="1107996" cy="2391039"/>
          </a:xfrm>
        </p:grpSpPr>
        <p:sp>
          <p:nvSpPr>
            <p:cNvPr id="3" name="矩形 2"/>
            <p:cNvSpPr/>
            <p:nvPr/>
          </p:nvSpPr>
          <p:spPr>
            <a:xfrm>
              <a:off x="10793330" y="3938953"/>
              <a:ext cx="362352" cy="1737427"/>
            </a:xfrm>
            <a:prstGeom prst="rect">
              <a:avLst/>
            </a:prstGeom>
            <a:solidFill>
              <a:srgbClr val="6BC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6A8A8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17834" y="3653948"/>
              <a:ext cx="1107996" cy="23910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6000" b="1" dirty="0" smtClean="0">
                  <a:cs typeface="+mn-ea"/>
                  <a:sym typeface="+mn-lt"/>
                </a:rPr>
                <a:t>FOOD</a:t>
              </a:r>
              <a:endParaRPr lang="zh-CN" altLang="en-US" sz="6000" b="1" dirty="0">
                <a:cs typeface="+mn-ea"/>
                <a:sym typeface="+mn-lt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 flipV="1">
            <a:off x="0" y="0"/>
            <a:ext cx="609600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740227" y="101599"/>
            <a:ext cx="4586515" cy="4586515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05828" y="5468437"/>
            <a:ext cx="1190172" cy="493486"/>
          </a:xfrm>
          <a:prstGeom prst="rect">
            <a:avLst/>
          </a:prstGeom>
          <a:solidFill>
            <a:srgbClr val="16A8A8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26744" y="5254352"/>
            <a:ext cx="76925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562578" y="3653948"/>
            <a:ext cx="3416320" cy="26793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天寒冰冻时暮，穷亲戚</a:t>
            </a:r>
            <a:r>
              <a:rPr lang="zh-CN" altLang="en-US" sz="1400" dirty="0" smtClean="0">
                <a:cs typeface="+mn-ea"/>
                <a:sym typeface="+mn-lt"/>
              </a:rPr>
              <a:t>朋友 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到</a:t>
            </a:r>
            <a:r>
              <a:rPr lang="zh-CN" altLang="en-US" sz="1400" dirty="0">
                <a:cs typeface="+mn-ea"/>
                <a:sym typeface="+mn-lt"/>
              </a:rPr>
              <a:t>门，先泡一大碗炒米送</a:t>
            </a:r>
            <a:r>
              <a:rPr lang="zh-CN" altLang="en-US" sz="1400" dirty="0" smtClean="0">
                <a:cs typeface="+mn-ea"/>
                <a:sym typeface="+mn-lt"/>
              </a:rPr>
              <a:t>手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中</a:t>
            </a:r>
            <a:r>
              <a:rPr lang="zh-CN" altLang="en-US" sz="1400" dirty="0">
                <a:cs typeface="+mn-ea"/>
                <a:sym typeface="+mn-lt"/>
              </a:rPr>
              <a:t>，佐以酱姜一小碟，最</a:t>
            </a:r>
            <a:r>
              <a:rPr lang="zh-CN" altLang="en-US" sz="1400" dirty="0" smtClean="0">
                <a:cs typeface="+mn-ea"/>
                <a:sym typeface="+mn-lt"/>
              </a:rPr>
              <a:t>是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暖</a:t>
            </a:r>
            <a:r>
              <a:rPr lang="zh-CN" altLang="en-US" sz="1400" dirty="0">
                <a:cs typeface="+mn-ea"/>
                <a:sym typeface="+mn-lt"/>
              </a:rPr>
              <a:t>老温贫之</a:t>
            </a:r>
            <a:r>
              <a:rPr lang="zh-CN" altLang="en-US" sz="1400" dirty="0" smtClean="0">
                <a:cs typeface="+mn-ea"/>
                <a:sym typeface="+mn-lt"/>
              </a:rPr>
              <a:t>具 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>
                <a:cs typeface="+mn-ea"/>
                <a:sym typeface="+mn-lt"/>
              </a:rPr>
              <a:t>郑板桥是兴化人</a:t>
            </a:r>
            <a:r>
              <a:rPr lang="zh-CN" altLang="en-US" sz="1400" dirty="0" smtClean="0">
                <a:cs typeface="+mn-ea"/>
                <a:sym typeface="+mn-lt"/>
              </a:rPr>
              <a:t>，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我</a:t>
            </a:r>
            <a:r>
              <a:rPr lang="zh-CN" altLang="en-US" sz="1400" dirty="0">
                <a:cs typeface="+mn-ea"/>
                <a:sym typeface="+mn-lt"/>
              </a:rPr>
              <a:t>的家乡是高邮</a:t>
            </a:r>
            <a:r>
              <a:rPr lang="zh-CN" altLang="en-US" sz="1400" dirty="0" smtClean="0">
                <a:cs typeface="+mn-ea"/>
                <a:sym typeface="+mn-lt"/>
              </a:rPr>
              <a:t>，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风气</a:t>
            </a:r>
            <a:r>
              <a:rPr lang="zh-CN" altLang="en-US" sz="1400" dirty="0">
                <a:cs typeface="+mn-ea"/>
                <a:sym typeface="+mn-lt"/>
              </a:rPr>
              <a:t>相似。这样的感情</a:t>
            </a:r>
            <a:r>
              <a:rPr lang="zh-CN" altLang="en-US" sz="1400" dirty="0" smtClean="0">
                <a:cs typeface="+mn-ea"/>
                <a:sym typeface="+mn-lt"/>
              </a:rPr>
              <a:t>，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是外地人们</a:t>
            </a:r>
            <a:r>
              <a:rPr lang="zh-CN" altLang="en-US" sz="1400" dirty="0">
                <a:cs typeface="+mn-ea"/>
                <a:sym typeface="+mn-lt"/>
              </a:rPr>
              <a:t>不易领会 的。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726058" y="5168049"/>
            <a:ext cx="1930080" cy="793874"/>
            <a:chOff x="8861317" y="284868"/>
            <a:chExt cx="1930080" cy="793874"/>
          </a:xfrm>
        </p:grpSpPr>
        <p:sp>
          <p:nvSpPr>
            <p:cNvPr id="21" name="文本框 20"/>
            <p:cNvSpPr txBox="1"/>
            <p:nvPr/>
          </p:nvSpPr>
          <p:spPr>
            <a:xfrm>
              <a:off x="8861317" y="284868"/>
              <a:ext cx="1930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00" b="1" dirty="0" smtClean="0"/>
                <a:t>PRODUCER</a:t>
              </a:r>
              <a:endParaRPr lang="zh-CN" altLang="en-US" sz="2300" b="1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90716" y="561867"/>
              <a:ext cx="1871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8972050" y="908340"/>
              <a:ext cx="1708615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924628" y="1098176"/>
            <a:ext cx="6342742" cy="769258"/>
          </a:xfrm>
          <a:prstGeom prst="rect">
            <a:avLst/>
          </a:prstGeom>
          <a:solidFill>
            <a:srgbClr val="16A8A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52964" y="106293"/>
            <a:ext cx="648607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cs typeface="+mn-ea"/>
                <a:sym typeface="+mn-lt"/>
              </a:rPr>
              <a:t>PART 3</a:t>
            </a:r>
            <a:endParaRPr lang="zh-CN" altLang="en-US" sz="13800" b="1" dirty="0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763657" y="3429000"/>
            <a:ext cx="5428343" cy="3429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7649030" y="2322285"/>
            <a:ext cx="4038601" cy="4038601"/>
          </a:xfrm>
          <a:prstGeom prst="ellipse">
            <a:avLst/>
          </a:prstGeom>
          <a:blipFill dpi="0" rotWithShape="1">
            <a:blip r:embed="rId1" cstate="email">
              <a:alphaModFix amt="9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36354" y="3498053"/>
            <a:ext cx="2769989" cy="26488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枸杞到处都有。枸杞头是春天</a:t>
            </a:r>
            <a:r>
              <a:rPr lang="zh-CN" altLang="en-US" sz="1400" dirty="0" smtClean="0">
                <a:cs typeface="+mn-ea"/>
                <a:sym typeface="+mn-lt"/>
              </a:rPr>
              <a:t>的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 smtClean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野菜</a:t>
            </a:r>
            <a:r>
              <a:rPr lang="zh-CN" altLang="en-US" sz="1400" dirty="0">
                <a:cs typeface="+mn-ea"/>
                <a:sym typeface="+mn-lt"/>
              </a:rPr>
              <a:t>。采摘枸杞的嫩头，略焯过</a:t>
            </a:r>
            <a:r>
              <a:rPr lang="zh-CN" altLang="en-US" sz="1400" dirty="0" smtClean="0">
                <a:cs typeface="+mn-ea"/>
                <a:sym typeface="+mn-lt"/>
              </a:rPr>
              <a:t>，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切碎</a:t>
            </a:r>
            <a:r>
              <a:rPr lang="zh-CN" altLang="en-US" sz="1400" dirty="0">
                <a:cs typeface="+mn-ea"/>
                <a:sym typeface="+mn-lt"/>
              </a:rPr>
              <a:t>，与香干丁同拌，浇酱油</a:t>
            </a:r>
            <a:r>
              <a:rPr lang="zh-CN" altLang="en-US" sz="1400" dirty="0" smtClean="0">
                <a:cs typeface="+mn-ea"/>
                <a:sym typeface="+mn-lt"/>
              </a:rPr>
              <a:t>醋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香油</a:t>
            </a:r>
            <a:r>
              <a:rPr lang="zh-CN" altLang="en-US" sz="1400" dirty="0">
                <a:cs typeface="+mn-ea"/>
                <a:sym typeface="+mn-lt"/>
              </a:rPr>
              <a:t>；或入油锅爆炒，皆极清香</a:t>
            </a:r>
            <a:r>
              <a:rPr lang="zh-CN" altLang="en-US" sz="1400" dirty="0" smtClean="0">
                <a:cs typeface="+mn-ea"/>
                <a:sym typeface="+mn-lt"/>
              </a:rPr>
              <a:t>。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夏末</a:t>
            </a:r>
            <a:r>
              <a:rPr lang="zh-CN" altLang="en-US" sz="1400" dirty="0">
                <a:cs typeface="+mn-ea"/>
                <a:sym typeface="+mn-lt"/>
              </a:rPr>
              <a:t>秋初，开淡紫色小花，谁</a:t>
            </a:r>
            <a:r>
              <a:rPr lang="zh-CN" altLang="en-US" sz="1400" dirty="0" smtClean="0">
                <a:cs typeface="+mn-ea"/>
                <a:sym typeface="+mn-lt"/>
              </a:rPr>
              <a:t>也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不</a:t>
            </a:r>
            <a:r>
              <a:rPr lang="zh-CN" altLang="en-US" sz="1400" dirty="0">
                <a:cs typeface="+mn-ea"/>
                <a:sym typeface="+mn-lt"/>
              </a:rPr>
              <a:t>注意。随即结出小小的红色</a:t>
            </a:r>
            <a:r>
              <a:rPr lang="zh-CN" altLang="en-US" sz="1400" dirty="0" smtClean="0">
                <a:cs typeface="+mn-ea"/>
                <a:sym typeface="+mn-lt"/>
              </a:rPr>
              <a:t>的</a:t>
            </a:r>
            <a:endParaRPr lang="en-US" altLang="zh-CN" sz="1400" dirty="0" smtClean="0">
              <a:cs typeface="+mn-ea"/>
              <a:sym typeface="+mn-lt"/>
            </a:endParaRPr>
          </a:p>
          <a:p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 smtClean="0">
                <a:cs typeface="+mn-ea"/>
                <a:sym typeface="+mn-lt"/>
              </a:rPr>
              <a:t>卵形</a:t>
            </a:r>
            <a:r>
              <a:rPr lang="zh-CN" altLang="en-US" sz="1400" dirty="0">
                <a:cs typeface="+mn-ea"/>
                <a:sym typeface="+mn-lt"/>
              </a:rPr>
              <a:t>浆果，即枸杞子。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49173" y="4115204"/>
            <a:ext cx="1857829" cy="308429"/>
          </a:xfrm>
          <a:prstGeom prst="rect">
            <a:avLst/>
          </a:prstGeom>
          <a:solidFill>
            <a:srgbClr val="16A8A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9917" y="3551966"/>
            <a:ext cx="27534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cs typeface="+mn-ea"/>
                <a:sym typeface="+mn-lt"/>
              </a:rPr>
              <a:t>STORY</a:t>
            </a:r>
            <a:endParaRPr lang="zh-CN" altLang="en-US" sz="6000" b="1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9001" y="5867400"/>
            <a:ext cx="1190172" cy="493486"/>
          </a:xfrm>
          <a:prstGeom prst="rect">
            <a:avLst/>
          </a:prstGeom>
          <a:solidFill>
            <a:srgbClr val="16A8A8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79917" y="5653315"/>
            <a:ext cx="769256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703283" y="5567012"/>
            <a:ext cx="1930080" cy="793874"/>
            <a:chOff x="8861317" y="284868"/>
            <a:chExt cx="1930080" cy="793874"/>
          </a:xfrm>
        </p:grpSpPr>
        <p:sp>
          <p:nvSpPr>
            <p:cNvPr id="16" name="文本框 15"/>
            <p:cNvSpPr txBox="1"/>
            <p:nvPr/>
          </p:nvSpPr>
          <p:spPr>
            <a:xfrm>
              <a:off x="8861317" y="284868"/>
              <a:ext cx="1930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00" b="1" dirty="0" smtClean="0"/>
                <a:t>PRODUCER</a:t>
              </a:r>
              <a:endParaRPr lang="zh-CN" altLang="en-US" sz="2300" b="1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890716" y="561867"/>
              <a:ext cx="1871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972050" y="908340"/>
              <a:ext cx="1708615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 flipV="1">
            <a:off x="0" y="0"/>
            <a:ext cx="7535863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3707642" y="1040642"/>
            <a:ext cx="4776716" cy="4776716"/>
          </a:xfrm>
          <a:prstGeom prst="ellipse">
            <a:avLst/>
          </a:prstGeom>
          <a:blipFill dpi="0" rotWithShape="1">
            <a:blip r:embed="rId1" cstate="email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03369" y="4046314"/>
            <a:ext cx="3875964" cy="638030"/>
          </a:xfrm>
          <a:prstGeom prst="rect">
            <a:avLst/>
          </a:prstGeom>
          <a:solidFill>
            <a:srgbClr val="16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776582" y="3632966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latin typeface="叶根友特楷简体" panose="02010601030101010101" pitchFamily="2" charset="-122"/>
                <a:ea typeface="叶根友特楷简体" panose="02010601030101010101" pitchFamily="2" charset="-122"/>
              </a:rPr>
              <a:t>感谢观看</a:t>
            </a:r>
            <a:endParaRPr lang="zh-CN" altLang="en-US" sz="7200" dirty="0">
              <a:latin typeface="叶根友特楷简体" panose="02010601030101010101" pitchFamily="2" charset="-122"/>
              <a:ea typeface="叶根友特楷简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58183" y="1429549"/>
            <a:ext cx="20943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随着年岁的日渐增长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我发现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有些揭示生活真理的话语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 总是理解不透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要么是只知其一不知其二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要么是干脆误解。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866018" y="246768"/>
            <a:ext cx="1930080" cy="793874"/>
            <a:chOff x="8861317" y="284868"/>
            <a:chExt cx="1930080" cy="793874"/>
          </a:xfrm>
        </p:grpSpPr>
        <p:sp>
          <p:nvSpPr>
            <p:cNvPr id="3" name="文本框 2"/>
            <p:cNvSpPr txBox="1"/>
            <p:nvPr/>
          </p:nvSpPr>
          <p:spPr>
            <a:xfrm>
              <a:off x="8861317" y="284868"/>
              <a:ext cx="1930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00" b="1" dirty="0" smtClean="0"/>
                <a:t>PRODUCER</a:t>
              </a:r>
              <a:endParaRPr lang="zh-CN" altLang="en-US" sz="2300" b="1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90716" y="561867"/>
              <a:ext cx="1871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/>
                <a:t>LUOYUQIMAN</a:t>
              </a:r>
              <a:endParaRPr lang="zh-CN" altLang="en-US" b="1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8972050" y="908340"/>
              <a:ext cx="1708615" cy="170402"/>
            </a:xfrm>
            <a:prstGeom prst="rect">
              <a:avLst/>
            </a:prstGeom>
            <a:solidFill>
              <a:srgbClr val="16A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841642" y="3125417"/>
            <a:ext cx="1608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PRODUCER</a:t>
            </a:r>
            <a:endParaRPr lang="zh-CN" altLang="en-US" sz="24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6824067" y="3478368"/>
            <a:ext cx="2017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LUOYUQIMAN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</Words>
  <Application>WPS 演示</Application>
  <PresentationFormat>宽屏</PresentationFormat>
  <Paragraphs>116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叶根友特楷简体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罗玉麒鳗</dc:creator>
  <cp:lastModifiedBy>Administrator</cp:lastModifiedBy>
  <cp:revision>26</cp:revision>
  <dcterms:created xsi:type="dcterms:W3CDTF">2015-12-04T08:28:00Z</dcterms:created>
  <dcterms:modified xsi:type="dcterms:W3CDTF">2020-01-14T06:04:19Z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