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13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C9DBD-F9B2-4297-95DE-234409DEAE3F}" type="datetimeFigureOut">
              <a:rPr lang="zh-CN" altLang="en-US" smtClean="0"/>
              <a:t>2018/10/20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E6E27-5200-4996-BB48-76ACC954D8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113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E6E27-5200-4996-BB48-76ACC954D8A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25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7322"/>
            <a:ext cx="7772400" cy="183356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8950" y="4898570"/>
            <a:ext cx="5739493" cy="702129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AAF79-A344-4699-9292-75F88AC04BA3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414-41C4-45D2-8068-85A8C003F2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76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3"/>
          </p:nvPr>
        </p:nvSpPr>
        <p:spPr>
          <a:xfrm>
            <a:off x="628650" y="1192213"/>
            <a:ext cx="7886700" cy="51276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36A20-9C81-4732-AF04-63753939F33F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5DD5F-4968-4BB5-BD33-51D1455EED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83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261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879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902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027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886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759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21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8038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638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586" y="1763486"/>
            <a:ext cx="7094764" cy="4474027"/>
          </a:xfrm>
        </p:spPr>
        <p:txBody>
          <a:bodyPr/>
          <a:lstStyle>
            <a:lvl1pPr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30905-39E4-49C1-8EF3-7C9E1FFA3B66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9C1F5-CA16-4E38-B37C-A48726FB1A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362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46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815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1656" y="2269671"/>
            <a:ext cx="5048931" cy="1681843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1656" y="4098471"/>
            <a:ext cx="5048931" cy="78376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8B5F7-7474-41F1-B1D9-360A6018619D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ADEB8-695A-4D8C-94B0-EAF7A462B2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2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8942" y="1825625"/>
            <a:ext cx="3175907" cy="4351338"/>
          </a:xfrm>
        </p:spPr>
        <p:txBody>
          <a:bodyPr/>
          <a:lstStyle>
            <a:lvl1pPr>
              <a:lnSpc>
                <a:spcPct val="150000"/>
              </a:lnSpc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>
                <a:solidFill>
                  <a:schemeClr val="tx1"/>
                </a:solidFill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9442" y="1825625"/>
            <a:ext cx="3175907" cy="4351338"/>
          </a:xfrm>
        </p:spPr>
        <p:txBody>
          <a:bodyPr/>
          <a:lstStyle>
            <a:lvl1pPr>
              <a:lnSpc>
                <a:spcPct val="150000"/>
              </a:lnSpc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>
                <a:solidFill>
                  <a:schemeClr val="tx1"/>
                </a:solidFill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9EEA-7356-48E7-8C5A-2530F16B5A62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5DC1E-9133-4647-9A8D-8AB7A124D5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294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"/>
            <a:ext cx="7886700" cy="9144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AB10F-D0C2-4CC8-8CE5-2A27E7C25077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A7A1-42F1-4611-AA92-E0035D0A91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86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0" y="2366963"/>
            <a:ext cx="8034338" cy="4491037"/>
          </a:xfrm>
          <a:custGeom>
            <a:avLst/>
            <a:gdLst>
              <a:gd name="connsiteX0" fmla="*/ 1384909 w 10627032"/>
              <a:gd name="connsiteY0" fmla="*/ 0 h 5201416"/>
              <a:gd name="connsiteX1" fmla="*/ 10627032 w 10627032"/>
              <a:gd name="connsiteY1" fmla="*/ 2750712 h 5201416"/>
              <a:gd name="connsiteX2" fmla="*/ 9110391 w 10627032"/>
              <a:gd name="connsiteY2" fmla="*/ 5201416 h 5201416"/>
              <a:gd name="connsiteX3" fmla="*/ 0 w 10627032"/>
              <a:gd name="connsiteY3" fmla="*/ 5201416 h 5201416"/>
              <a:gd name="connsiteX4" fmla="*/ 0 w 10627032"/>
              <a:gd name="connsiteY4" fmla="*/ 1919631 h 5201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27032" h="5201416">
                <a:moveTo>
                  <a:pt x="1384909" y="0"/>
                </a:moveTo>
                <a:lnTo>
                  <a:pt x="10627032" y="2750712"/>
                </a:lnTo>
                <a:lnTo>
                  <a:pt x="9110391" y="5201416"/>
                </a:lnTo>
                <a:lnTo>
                  <a:pt x="0" y="5201416"/>
                </a:lnTo>
                <a:lnTo>
                  <a:pt x="0" y="1919631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30000"/>
                </a:schemeClr>
              </a:gs>
              <a:gs pos="100000">
                <a:schemeClr val="tx1">
                  <a:alpha val="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 noProof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990600" y="1725613"/>
            <a:ext cx="7162800" cy="3103562"/>
          </a:xfrm>
          <a:prstGeom prst="roundRect">
            <a:avLst>
              <a:gd name="adj" fmla="val 578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en-US" altLang="zh-CN" sz="8625" b="1" noProof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215" y="1719748"/>
            <a:ext cx="7163570" cy="3109111"/>
          </a:xfrm>
        </p:spPr>
        <p:txBody>
          <a:bodyPr>
            <a:normAutofit/>
          </a:bodyPr>
          <a:lstStyle>
            <a:lvl1pPr algn="ctr">
              <a:defRPr sz="8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F3C851-403D-4ED7-A216-56FC1EA46368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92BC72-9E05-4482-B1AC-F7D954148D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75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11EF3-81F0-43D3-B7E2-74E22E6A9314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B20D4-F142-408A-AE70-C36F39B21D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2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1"/>
            <a:ext cx="7885509" cy="9144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60221" y="1373869"/>
            <a:ext cx="7223558" cy="34258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963887"/>
            <a:ext cx="7877345" cy="132261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00F10-6D98-4355-B021-65280265334A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9506A-95E3-4BA2-A146-42B47C2D04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17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126671"/>
            <a:ext cx="1971675" cy="5050292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126671"/>
            <a:ext cx="5800725" cy="5050292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AE5A1-B9C4-4859-BE0F-CED7AA912516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35F6D-E61F-4F2A-B6CF-B936A21F32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883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628650" y="0"/>
            <a:ext cx="78867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  <p:custDataLst>
              <p:tags r:id="rId13"/>
            </p:custDataLst>
          </p:nvPr>
        </p:nvSpPr>
        <p:spPr bwMode="auto">
          <a:xfrm>
            <a:off x="628650" y="1290638"/>
            <a:ext cx="7886700" cy="494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553200"/>
            <a:ext cx="2057400" cy="298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F6D53C34-3243-4AAE-BF6A-8858955F689A}" type="datetimeFigureOut">
              <a:rPr lang="zh-CN" altLang="en-US">
                <a:solidFill>
                  <a:srgbClr val="3F3F3F">
                    <a:tint val="75000"/>
                  </a:srgbClr>
                </a:solidFill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2018/10/20</a:t>
            </a:fld>
            <a:endParaRPr lang="zh-CN" altLang="en-US">
              <a:solidFill>
                <a:srgbClr val="3F3F3F">
                  <a:tint val="75000"/>
                </a:srgbClr>
              </a:solidFill>
              <a:ea typeface="宋体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553200"/>
            <a:ext cx="3086100" cy="298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en-US">
              <a:solidFill>
                <a:srgbClr val="3F3F3F">
                  <a:tint val="75000"/>
                </a:srgbClr>
              </a:solidFill>
              <a:ea typeface="宋体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553200"/>
            <a:ext cx="2057400" cy="2984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smtClean="0">
                <a:solidFill>
                  <a:srgbClr val="92929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8205A647-6B38-4BAB-AEE9-9799FA75D5A7}" type="slidenum">
              <a:rPr lang="zh-CN" altLang="en-US"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730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chemeClr val="accent1"/>
        </a:buClr>
        <a:buFont typeface="Wingdings" pitchFamily="2" charset="2"/>
        <a:buChar char="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6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6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400" b="1" smtClean="0"/>
              <a:t>分析理解</a:t>
            </a:r>
          </a:p>
        </p:txBody>
      </p:sp>
      <p:pic>
        <p:nvPicPr>
          <p:cNvPr id="18435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0" y="5445224"/>
            <a:ext cx="9144000" cy="498598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5406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701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765175"/>
            <a:ext cx="3406775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作者介绍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803650" y="2298700"/>
            <a:ext cx="4770438" cy="2667000"/>
          </a:xfrm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zh-CN" altLang="en-US" b="1" dirty="0" smtClean="0"/>
              <a:t>选自</a:t>
            </a:r>
            <a:r>
              <a:rPr lang="en-US" altLang="zh-CN" b="1" dirty="0" smtClean="0"/>
              <a:t>《</a:t>
            </a:r>
            <a:r>
              <a:rPr lang="zh-CN" altLang="en-US" b="1" dirty="0" smtClean="0"/>
              <a:t>全唐诗</a:t>
            </a:r>
            <a:r>
              <a:rPr lang="en-US" altLang="zh-CN" b="1" dirty="0" smtClean="0"/>
              <a:t>》</a:t>
            </a:r>
            <a:r>
              <a:rPr lang="zh-CN" altLang="en-US" b="1" dirty="0" smtClean="0"/>
              <a:t>，作者</a:t>
            </a:r>
            <a:r>
              <a:rPr lang="zh-CN" altLang="en-US" b="1" dirty="0" smtClean="0">
                <a:solidFill>
                  <a:srgbClr val="FF0000"/>
                </a:solidFill>
              </a:rPr>
              <a:t>刘禹锡</a:t>
            </a:r>
            <a:r>
              <a:rPr lang="en-US" altLang="zh-CN" b="1" dirty="0" smtClean="0"/>
              <a:t>(772—846)</a:t>
            </a:r>
            <a:r>
              <a:rPr lang="zh-CN" altLang="en-US" b="1" dirty="0" smtClean="0"/>
              <a:t>，字梦得，洛阳（现河南省洛阳）人，唐代诗人。他曾参加王叔文领导的政治改革，失败后，一再遭贬。</a:t>
            </a:r>
          </a:p>
        </p:txBody>
      </p:sp>
      <p:pic>
        <p:nvPicPr>
          <p:cNvPr id="19460" name="Picture 4" descr="图片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3241675" cy="3505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461" name="Group 6"/>
          <p:cNvGrpSpPr>
            <a:grpSpLocks/>
          </p:cNvGrpSpPr>
          <p:nvPr/>
        </p:nvGrpSpPr>
        <p:grpSpPr bwMode="auto">
          <a:xfrm>
            <a:off x="520700" y="711200"/>
            <a:ext cx="2319338" cy="700088"/>
            <a:chOff x="138" y="461"/>
            <a:chExt cx="1461" cy="441"/>
          </a:xfrm>
        </p:grpSpPr>
        <p:pic>
          <p:nvPicPr>
            <p:cNvPr id="19462" name="Picture 7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3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走近作者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227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0738" y="196850"/>
            <a:ext cx="1593850" cy="79375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题解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5900" y="2130425"/>
            <a:ext cx="8540750" cy="2595563"/>
          </a:xfrm>
        </p:spPr>
        <p:txBody>
          <a:bodyPr/>
          <a:lstStyle/>
          <a:p>
            <a:pPr marL="0" indent="0" eaLnBrk="1" hangingPunct="1">
              <a:lnSpc>
                <a:spcPct val="115000"/>
              </a:lnSpc>
              <a:buFont typeface="Wingdings" pitchFamily="2" charset="2"/>
              <a:buNone/>
            </a:pPr>
            <a:r>
              <a:rPr lang="en-US" altLang="zh-CN" sz="2800" b="1" dirty="0" smtClean="0"/>
              <a:t>        </a:t>
            </a:r>
            <a:r>
              <a:rPr lang="zh-CN" altLang="en-US" sz="2800" b="1" dirty="0" smtClean="0"/>
              <a:t>唐敬宗宝历二年</a:t>
            </a:r>
            <a:r>
              <a:rPr lang="en-US" altLang="zh-CN" sz="2800" b="1" dirty="0" smtClean="0"/>
              <a:t>(826)</a:t>
            </a:r>
            <a:r>
              <a:rPr lang="zh-CN" altLang="en-US" sz="2800" b="1" dirty="0" smtClean="0"/>
              <a:t>，这首诗是古代酬赠诗中的名篇。白居易写了一首《醉赠刘二十八使君》为刘禹锡长期被贬的不幸遭遇鸣不平。刘禹锡回忆往事，感慨万千，就写了《酬乐天扬州初逢席上见赠》这首诗，答谢白居易。</a:t>
            </a:r>
          </a:p>
        </p:txBody>
      </p:sp>
      <p:grpSp>
        <p:nvGrpSpPr>
          <p:cNvPr id="20484" name="Group 11"/>
          <p:cNvGrpSpPr>
            <a:grpSpLocks/>
          </p:cNvGrpSpPr>
          <p:nvPr/>
        </p:nvGrpSpPr>
        <p:grpSpPr bwMode="auto">
          <a:xfrm>
            <a:off x="493713" y="488950"/>
            <a:ext cx="2319337" cy="700088"/>
            <a:chOff x="138" y="461"/>
            <a:chExt cx="1461" cy="441"/>
          </a:xfrm>
        </p:grpSpPr>
        <p:pic>
          <p:nvPicPr>
            <p:cNvPr id="20485" name="Picture 12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写作背景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181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69235" y="170080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603500"/>
            <a:ext cx="7491412" cy="33321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zh-CN" altLang="en-US" b="1" dirty="0" smtClean="0"/>
              <a:t>巴山楚水凄凉地，二十三年弃置身。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（贬谪地之僻，被贬时间之长）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zh-CN" altLang="en-US" b="1" dirty="0" smtClean="0"/>
              <a:t>怀旧空吟闻笛赋，到乡翻似烂柯人。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（用典故，人事全非，今非昔比，恍如隔世）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zh-CN" altLang="en-US" b="1" dirty="0" smtClean="0"/>
              <a:t>沉舟侧畔千帆过，病树前头万木春。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（以新陈代谢的自然规律暗示政治上的新旧交替）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zh-CN" altLang="en-US" b="1" dirty="0" smtClean="0"/>
              <a:t>今日听君歌一曲，暂凭杯酒长精神。</a:t>
            </a:r>
          </a:p>
        </p:txBody>
      </p:sp>
      <p:sp>
        <p:nvSpPr>
          <p:cNvPr id="16386" name="Rectangle 4"/>
          <p:cNvSpPr>
            <a:spLocks noGrp="1" noRot="1"/>
          </p:cNvSpPr>
          <p:nvPr>
            <p:ph type="title"/>
          </p:nvPr>
        </p:nvSpPr>
        <p:spPr>
          <a:xfrm>
            <a:off x="704850" y="1398588"/>
            <a:ext cx="7283450" cy="914400"/>
          </a:xfrm>
        </p:spPr>
        <p:txBody>
          <a:bodyPr/>
          <a:lstStyle/>
          <a:p>
            <a:pPr eaLnBrk="1" fontAlgn="auto" hangingPunct="1">
              <a:defRPr/>
            </a:pPr>
            <a:r>
              <a:rPr lang="en-US" altLang="zh-CN" sz="4400" b="1" noProof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  <a:sym typeface="+mn-ea"/>
              </a:rPr>
              <a:t>《</a:t>
            </a:r>
            <a:r>
              <a:rPr lang="zh-CN" altLang="en-US" sz="4400" b="1" noProof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  <a:sym typeface="+mn-ea"/>
              </a:rPr>
              <a:t>酬乐天扬州初逢席上见赠</a:t>
            </a:r>
            <a:r>
              <a:rPr lang="en-US" altLang="zh-CN" sz="4400" b="1" noProof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  <a:sym typeface="+mn-ea"/>
              </a:rPr>
              <a:t>》</a:t>
            </a:r>
          </a:p>
        </p:txBody>
      </p:sp>
      <p:grpSp>
        <p:nvGrpSpPr>
          <p:cNvPr id="21508" name="Group 11"/>
          <p:cNvGrpSpPr>
            <a:grpSpLocks/>
          </p:cNvGrpSpPr>
          <p:nvPr/>
        </p:nvGrpSpPr>
        <p:grpSpPr bwMode="auto">
          <a:xfrm>
            <a:off x="442913" y="241300"/>
            <a:ext cx="2319337" cy="700088"/>
            <a:chOff x="138" y="461"/>
            <a:chExt cx="1461" cy="441"/>
          </a:xfrm>
        </p:grpSpPr>
        <p:pic>
          <p:nvPicPr>
            <p:cNvPr id="21509" name="Picture 12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0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320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075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charRg st="31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3075">
                                            <p:txEl>
                                              <p:charRg st="31" end="6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charRg st="68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3075">
                                            <p:txEl>
                                              <p:charRg st="68" end="10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charRg st="107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3075">
                                            <p:txEl>
                                              <p:charRg st="107" end="12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Rot="1"/>
          </p:cNvSpPr>
          <p:nvPr>
            <p:ph type="title"/>
          </p:nvPr>
        </p:nvSpPr>
        <p:spPr>
          <a:xfrm>
            <a:off x="395288" y="260350"/>
            <a:ext cx="8424862" cy="1214438"/>
          </a:xfrm>
        </p:spPr>
        <p:txBody>
          <a:bodyPr>
            <a:normAutofit fontScale="90000"/>
          </a:bodyPr>
          <a:lstStyle/>
          <a:p>
            <a:pPr eaLnBrk="1" fontAlgn="auto" hangingPunct="1">
              <a:defRPr/>
            </a:pPr>
            <a:r>
              <a:rPr lang="en-US" altLang="zh-CN" sz="4800" b="1" noProof="1"/>
              <a:t>  </a:t>
            </a:r>
            <a:r>
              <a:rPr lang="zh-CN" altLang="en-US" sz="4800" b="1" noProof="1"/>
              <a:t>酬乐天扬州初逢席上见赠</a:t>
            </a:r>
            <a:r>
              <a:rPr lang="zh-CN" altLang="en-US" sz="4800" b="1" dirty="0"/>
              <a:t/>
            </a:r>
            <a:br>
              <a:rPr lang="zh-CN" altLang="en-US" sz="4800" b="1" dirty="0"/>
            </a:br>
            <a:r>
              <a:rPr lang="zh-CN" altLang="en-US" sz="4800" b="1" noProof="1"/>
              <a:t>                       </a:t>
            </a:r>
            <a:r>
              <a:rPr lang="zh-CN" altLang="en-US" sz="3200" b="1" noProof="1">
                <a:solidFill>
                  <a:srgbClr val="FF0000"/>
                </a:solidFill>
              </a:rPr>
              <a:t>刘禹锡</a:t>
            </a:r>
          </a:p>
        </p:txBody>
      </p:sp>
      <p:sp>
        <p:nvSpPr>
          <p:cNvPr id="8195" name="Rectangle 3"/>
          <p:cNvSpPr>
            <a:spLocks noGrp="1" noRot="1"/>
          </p:cNvSpPr>
          <p:nvPr>
            <p:ph idx="1"/>
          </p:nvPr>
        </p:nvSpPr>
        <p:spPr>
          <a:xfrm>
            <a:off x="1557338" y="1997075"/>
            <a:ext cx="6327775" cy="4186238"/>
          </a:xfrm>
        </p:spPr>
        <p:txBody>
          <a:bodyPr>
            <a:noAutofit/>
          </a:bodyPr>
          <a:lstStyle/>
          <a:p>
            <a:pPr marL="0" indent="0" eaLnBrk="1" fontAlgn="auto" hangingPunct="1">
              <a:buFont typeface="Wingdings" pitchFamily="2" charset="2"/>
              <a:buNone/>
              <a:defRPr/>
            </a:pPr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在巴山楚水这些凄凉的地方，</a:t>
            </a:r>
          </a:p>
          <a:p>
            <a:pPr marL="0" indent="0" eaLnBrk="1" fontAlgn="auto" hangingPunct="1">
              <a:buFont typeface="Wingdings" pitchFamily="2" charset="2"/>
              <a:buNone/>
              <a:defRPr/>
            </a:pPr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度过了二十三年沦落的光阴。 </a:t>
            </a:r>
          </a:p>
          <a:p>
            <a:pPr marL="0" indent="0" eaLnBrk="1" fontAlgn="auto" hangingPunct="1">
              <a:buFont typeface="Wingdings" pitchFamily="2" charset="2"/>
              <a:buNone/>
              <a:defRPr/>
            </a:pPr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怀念故友徒然吟诵闻笛小赋，</a:t>
            </a:r>
          </a:p>
          <a:p>
            <a:pPr marL="0" indent="0" eaLnBrk="1" fontAlgn="auto" hangingPunct="1">
              <a:buFont typeface="Wingdings" pitchFamily="2" charset="2"/>
              <a:buNone/>
              <a:defRPr/>
            </a:pPr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久谪归来感到已非旧时光景。 </a:t>
            </a:r>
          </a:p>
          <a:p>
            <a:pPr marL="0" indent="0" eaLnBrk="1" fontAlgn="auto" hangingPunct="1">
              <a:buFont typeface="Wingdings" pitchFamily="2" charset="2"/>
              <a:buNone/>
              <a:defRPr/>
            </a:pPr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沉船的旁边正有千帆驶过，    </a:t>
            </a:r>
          </a:p>
          <a:p>
            <a:pPr marL="0" indent="0" eaLnBrk="1" fontAlgn="auto" hangingPunct="1">
              <a:buFont typeface="Wingdings" pitchFamily="2" charset="2"/>
              <a:buNone/>
              <a:defRPr/>
            </a:pPr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病树的前头却是万木争春。  　　 </a:t>
            </a:r>
          </a:p>
          <a:p>
            <a:pPr marL="0" indent="0" eaLnBrk="1" fontAlgn="auto" hangingPunct="1">
              <a:buFont typeface="Wingdings" pitchFamily="2" charset="2"/>
              <a:buNone/>
              <a:defRPr/>
            </a:pPr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今天听了你为我吟诵的诗篇，</a:t>
            </a:r>
          </a:p>
          <a:p>
            <a:pPr marL="0" indent="0" eaLnBrk="1" fontAlgn="auto" hangingPunct="1">
              <a:buFont typeface="Wingdings" pitchFamily="2" charset="2"/>
              <a:buNone/>
              <a:defRPr/>
            </a:pPr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暂且借这一怀美酒振奋精神。 </a:t>
            </a:r>
          </a:p>
        </p:txBody>
      </p:sp>
      <p:grpSp>
        <p:nvGrpSpPr>
          <p:cNvPr id="22532" name="Group 11"/>
          <p:cNvGrpSpPr>
            <a:grpSpLocks/>
          </p:cNvGrpSpPr>
          <p:nvPr/>
        </p:nvGrpSpPr>
        <p:grpSpPr bwMode="auto">
          <a:xfrm>
            <a:off x="511175" y="625475"/>
            <a:ext cx="2319338" cy="700088"/>
            <a:chOff x="138" y="461"/>
            <a:chExt cx="1461" cy="441"/>
          </a:xfrm>
        </p:grpSpPr>
        <p:pic>
          <p:nvPicPr>
            <p:cNvPr id="22533" name="Picture 12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古诗释意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128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01675" y="3125788"/>
            <a:ext cx="7543800" cy="1066800"/>
          </a:xfrm>
        </p:spPr>
        <p:txBody>
          <a:bodyPr/>
          <a:lstStyle/>
          <a:p>
            <a:pPr marL="0" indent="0" eaLnBrk="1" hangingPunct="1">
              <a:lnSpc>
                <a:spcPct val="105000"/>
              </a:lnSpc>
              <a:buFont typeface="Wingdings" pitchFamily="2" charset="2"/>
              <a:buNone/>
            </a:pPr>
            <a:r>
              <a:rPr lang="zh-CN" b="1" dirty="0" smtClean="0">
                <a:solidFill>
                  <a:srgbClr val="FF0000"/>
                </a:solidFill>
              </a:rPr>
              <a:t>交代了贬谪地方之凄凉，被贬时间之漫长。表露出诗人无限辛酸和愤懑不平以及痛苦而又孤寂的心情。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468313" y="1512888"/>
            <a:ext cx="777716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>
                <a:srgbClr val="0563C1"/>
              </a:buClr>
              <a:buSzPct val="70000"/>
              <a:buFont typeface="Wingdings" pitchFamily="2" charset="2"/>
              <a:buChar char="v"/>
            </a:pPr>
            <a:r>
              <a:rPr lang="zh-CN" altLang="en-US" sz="3200" b="1" dirty="0">
                <a:solidFill>
                  <a:srgbClr val="3F3F3F"/>
                </a:solidFill>
              </a:rPr>
              <a:t>首联交代了什么？“凄凉地”和“弃置身”表露出诗人怎样的心情？</a:t>
            </a:r>
          </a:p>
        </p:txBody>
      </p:sp>
      <p:grpSp>
        <p:nvGrpSpPr>
          <p:cNvPr id="23556" name="Group 6"/>
          <p:cNvGrpSpPr>
            <a:grpSpLocks/>
          </p:cNvGrpSpPr>
          <p:nvPr/>
        </p:nvGrpSpPr>
        <p:grpSpPr bwMode="auto">
          <a:xfrm>
            <a:off x="528638" y="506413"/>
            <a:ext cx="2319337" cy="700087"/>
            <a:chOff x="138" y="461"/>
            <a:chExt cx="1461" cy="441"/>
          </a:xfrm>
        </p:grpSpPr>
        <p:pic>
          <p:nvPicPr>
            <p:cNvPr id="23557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诗词赏析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269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01675" y="3125788"/>
            <a:ext cx="7543800" cy="1303337"/>
          </a:xfrm>
        </p:spPr>
        <p:txBody>
          <a:bodyPr/>
          <a:lstStyle/>
          <a:p>
            <a:pPr marL="0" indent="0" eaLnBrk="1" hangingPunct="1">
              <a:lnSpc>
                <a:spcPct val="105000"/>
              </a:lnSpc>
              <a:buFont typeface="Wingdings" pitchFamily="2" charset="2"/>
              <a:buNone/>
            </a:pPr>
            <a:r>
              <a:rPr lang="zh-CN" b="1" dirty="0" smtClean="0">
                <a:solidFill>
                  <a:srgbClr val="FF0000"/>
                </a:solidFill>
              </a:rPr>
              <a:t>用典</a:t>
            </a:r>
            <a:r>
              <a:rPr lang="zh-CN" altLang="zh-CN" b="1" dirty="0" smtClean="0">
                <a:solidFill>
                  <a:srgbClr val="FF0000"/>
                </a:solidFill>
              </a:rPr>
              <a:t>(</a:t>
            </a:r>
            <a:r>
              <a:rPr lang="zh-CN" b="1" dirty="0" smtClean="0">
                <a:solidFill>
                  <a:srgbClr val="FF0000"/>
                </a:solidFill>
              </a:rPr>
              <a:t>闻笛赋、烂柯人</a:t>
            </a:r>
            <a:r>
              <a:rPr lang="zh-CN" altLang="zh-CN" b="1" dirty="0" smtClean="0">
                <a:solidFill>
                  <a:srgbClr val="FF0000"/>
                </a:solidFill>
              </a:rPr>
              <a:t>)</a:t>
            </a:r>
            <a:r>
              <a:rPr lang="zh-CN" b="1" dirty="0" smtClean="0">
                <a:solidFill>
                  <a:srgbClr val="FF0000"/>
                </a:solidFill>
              </a:rPr>
              <a:t>。“闻笛赋”表达了诗人对死去的友人的悼念之情，“烂柯人”抒发了诗人对岁月流逝、世事变迁的慨叹。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468313" y="1512888"/>
            <a:ext cx="777716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>
                <a:srgbClr val="0563C1"/>
              </a:buClr>
              <a:buSzPct val="70000"/>
              <a:buFont typeface="Wingdings" pitchFamily="2" charset="2"/>
              <a:buChar char="v"/>
            </a:pPr>
            <a:r>
              <a:rPr lang="zh-CN" altLang="en-US" sz="3200" b="1" dirty="0">
                <a:solidFill>
                  <a:srgbClr val="3F3F3F"/>
                </a:solidFill>
              </a:rPr>
              <a:t>颔联在表现手法上有什么特点？运用这种手法有什么作用？</a:t>
            </a:r>
          </a:p>
        </p:txBody>
      </p:sp>
      <p:grpSp>
        <p:nvGrpSpPr>
          <p:cNvPr id="24580" name="Group 6"/>
          <p:cNvGrpSpPr>
            <a:grpSpLocks/>
          </p:cNvGrpSpPr>
          <p:nvPr/>
        </p:nvGrpSpPr>
        <p:grpSpPr bwMode="auto">
          <a:xfrm>
            <a:off x="528638" y="506413"/>
            <a:ext cx="2319337" cy="700087"/>
            <a:chOff x="138" y="461"/>
            <a:chExt cx="1461" cy="441"/>
          </a:xfrm>
        </p:grpSpPr>
        <p:pic>
          <p:nvPicPr>
            <p:cNvPr id="24581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2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诗词赏析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480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01675" y="3125788"/>
            <a:ext cx="7543800" cy="2087562"/>
          </a:xfrm>
        </p:spPr>
        <p:txBody>
          <a:bodyPr/>
          <a:lstStyle/>
          <a:p>
            <a:pPr marL="0" indent="0" eaLnBrk="1" hangingPunct="1">
              <a:lnSpc>
                <a:spcPct val="105000"/>
              </a:lnSpc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      </a:t>
            </a:r>
            <a:r>
              <a:rPr lang="zh-CN" b="1" dirty="0" smtClean="0">
                <a:solidFill>
                  <a:srgbClr val="FF0000"/>
                </a:solidFill>
              </a:rPr>
              <a:t>沉舟侧畔，千帆竞发，病树前头，万木争春。景色壮丽，一改前面伤感低沉的情调，变为慷慨昂扬的气概。个人的沉沦算不了什么，社会总是要向前发展的，未来肯定会比现在好。表现了诗人豁达豪迈的胸襟，积极乐观的人生态度。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468313" y="1512888"/>
            <a:ext cx="777716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>
                <a:srgbClr val="0563C1"/>
              </a:buClr>
              <a:buSzPct val="70000"/>
              <a:buFont typeface="Wingdings" pitchFamily="2" charset="2"/>
              <a:buChar char="v"/>
            </a:pPr>
            <a:r>
              <a:rPr lang="zh-CN" altLang="en-US" sz="3200" b="1" dirty="0">
                <a:solidFill>
                  <a:srgbClr val="3F3F3F"/>
                </a:solidFill>
              </a:rPr>
              <a:t>你怎样理解 “沉舟侧畔千帆过，病树前头万木春”这两句诗？表现了诗人怎样的境界？</a:t>
            </a:r>
          </a:p>
        </p:txBody>
      </p:sp>
      <p:grpSp>
        <p:nvGrpSpPr>
          <p:cNvPr id="25604" name="Group 6"/>
          <p:cNvGrpSpPr>
            <a:grpSpLocks/>
          </p:cNvGrpSpPr>
          <p:nvPr/>
        </p:nvGrpSpPr>
        <p:grpSpPr bwMode="auto">
          <a:xfrm>
            <a:off x="528638" y="506413"/>
            <a:ext cx="2319337" cy="700087"/>
            <a:chOff x="138" y="461"/>
            <a:chExt cx="1461" cy="441"/>
          </a:xfrm>
        </p:grpSpPr>
        <p:pic>
          <p:nvPicPr>
            <p:cNvPr id="25605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6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诗词赏析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819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Rot="1"/>
          </p:cNvSpPr>
          <p:nvPr>
            <p:ph type="title"/>
          </p:nvPr>
        </p:nvSpPr>
        <p:spPr>
          <a:xfrm>
            <a:off x="677863" y="96838"/>
            <a:ext cx="1801812" cy="914400"/>
          </a:xfrm>
        </p:spPr>
        <p:txBody>
          <a:bodyPr>
            <a:normAutofit/>
          </a:bodyPr>
          <a:lstStyle/>
          <a:p>
            <a:pPr eaLnBrk="1" fontAlgn="auto" hangingPunct="1">
              <a:defRPr/>
            </a:pPr>
            <a:r>
              <a:rPr lang="zh-CN" altLang="en-US" sz="6000" b="1" noProof="1"/>
              <a:t>主题</a:t>
            </a:r>
          </a:p>
        </p:txBody>
      </p:sp>
      <p:sp>
        <p:nvSpPr>
          <p:cNvPr id="15364" name="Rectangle 4"/>
          <p:cNvSpPr>
            <a:spLocks noGrp="1" noRot="1" noChangeArrowheads="1"/>
          </p:cNvSpPr>
          <p:nvPr>
            <p:ph idx="1"/>
          </p:nvPr>
        </p:nvSpPr>
        <p:spPr>
          <a:xfrm>
            <a:off x="738188" y="2185988"/>
            <a:ext cx="7561262" cy="2233612"/>
          </a:xfrm>
        </p:spPr>
        <p:txBody>
          <a:bodyPr/>
          <a:lstStyle/>
          <a:p>
            <a:pPr marL="0" indent="0" eaLnBrk="1" hangingPunct="1">
              <a:lnSpc>
                <a:spcPct val="115000"/>
              </a:lnSpc>
              <a:buFont typeface="Wingdings" pitchFamily="2" charset="2"/>
              <a:buNone/>
            </a:pP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酬乐天扬州初逢席上见赠</a:t>
            </a:r>
            <a:r>
              <a:rPr lang="en-US" altLang="zh-CN" sz="2800" b="1" dirty="0" smtClean="0"/>
              <a:t>》</a:t>
            </a:r>
            <a:r>
              <a:rPr lang="zh-CN" altLang="en-US" sz="2800" b="1" dirty="0" smtClean="0"/>
              <a:t>既表现了作者对自己被贬谪、遭弃置的无限辛酸和愤懑不平的思想感情，同时也表现了诗人的坚定信念和乐观精神</a:t>
            </a:r>
            <a:r>
              <a:rPr lang="zh-CN" altLang="en-US" sz="2800" b="1" dirty="0" smtClean="0"/>
              <a:t>。 </a:t>
            </a:r>
            <a:endParaRPr lang="zh-CN" altLang="en-US" sz="2800" b="1" dirty="0" smtClean="0"/>
          </a:p>
        </p:txBody>
      </p:sp>
      <p:grpSp>
        <p:nvGrpSpPr>
          <p:cNvPr id="26628" name="Group 6"/>
          <p:cNvGrpSpPr>
            <a:grpSpLocks/>
          </p:cNvGrpSpPr>
          <p:nvPr/>
        </p:nvGrpSpPr>
        <p:grpSpPr bwMode="auto">
          <a:xfrm>
            <a:off x="495300" y="812800"/>
            <a:ext cx="2319338" cy="700088"/>
            <a:chOff x="138" y="461"/>
            <a:chExt cx="1461" cy="441"/>
          </a:xfrm>
        </p:grpSpPr>
        <p:pic>
          <p:nvPicPr>
            <p:cNvPr id="26629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0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诗词赏析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711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8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86"/>
</p:tagLst>
</file>

<file path=ppt/theme/theme1.xml><?xml version="1.0" encoding="utf-8"?>
<a:theme xmlns:a="http://schemas.openxmlformats.org/drawingml/2006/main" name="第一PPT模板网-WWW.1PPT.COM">
  <a:themeElements>
    <a:clrScheme name="510.30">
      <a:dk1>
        <a:srgbClr val="3F3F3F"/>
      </a:dk1>
      <a:lt1>
        <a:srgbClr val="FFFFFF"/>
      </a:lt1>
      <a:dk2>
        <a:srgbClr val="3F3F3F"/>
      </a:dk2>
      <a:lt2>
        <a:srgbClr val="FFFFFF"/>
      </a:lt2>
      <a:accent1>
        <a:srgbClr val="C8DA2D"/>
      </a:accent1>
      <a:accent2>
        <a:srgbClr val="A0D07A"/>
      </a:accent2>
      <a:accent3>
        <a:srgbClr val="7FCBAD"/>
      </a:accent3>
      <a:accent4>
        <a:srgbClr val="4DC8EA"/>
      </a:accent4>
      <a:accent5>
        <a:srgbClr val="114B93"/>
      </a:accent5>
      <a:accent6>
        <a:srgbClr val="FFC000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855</Words>
  <Application>Microsoft Office PowerPoint</Application>
  <PresentationFormat>全屏显示(4:3)</PresentationFormat>
  <Paragraphs>77</Paragraphs>
  <Slides>10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第一PPT模板网-WWW.1PPT.COM</vt:lpstr>
      <vt:lpstr>Office 主题</vt:lpstr>
      <vt:lpstr>分析理解</vt:lpstr>
      <vt:lpstr>作者介绍</vt:lpstr>
      <vt:lpstr>题解</vt:lpstr>
      <vt:lpstr>《酬乐天扬州初逢席上见赠》</vt:lpstr>
      <vt:lpstr>  酬乐天扬州初逢席上见赠                        刘禹锡</vt:lpstr>
      <vt:lpstr>PowerPoint 演示文稿</vt:lpstr>
      <vt:lpstr>PowerPoint 演示文稿</vt:lpstr>
      <vt:lpstr>PowerPoint 演示文稿</vt:lpstr>
      <vt:lpstr>主题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USER</cp:lastModifiedBy>
  <cp:revision>1</cp:revision>
  <dcterms:created xsi:type="dcterms:W3CDTF">2018-10-20T07:34:13Z</dcterms:created>
  <dcterms:modified xsi:type="dcterms:W3CDTF">2018-10-20T07:37:59Z</dcterms:modified>
</cp:coreProperties>
</file>